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90" r:id="rId4"/>
    <p:sldId id="291" r:id="rId5"/>
    <p:sldId id="292" r:id="rId6"/>
    <p:sldId id="283" r:id="rId7"/>
    <p:sldId id="282" r:id="rId8"/>
    <p:sldId id="287" r:id="rId9"/>
    <p:sldId id="288" r:id="rId10"/>
    <p:sldId id="289" r:id="rId11"/>
    <p:sldId id="284" r:id="rId12"/>
    <p:sldId id="285" r:id="rId13"/>
    <p:sldId id="275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91D0"/>
    <a:srgbClr val="999999"/>
    <a:srgbClr val="E8E8E8"/>
    <a:srgbClr val="646464"/>
    <a:srgbClr val="397BD0"/>
    <a:srgbClr val="AD65D0"/>
    <a:srgbClr val="D0767F"/>
    <a:srgbClr val="404040"/>
    <a:srgbClr val="5E6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38" d="100"/>
          <a:sy n="138" d="100"/>
        </p:scale>
        <p:origin x="11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186FE-CFDF-478E-8048-73CA23126F05}" type="datetimeFigureOut">
              <a:rPr lang="en-US" smtClean="0"/>
              <a:t>9/19/2014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63D5-86C9-4E70-B862-C57438A22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444D8-16CE-4EDB-A926-7C8B671F24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8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444D8-16CE-4EDB-A926-7C8B671F2468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27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F0F35F-DD44-4607-AEC1-49D7A4BC4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6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CE2FF-749A-2B41-8B83-56F1E89ADC26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92FB1-1538-6B48-92F9-DE52E1445C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1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F3F2A-5BD6-A24D-86D4-484AD177155F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9B08-2C49-C54F-A4F6-95606B63E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9848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6C2C-6989-F04E-B665-85F7382588D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4F55D-E159-1848-BEE7-C549111F4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97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18D50-F9B8-A040-A57D-4A2A86E95524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5837F-2846-394D-B0D1-4BF633E305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721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DB20-7101-0B4A-846A-8C55595ED7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9266-B4E8-204A-8306-370B255A08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535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2E868-6663-1142-AFEE-B29F401991B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04134-688B-7545-B43D-8197A8FF5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9663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1F9B9-141B-BB40-87D8-74634E139559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31D0-A491-9D46-9599-FFEB858044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16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F58D9-1DEE-CB4C-A157-5037C9E9027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83CF4-DF4B-E449-912E-9D6DBD248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55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2D990-E61D-9F41-85C2-513A6C2F3767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1321B-694E-4B45-806C-A7901D54D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991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E0812-318A-704B-9C3E-735668845B6D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9EE09-DD39-A84A-8F84-E8DC38CFE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563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13D6F-50F7-0E4E-BF02-6128805FA842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4FCE4-6F33-544B-8DC6-F8BBF9F1A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97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51D706-18D4-7141-B4EC-8672FE802D65}" type="datetimeFigureOut">
              <a:rPr lang="en-US"/>
              <a:pPr>
                <a:defRPr/>
              </a:pPr>
              <a:t>9/19/2014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91B8153-1A6A-5544-958E-CF66FD853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620838"/>
            <a:ext cx="7772400" cy="1103312"/>
          </a:xfrm>
        </p:spPr>
        <p:txBody>
          <a:bodyPr/>
          <a:lstStyle/>
          <a:p>
            <a:r>
              <a:rPr lang="en-US" sz="14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Game’s pipeline integration with Babylon.js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Introduction to WebGL 3D with HTML5 and Babylon.js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prstClr val="white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prstClr val="white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2819400" y="2250676"/>
            <a:ext cx="35814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BLENDER EXPORTER &amp; THE SANDBOX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55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</a:t>
            </a:r>
            <a:r>
              <a:rPr lang="en-US" sz="1800" dirty="0" smtClean="0">
                <a:solidFill>
                  <a:srgbClr val="9BD0F4"/>
                </a:solidFill>
                <a:latin typeface="Oswald Light" charset="0"/>
                <a:cs typeface="Oswald Light" charset="0"/>
              </a:rPr>
              <a:t>Two</a:t>
            </a:r>
            <a:endParaRPr lang="en-US" sz="1800" dirty="0">
              <a:solidFill>
                <a:srgbClr val="9BD0F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Working with 3ds Max</a:t>
            </a:r>
          </a:p>
        </p:txBody>
      </p:sp>
    </p:spTree>
    <p:extLst>
      <p:ext uri="{BB962C8B-B14F-4D97-AF65-F5344CB8AC3E}">
        <p14:creationId xmlns:p14="http://schemas.microsoft.com/office/powerpoint/2010/main" val="1025083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Fully integrated pipeline exportation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1275"/>
            <a:ext cx="8229600" cy="1336675"/>
          </a:xfrm>
        </p:spPr>
        <p:txBody>
          <a:bodyPr numCol="2"/>
          <a:lstStyle/>
          <a:p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One click </a:t>
            </a:r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exportation</a:t>
            </a: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Integrated </a:t>
            </a:r>
            <a:r>
              <a:rPr lang="en-US" sz="2400" b="1" dirty="0" smtClean="0">
                <a:solidFill>
                  <a:srgbClr val="4791D0"/>
                </a:solidFill>
                <a:latin typeface="Oswald" panose="02000506000000020004" pitchFamily="50"/>
              </a:rPr>
              <a:t>web server</a:t>
            </a: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2400" dirty="0" smtClean="0">
                <a:solidFill>
                  <a:srgbClr val="999999"/>
                </a:solidFill>
                <a:latin typeface="Oswald" panose="02000506000000020004" pitchFamily="50"/>
              </a:rPr>
              <a:t>Export:</a:t>
            </a:r>
          </a:p>
          <a:p>
            <a:pPr lvl="1"/>
            <a:r>
              <a:rPr lang="en-US" sz="2000" dirty="0">
                <a:solidFill>
                  <a:srgbClr val="999999"/>
                </a:solidFill>
                <a:latin typeface="Oswald" panose="02000506000000020004" pitchFamily="50"/>
              </a:rPr>
              <a:t>C</a:t>
            </a:r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ameras, lights, meshes</a:t>
            </a:r>
          </a:p>
          <a:p>
            <a:pPr lvl="1"/>
            <a:r>
              <a:rPr lang="en-US" sz="2000" dirty="0" smtClean="0">
                <a:solidFill>
                  <a:srgbClr val="999999"/>
                </a:solidFill>
                <a:latin typeface="Oswald" panose="02000506000000020004" pitchFamily="50"/>
              </a:rPr>
              <a:t>Animations and regular materials</a:t>
            </a:r>
            <a:endParaRPr lang="en-US" sz="20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endParaRPr lang="en-US" sz="2400" b="1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8" y="2421390"/>
            <a:ext cx="2339061" cy="150702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743200" y="3181350"/>
            <a:ext cx="457200" cy="533400"/>
          </a:xfrm>
          <a:prstGeom prst="right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62600" y="3395011"/>
            <a:ext cx="465423" cy="533400"/>
          </a:xfrm>
          <a:prstGeom prst="rightArrow">
            <a:avLst/>
          </a:prstGeom>
          <a:solidFill>
            <a:srgbClr val="4791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52" y="2837544"/>
            <a:ext cx="2500313" cy="1867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2864405"/>
            <a:ext cx="2142100" cy="14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17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42900" y="1871663"/>
            <a:ext cx="9829800" cy="1400175"/>
          </a:xfrm>
          <a:prstGeom prst="rect">
            <a:avLst/>
          </a:prstGeom>
          <a:solidFill>
            <a:srgbClr val="4791D0">
              <a:alpha val="7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6" name="TextBox 16"/>
          <p:cNvSpPr txBox="1">
            <a:spLocks noChangeArrowheads="1"/>
          </p:cNvSpPr>
          <p:nvPr/>
        </p:nvSpPr>
        <p:spPr bwMode="auto">
          <a:xfrm>
            <a:off x="2819400" y="2599743"/>
            <a:ext cx="3505200" cy="338138"/>
          </a:xfrm>
          <a:prstGeom prst="rect">
            <a:avLst/>
          </a:prstGeom>
          <a:noFill/>
          <a:ln>
            <a:noFill/>
          </a:ln>
          <a:effectLst>
            <a:outerShdw dist="12700" dir="5400000" algn="tl" rotWithShape="0">
              <a:srgbClr val="000000">
                <a:alpha val="14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  <a:latin typeface="Oswald Light" charset="0"/>
                <a:cs typeface="Oswald Light" charset="0"/>
              </a:rPr>
              <a:t>DEMO</a:t>
            </a:r>
            <a:endParaRPr lang="en-US" sz="1600" dirty="0">
              <a:solidFill>
                <a:schemeClr val="bg1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1267" name="TextBox 17"/>
          <p:cNvSpPr txBox="1">
            <a:spLocks noChangeArrowheads="1"/>
          </p:cNvSpPr>
          <p:nvPr/>
        </p:nvSpPr>
        <p:spPr bwMode="auto">
          <a:xfrm>
            <a:off x="3406775" y="2250676"/>
            <a:ext cx="23304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10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USING 3DS MAX EXPORTER</a:t>
            </a:r>
            <a:endParaRPr lang="en-US" sz="11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038600" y="2542593"/>
            <a:ext cx="1066800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266" grpId="0"/>
      <p:bldP spid="112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WHO ARE WE?</a:t>
            </a:r>
            <a:endParaRPr lang="en-US" sz="24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89697" y="4932363"/>
            <a:ext cx="7376378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444500" y="747713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 smtClean="0">
                <a:solidFill>
                  <a:srgbClr val="4791D0"/>
                </a:solidFill>
                <a:latin typeface="Oswald Light" charset="0"/>
                <a:cs typeface="Oswald Light" charset="0"/>
              </a:rPr>
              <a:t>Geeks, web developers, 3D addicts</a:t>
            </a:r>
            <a:endParaRPr lang="en-US" sz="1400" dirty="0">
              <a:solidFill>
                <a:srgbClr val="4791D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8" name="TextBox 12"/>
          <p:cNvSpPr txBox="1">
            <a:spLocks noChangeArrowheads="1"/>
          </p:cNvSpPr>
          <p:nvPr/>
        </p:nvSpPr>
        <p:spPr bwMode="auto">
          <a:xfrm>
            <a:off x="2188427" y="2749021"/>
            <a:ext cx="1946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ROUSSET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29" name="TextBox 13"/>
          <p:cNvSpPr txBox="1">
            <a:spLocks noChangeArrowheads="1"/>
          </p:cNvSpPr>
          <p:nvPr/>
        </p:nvSpPr>
        <p:spPr bwMode="auto">
          <a:xfrm>
            <a:off x="2188428" y="2976033"/>
            <a:ext cx="18700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TECHNICAL EVANGELIST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0" name="TextBox 14"/>
          <p:cNvSpPr txBox="1">
            <a:spLocks noChangeArrowheads="1"/>
          </p:cNvSpPr>
          <p:nvPr/>
        </p:nvSpPr>
        <p:spPr bwMode="auto">
          <a:xfrm>
            <a:off x="4944328" y="2749021"/>
            <a:ext cx="1778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DAVID </a:t>
            </a:r>
            <a:r>
              <a:rPr lang="en-US" sz="1600" b="1" dirty="0" smtClean="0">
                <a:solidFill>
                  <a:srgbClr val="646464"/>
                </a:solidFill>
                <a:latin typeface="Oswald Light" charset="0"/>
                <a:cs typeface="Oswald Light" charset="0"/>
              </a:rPr>
              <a:t>CATUHE</a:t>
            </a:r>
            <a:endParaRPr lang="en-US" sz="1600" b="1" dirty="0">
              <a:solidFill>
                <a:srgbClr val="646464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5131" name="TextBox 15"/>
          <p:cNvSpPr txBox="1">
            <a:spLocks noChangeArrowheads="1"/>
          </p:cNvSpPr>
          <p:nvPr/>
        </p:nvSpPr>
        <p:spPr bwMode="auto">
          <a:xfrm>
            <a:off x="4944328" y="2976033"/>
            <a:ext cx="223837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800" dirty="0" smtClean="0">
                <a:solidFill>
                  <a:srgbClr val="4791D0"/>
                </a:solidFill>
                <a:latin typeface="Open Sans" charset="0"/>
                <a:cs typeface="Open Sans" charset="0"/>
              </a:rPr>
              <a:t>PRINCIPAL PROGRAM MANAGER</a:t>
            </a:r>
            <a:endParaRPr lang="en-US" sz="800" dirty="0">
              <a:solidFill>
                <a:srgbClr val="4791D0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134" name="TextBox 19"/>
          <p:cNvSpPr txBox="1">
            <a:spLocks noChangeArrowheads="1"/>
          </p:cNvSpPr>
          <p:nvPr/>
        </p:nvSpPr>
        <p:spPr bwMode="auto">
          <a:xfrm>
            <a:off x="2188428" y="3314171"/>
            <a:ext cx="2089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 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davrous</a:t>
            </a:r>
            <a:endParaRPr lang="en-US" sz="900" dirty="0" smtClean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http://blogs.msdn.com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/davrous</a:t>
            </a:r>
            <a:endParaRPr lang="en-US" b="1" dirty="0"/>
          </a:p>
        </p:txBody>
      </p:sp>
      <p:sp>
        <p:nvSpPr>
          <p:cNvPr id="5135" name="TextBox 20"/>
          <p:cNvSpPr txBox="1">
            <a:spLocks noChangeArrowheads="1"/>
          </p:cNvSpPr>
          <p:nvPr/>
        </p:nvSpPr>
        <p:spPr bwMode="auto">
          <a:xfrm>
            <a:off x="4944327" y="3312583"/>
            <a:ext cx="2238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 b="1" dirty="0">
                <a:solidFill>
                  <a:srgbClr val="999999"/>
                </a:solidFill>
                <a:latin typeface="Open Sans" charset="0"/>
                <a:cs typeface="Open Sans" charset="0"/>
              </a:rPr>
              <a:t>Twitter:</a:t>
            </a:r>
            <a:r>
              <a:rPr lang="en-US" sz="900" dirty="0">
                <a:solidFill>
                  <a:srgbClr val="999999"/>
                </a:solidFill>
                <a:latin typeface="Open Sans" charset="0"/>
                <a:cs typeface="Open Sans" charset="0"/>
              </a:rPr>
              <a:t> 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@</a:t>
            </a:r>
            <a:r>
              <a:rPr lang="en-US" sz="900" dirty="0" err="1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deltakosh</a:t>
            </a:r>
            <a:endParaRPr lang="en-US" sz="900" dirty="0">
              <a:solidFill>
                <a:srgbClr val="999999"/>
              </a:solidFill>
              <a:latin typeface="Open Sans" charset="0"/>
              <a:cs typeface="Open Sans" charset="0"/>
            </a:endParaRPr>
          </a:p>
          <a:p>
            <a:r>
              <a:rPr lang="en-US" sz="900" dirty="0">
                <a:solidFill>
                  <a:srgbClr val="999999"/>
                </a:solidFill>
                <a:latin typeface="Open Sans" charset="0"/>
              </a:rPr>
              <a:t>http://</a:t>
            </a:r>
            <a:r>
              <a:rPr lang="en-US" sz="900" dirty="0" smtClean="0">
                <a:solidFill>
                  <a:srgbClr val="999999"/>
                </a:solidFill>
                <a:latin typeface="Open Sans" charset="0"/>
              </a:rPr>
              <a:t>blogs.msdn.com</a:t>
            </a:r>
            <a:r>
              <a:rPr lang="en-US" sz="900" b="1" dirty="0" smtClean="0">
                <a:solidFill>
                  <a:srgbClr val="999999"/>
                </a:solidFill>
                <a:latin typeface="Open Sans" charset="0"/>
              </a:rPr>
              <a:t>/eternalcoding</a:t>
            </a:r>
            <a:endParaRPr lang="en-US" sz="900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23811"/>
            <a:ext cx="1237840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23811"/>
            <a:ext cx="1207459" cy="1237840"/>
          </a:xfrm>
          <a:prstGeom prst="rect">
            <a:avLst/>
          </a:prstGeom>
          <a:effectLst>
            <a:outerShdw dist="63500" dir="5400000" algn="tl" rotWithShape="0">
              <a:srgbClr val="4791D0"/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685800" y="4476664"/>
            <a:ext cx="7376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Do not try to tune your speakers, the weird sound is due to </a:t>
            </a:r>
            <a:r>
              <a:rPr lang="en-US" sz="1600" dirty="0" smtClean="0">
                <a:solidFill>
                  <a:srgbClr val="4791D0"/>
                </a:solidFill>
                <a:latin typeface="Oswald" panose="02000506000000020004" pitchFamily="50"/>
              </a:rPr>
              <a:t>French</a:t>
            </a:r>
            <a:r>
              <a:rPr lang="en-US" sz="1600" dirty="0" smtClean="0">
                <a:solidFill>
                  <a:srgbClr val="999999"/>
                </a:solidFill>
                <a:latin typeface="Oswald" panose="02000506000000020004" pitchFamily="50"/>
              </a:rPr>
              <a:t> accent…</a:t>
            </a:r>
            <a:endParaRPr lang="en-US" sz="16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5129" grpId="0"/>
      <p:bldP spid="5130" grpId="0"/>
      <p:bldP spid="5131" grpId="0"/>
      <p:bldP spid="5134" grpId="0"/>
      <p:bldP spid="5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404040"/>
                </a:solidFill>
                <a:latin typeface="Oswald Light" charset="0"/>
                <a:cs typeface="Oswald Light" charset="0"/>
              </a:rPr>
              <a:t>Setting Expectations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685800" y="1338263"/>
            <a:ext cx="7315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Target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Audience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791D0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JavaScript developer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Game developer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Suggested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Prerequisites/Supporting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Material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791D0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Visual Studio 2013 Express for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Web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51" y="2038350"/>
            <a:ext cx="937984" cy="9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79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404040"/>
                </a:solidFill>
                <a:latin typeface="Oswald Light" charset="0"/>
                <a:cs typeface="Oswald Light" charset="0"/>
              </a:rPr>
              <a:t>Join the MVA Community!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685800" y="819150"/>
            <a:ext cx="7315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Microsoft Virtual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Academy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791D0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Free online learning tailored for IT Pros and Developers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Over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2M registered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users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Up-to-date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, relevant training on variety of Microsoft products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“Earn while you learn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!”</a:t>
            </a:r>
            <a:b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</a:b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791D0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791D0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Get 50 MVA Points for this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event!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Visit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http://aka.ms/MVA-Voucher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Enter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Oswald" panose="02000506000000020004" pitchFamily="50"/>
                <a:ea typeface="ＭＳ Ｐゴシック" charset="0"/>
                <a:cs typeface="Open Sans" charset="0"/>
              </a:rPr>
              <a:t>this code: WebGL3D1 (expires 21 Nov 14)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Oswald" panose="02000506000000020004" pitchFamily="50"/>
              <a:ea typeface="ＭＳ Ｐゴシック" charset="0"/>
              <a:cs typeface="Open Sans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51" y="2038350"/>
            <a:ext cx="937984" cy="9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67600" y="438150"/>
            <a:ext cx="1491827" cy="429227"/>
            <a:chOff x="209826" y="188373"/>
            <a:chExt cx="2281581" cy="656454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826" y="188373"/>
              <a:ext cx="656454" cy="656454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830" y="348577"/>
              <a:ext cx="1578577" cy="386507"/>
            </a:xfrm>
            <a:prstGeom prst="rect">
              <a:avLst/>
            </a:prstGeom>
          </p:spPr>
        </p:pic>
      </p:grpSp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203844522"/>
              </p:ext>
            </p:extLst>
          </p:nvPr>
        </p:nvGraphicFramePr>
        <p:xfrm>
          <a:off x="284560" y="1063227"/>
          <a:ext cx="8751070" cy="3660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535">
                  <a:extLst>
                    <a:ext uri="{9D8B030D-6E8A-4147-A177-3AD203B41FA5}">
                      <a16:colId xmlns:a16="http://schemas.microsoft.com/office/drawing/2014/main" val="468252183"/>
                    </a:ext>
                  </a:extLst>
                </a:gridCol>
                <a:gridCol w="4375535">
                  <a:extLst>
                    <a:ext uri="{9D8B030D-6E8A-4147-A177-3AD203B41FA5}">
                      <a16:colId xmlns:a16="http://schemas.microsoft.com/office/drawing/2014/main" val="505910153"/>
                    </a:ext>
                  </a:extLst>
                </a:gridCol>
              </a:tblGrid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Introduction to </a:t>
                      </a:r>
                      <a:r>
                        <a:rPr lang="en-US" sz="2400" b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WebGL</a:t>
                      </a:r>
                      <a:r>
                        <a:rPr lang="en-US" sz="2400" b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Oswald" panose="02000506000000020004" pitchFamily="50"/>
                          <a:cs typeface="Segoe UI Light" panose="020B0502040204020203" pitchFamily="34" charset="0"/>
                        </a:rPr>
                        <a:t> 3D with HTML5 and Babylon.js</a:t>
                      </a: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381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02834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One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381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806824009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3D on the Web: Understanding the Basics</a:t>
                      </a:r>
                      <a:endParaRPr lang="en-US" sz="1400" kern="12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</a:t>
                      </a:r>
                      <a:r>
                        <a:rPr lang="en-US" sz="1400" b="0" dirty="0" err="1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WebGL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Basics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67052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Using Babylon.js for Beginners</a:t>
                      </a:r>
                      <a:endParaRPr lang="en-US" sz="1400" b="0" dirty="0" smtClean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 | </a:t>
                      </a:r>
                      <a:r>
                        <a:rPr lang="en-US" sz="1400" b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Understanding</a:t>
                      </a:r>
                      <a:r>
                        <a:rPr lang="en-US" sz="1400" b="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materials and inputs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44541"/>
                  </a:ext>
                </a:extLst>
              </a:tr>
              <a:tr h="4865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Day Two</a:t>
                      </a:r>
                      <a:endParaRPr lang="en-US" sz="1800" b="1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66006334"/>
                  </a:ext>
                </a:extLst>
              </a:tr>
              <a:tr h="6141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01 | Game Pipeline Integration with Babylon</a:t>
                      </a:r>
                      <a:r>
                        <a:rPr lang="en-US" sz="1400" b="1" baseline="0" dirty="0" smtClean="0">
                          <a:solidFill>
                            <a:srgbClr val="4791D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.js</a:t>
                      </a:r>
                      <a:endParaRPr lang="en-US" sz="1400" b="1" dirty="0">
                        <a:solidFill>
                          <a:srgbClr val="4791D0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02 | Loading Assets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097198"/>
                  </a:ext>
                </a:extLst>
              </a:tr>
              <a:tr h="48652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03 | Babylon.js: Advanced Features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04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| Special Effects</a:t>
                      </a:r>
                      <a:endParaRPr lang="en-US" sz="140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schemeClr val="lt1"/>
                      </a:solidFill>
                    </a:lnL>
                    <a:lnR w="12700" cmpd="sng">
                      <a:solidFill>
                        <a:schemeClr val="lt1"/>
                      </a:solidFill>
                    </a:lnR>
                    <a:lnT w="12700" cmpd="sng">
                      <a:solidFill>
                        <a:schemeClr val="lt1"/>
                      </a:solidFill>
                    </a:lnT>
                    <a:lnB w="12700" cmpd="sng">
                      <a:solidFill>
                        <a:schemeClr val="lt1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9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090013"/>
                  </a:ext>
                </a:extLst>
              </a:tr>
            </a:tbl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Course topics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9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533400" y="20383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33400" y="1200150"/>
            <a:ext cx="622300" cy="622300"/>
          </a:xfrm>
          <a:prstGeom prst="ellipse">
            <a:avLst/>
          </a:prstGeom>
          <a:solidFill>
            <a:srgbClr val="4791D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AGENDA</a:t>
            </a:r>
            <a:endParaRPr lang="en-US" sz="32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177925" y="4932363"/>
            <a:ext cx="678815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0" name="TextBox 18"/>
          <p:cNvSpPr txBox="1">
            <a:spLocks noChangeArrowheads="1"/>
          </p:cNvSpPr>
          <p:nvPr/>
        </p:nvSpPr>
        <p:spPr bwMode="auto">
          <a:xfrm>
            <a:off x="635000" y="22288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>
                <a:solidFill>
                  <a:srgbClr val="FFFFFF"/>
                </a:solidFill>
                <a:latin typeface="Allerton" charset="0"/>
                <a:cs typeface="Allerton" charset="0"/>
              </a:rPr>
              <a:t>2</a:t>
            </a:r>
          </a:p>
        </p:txBody>
      </p:sp>
      <p:sp>
        <p:nvSpPr>
          <p:cNvPr id="9231" name="TextBox 19"/>
          <p:cNvSpPr txBox="1">
            <a:spLocks noChangeArrowheads="1"/>
          </p:cNvSpPr>
          <p:nvPr/>
        </p:nvSpPr>
        <p:spPr bwMode="auto">
          <a:xfrm>
            <a:off x="609600" y="1352550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1</a:t>
            </a:r>
          </a:p>
        </p:txBody>
      </p:sp>
      <p:sp>
        <p:nvSpPr>
          <p:cNvPr id="9232" name="TextBox 20"/>
          <p:cNvSpPr txBox="1">
            <a:spLocks noChangeArrowheads="1"/>
          </p:cNvSpPr>
          <p:nvPr/>
        </p:nvSpPr>
        <p:spPr bwMode="auto">
          <a:xfrm>
            <a:off x="1376362" y="1338263"/>
            <a:ext cx="6777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 smtClean="0">
                <a:solidFill>
                  <a:srgbClr val="999999"/>
                </a:solidFill>
                <a:latin typeface="Open Sans" charset="0"/>
                <a:cs typeface="Open Sans" charset="0"/>
              </a:rPr>
              <a:t>Working with Blender 3D</a:t>
            </a:r>
            <a:endParaRPr lang="en-US" sz="2000" dirty="0"/>
          </a:p>
        </p:txBody>
      </p:sp>
      <p:sp>
        <p:nvSpPr>
          <p:cNvPr id="9233" name="TextBox 21"/>
          <p:cNvSpPr txBox="1">
            <a:spLocks noChangeArrowheads="1"/>
          </p:cNvSpPr>
          <p:nvPr/>
        </p:nvSpPr>
        <p:spPr bwMode="auto">
          <a:xfrm>
            <a:off x="1376363" y="2171700"/>
            <a:ext cx="6400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999999"/>
                </a:solidFill>
                <a:latin typeface="Open Sans" charset="0"/>
                <a:cs typeface="Open Sans" charset="0"/>
              </a:rPr>
              <a:t>Working with 3ds Max</a:t>
            </a:r>
            <a:endParaRPr lang="en-US" sz="2000" dirty="0"/>
          </a:p>
        </p:txBody>
      </p:sp>
      <p:sp>
        <p:nvSpPr>
          <p:cNvPr id="11" name="TextBox 18"/>
          <p:cNvSpPr txBox="1">
            <a:spLocks noChangeArrowheads="1"/>
          </p:cNvSpPr>
          <p:nvPr/>
        </p:nvSpPr>
        <p:spPr bwMode="auto">
          <a:xfrm>
            <a:off x="635000" y="3062287"/>
            <a:ext cx="431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FFFFFF"/>
                </a:solidFill>
                <a:latin typeface="Allerton" charset="0"/>
                <a:cs typeface="Allerton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0335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9230" grpId="0"/>
      <p:bldP spid="9231" grpId="0"/>
      <p:bldP spid="9232" grpId="0"/>
      <p:bldP spid="9233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z="1800" dirty="0">
                <a:solidFill>
                  <a:srgbClr val="9BD0F4"/>
                </a:solidFill>
                <a:latin typeface="Oswald Light" charset="0"/>
                <a:cs typeface="Oswald Light" charset="0"/>
              </a:rPr>
              <a:t>Section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20925"/>
            <a:ext cx="640080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Working with Blender </a:t>
            </a: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3D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swald" panose="02000506000000020004" pitchFamily="50"/>
                <a:ea typeface="+mn-ea"/>
                <a:cs typeface="Allerton"/>
              </a:rPr>
              <a:t>And the Sandbox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swald" panose="02000506000000020004" pitchFamily="50"/>
              <a:ea typeface="+mn-ea"/>
              <a:cs typeface="Allerton"/>
            </a:endParaRPr>
          </a:p>
        </p:txBody>
      </p:sp>
    </p:spTree>
    <p:extLst>
      <p:ext uri="{BB962C8B-B14F-4D97-AF65-F5344CB8AC3E}">
        <p14:creationId xmlns:p14="http://schemas.microsoft.com/office/powerpoint/2010/main" val="4181687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Creation Pipeline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9512" y="1059582"/>
            <a:ext cx="8788538" cy="3779080"/>
            <a:chOff x="323528" y="802731"/>
            <a:chExt cx="8723287" cy="3751021"/>
          </a:xfrm>
        </p:grpSpPr>
        <p:pic>
          <p:nvPicPr>
            <p:cNvPr id="11" name="Picture 2" descr="http://2.bp.blogspot.com/-8qhKercX5VU/T7JU-_ya3PI/AAAAAAAABKI/fMLZGyrf0Zg/s1600/32blender_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02731"/>
              <a:ext cx="1166903" cy="10006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logonoid.com/images/3ds-max-logo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903383"/>
              <a:ext cx="1166902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://www.digitlogic.net/wp-content/uploads/maya_logo_blco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3155542"/>
              <a:ext cx="1166902" cy="13837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8184" y="1740517"/>
              <a:ext cx="2818631" cy="846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8" descr="http://andrielleazevedo.files.wordpress.com/2014/01/visual-studi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5" y="2796150"/>
              <a:ext cx="2798454" cy="783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ight Arrow Callout 15"/>
            <p:cNvSpPr/>
            <p:nvPr/>
          </p:nvSpPr>
          <p:spPr>
            <a:xfrm>
              <a:off x="4303841" y="858003"/>
              <a:ext cx="1924343" cy="3695749"/>
            </a:xfrm>
            <a:prstGeom prst="rightArrowCallout">
              <a:avLst>
                <a:gd name="adj1" fmla="val 28330"/>
                <a:gd name="adj2" fmla="val 19589"/>
                <a:gd name="adj3" fmla="val 14361"/>
                <a:gd name="adj4" fmla="val 749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6" b="1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en-US" sz="2666" b="1" dirty="0" err="1">
                  <a:solidFill>
                    <a:schemeClr val="bg1">
                      <a:lumMod val="50000"/>
                    </a:schemeClr>
                  </a:solidFill>
                </a:rPr>
                <a:t>babylon</a:t>
              </a:r>
              <a:endParaRPr lang="en-US" sz="2666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547664" y="1203598"/>
              <a:ext cx="2570600" cy="288032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 b="1" dirty="0"/>
            </a:p>
          </p:txBody>
        </p:sp>
        <p:sp>
          <p:nvSpPr>
            <p:cNvPr id="18" name="Right Arrow Callout 17"/>
            <p:cNvSpPr/>
            <p:nvPr/>
          </p:nvSpPr>
          <p:spPr>
            <a:xfrm>
              <a:off x="2915816" y="2292194"/>
              <a:ext cx="1202448" cy="2247114"/>
            </a:xfrm>
            <a:prstGeom prst="rightArrowCallout">
              <a:avLst/>
            </a:prstGeom>
            <a:solidFill>
              <a:srgbClr val="4791D0"/>
            </a:solidFill>
            <a:ln>
              <a:solidFill>
                <a:srgbClr val="4791D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399" dirty="0" smtClean="0"/>
                <a:t>converter</a:t>
              </a:r>
              <a:endParaRPr lang="en-US" sz="2399" dirty="0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566997" y="2204397"/>
              <a:ext cx="1163242" cy="456345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.FBX</a:t>
              </a: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566997" y="2758540"/>
              <a:ext cx="1163242" cy="43324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.OBJ</a:t>
              </a:r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566997" y="3395741"/>
              <a:ext cx="1163242" cy="433246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.FBX</a:t>
              </a:r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1566997" y="4032941"/>
              <a:ext cx="1163242" cy="433247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.OBJ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1412804" y="2083017"/>
            <a:ext cx="2589828" cy="29018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35" y="4008362"/>
            <a:ext cx="815747" cy="81574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552" y="3956464"/>
            <a:ext cx="919542" cy="91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07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solidFill>
                  <a:srgbClr val="404040"/>
                </a:solidFill>
                <a:latin typeface="Oswald Light" charset="0"/>
                <a:cs typeface="Oswald Light" charset="0"/>
              </a:rPr>
              <a:t>Blender to Babylon.js exporter features support</a:t>
            </a:r>
            <a:endParaRPr lang="en-US" sz="2800" dirty="0">
              <a:solidFill>
                <a:srgbClr val="404040"/>
              </a:solidFill>
              <a:latin typeface="Oswald Light" charset="0"/>
              <a:cs typeface="Oswald Light" charset="0"/>
            </a:endParaRPr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228600" y="1200150"/>
            <a:ext cx="3886200" cy="2209800"/>
          </a:xfrm>
        </p:spPr>
        <p:txBody>
          <a:bodyPr numCol="3"/>
          <a:lstStyle/>
          <a:p>
            <a:pPr marL="0" indent="0"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Cameras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Target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Fov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Clip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start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Clip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end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Check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collisions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Gravity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Ellipsoid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800" dirty="0" smtClean="0">
              <a:solidFill>
                <a:srgbClr val="999999"/>
              </a:solidFill>
              <a:latin typeface="Oswald" panose="02000506000000020004" pitchFamily="50"/>
            </a:endParaRPr>
          </a:p>
          <a:p>
            <a:pPr marL="0" indent="0">
              <a:buNone/>
            </a:pPr>
            <a:endParaRPr lang="en-US" sz="8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 bwMode="auto">
          <a:xfrm>
            <a:off x="1714500" y="1200150"/>
            <a:ext cx="4800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Lights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Type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(Point, directional (Sun), Spot, Hemispheric)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Direction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Spot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size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Spot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blend 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Energy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11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11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</p:txBody>
      </p:sp>
      <p:sp>
        <p:nvSpPr>
          <p:cNvPr id="12" name="Content Placeholder 1"/>
          <p:cNvSpPr txBox="1">
            <a:spLocks/>
          </p:cNvSpPr>
          <p:nvPr/>
        </p:nvSpPr>
        <p:spPr bwMode="auto">
          <a:xfrm>
            <a:off x="3479024" y="1200150"/>
            <a:ext cx="4267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>
                <a:solidFill>
                  <a:srgbClr val="4791D0"/>
                </a:solidFill>
                <a:latin typeface="Oswald" panose="02000506000000020004" pitchFamily="50"/>
              </a:rPr>
              <a:t>Materials</a:t>
            </a:r>
            <a:r>
              <a:rPr lang="en-US" sz="1200" dirty="0" smtClean="0">
                <a:solidFill>
                  <a:srgbClr val="4791D0"/>
                </a:solidFill>
                <a:latin typeface="Oswald" panose="02000506000000020004" pitchFamily="50"/>
              </a:rPr>
              <a:t> </a:t>
            </a:r>
            <a:r>
              <a:rPr lang="en-US" sz="1200" dirty="0" smtClean="0">
                <a:solidFill>
                  <a:srgbClr val="999999"/>
                </a:solidFill>
                <a:latin typeface="Oswald" panose="02000506000000020004" pitchFamily="50"/>
              </a:rPr>
              <a:t>&amp; Multi-mat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Ambient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Specular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hardness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Emissive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Alpha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Backface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culling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Diffuse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Ambient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Opacity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Reflection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Emissive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Bump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texture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 bwMode="auto">
          <a:xfrm>
            <a:off x="5251524" y="1200150"/>
            <a:ext cx="4038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4791D0"/>
                </a:solidFill>
                <a:latin typeface="Oswald" panose="02000506000000020004" pitchFamily="50"/>
              </a:rPr>
              <a:t>Textures</a:t>
            </a:r>
            <a:endParaRPr lang="en-US" sz="12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Associated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file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Level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Use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alpha</a:t>
            </a: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uOffset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voffset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uScale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uScale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uAng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vAng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 / Wang</a:t>
            </a:r>
          </a:p>
          <a:p>
            <a:r>
              <a:rPr lang="en-US" sz="900" dirty="0" err="1" smtClean="0">
                <a:solidFill>
                  <a:srgbClr val="999999"/>
                </a:solidFill>
                <a:latin typeface="Oswald" panose="02000506000000020004" pitchFamily="50"/>
              </a:rPr>
              <a:t>WrapU</a:t>
            </a:r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/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WrapV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Coordinates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index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 bwMode="auto">
          <a:xfrm>
            <a:off x="6858000" y="1200150"/>
            <a:ext cx="5555207" cy="386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3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4791D0"/>
                </a:solidFill>
                <a:latin typeface="Oswald" panose="02000506000000020004" pitchFamily="50"/>
              </a:rPr>
              <a:t>Meshes</a:t>
            </a:r>
            <a:endParaRPr lang="en-US" sz="1200" b="1" dirty="0" smtClean="0">
              <a:solidFill>
                <a:srgbClr val="4791D0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Name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Geometry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(Positions &amp; </a:t>
            </a:r>
            <a:r>
              <a:rPr lang="en-US" sz="900" dirty="0" err="1">
                <a:solidFill>
                  <a:srgbClr val="999999"/>
                </a:solidFill>
                <a:latin typeface="Oswald" panose="02000506000000020004" pitchFamily="50"/>
              </a:rPr>
              <a:t>normals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Position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Rotation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Scaling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Texture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coordinates (2 channels)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Vertex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colors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Visibility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Check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collisions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Billboard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Receive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and cast shadows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Bones </a:t>
            </a:r>
            <a:r>
              <a:rPr lang="en-US" sz="900" dirty="0">
                <a:solidFill>
                  <a:srgbClr val="999999"/>
                </a:solidFill>
                <a:latin typeface="Oswald" panose="02000506000000020004" pitchFamily="50"/>
              </a:rPr>
              <a:t>(armatures) and bones' animations</a:t>
            </a:r>
          </a:p>
          <a:p>
            <a:r>
              <a:rPr lang="en-US" sz="900" dirty="0" smtClean="0">
                <a:solidFill>
                  <a:srgbClr val="999999"/>
                </a:solidFill>
                <a:latin typeface="Oswald" panose="02000506000000020004" pitchFamily="50"/>
              </a:rPr>
              <a:t>◦Animations</a:t>
            </a:r>
            <a:endParaRPr lang="en-US" sz="900" dirty="0">
              <a:solidFill>
                <a:srgbClr val="999999"/>
              </a:solidFill>
              <a:latin typeface="Oswald" panose="020005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30339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15854</TotalTime>
  <Words>346</Words>
  <Application>Microsoft Office PowerPoint</Application>
  <PresentationFormat>On-screen Show (16:9)</PresentationFormat>
  <Paragraphs>135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ＭＳ Ｐゴシック</vt:lpstr>
      <vt:lpstr>Allerton</vt:lpstr>
      <vt:lpstr>Arial</vt:lpstr>
      <vt:lpstr>Calibri</vt:lpstr>
      <vt:lpstr>Open Sans</vt:lpstr>
      <vt:lpstr>Oswald</vt:lpstr>
      <vt:lpstr>Oswald Light</vt:lpstr>
      <vt:lpstr>Segoe UI Light</vt:lpstr>
      <vt:lpstr>Office Theme</vt:lpstr>
      <vt:lpstr>Game’s pipeline integration with Babylon.js</vt:lpstr>
      <vt:lpstr>WHO ARE WE?</vt:lpstr>
      <vt:lpstr>Setting Expectations</vt:lpstr>
      <vt:lpstr>Join the MVA Community!</vt:lpstr>
      <vt:lpstr>Course topics</vt:lpstr>
      <vt:lpstr>AGENDA</vt:lpstr>
      <vt:lpstr>Section One</vt:lpstr>
      <vt:lpstr>Creation Pipeline</vt:lpstr>
      <vt:lpstr>Blender to Babylon.js exporter features support</vt:lpstr>
      <vt:lpstr>PowerPoint Presentation</vt:lpstr>
      <vt:lpstr>Section Two</vt:lpstr>
      <vt:lpstr>Fully integrated pipeline exportation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</dc:title>
  <dc:creator/>
  <cp:lastModifiedBy>David Catuhe</cp:lastModifiedBy>
  <cp:revision>94</cp:revision>
  <dcterms:created xsi:type="dcterms:W3CDTF">2013-11-17T03:24:48Z</dcterms:created>
  <dcterms:modified xsi:type="dcterms:W3CDTF">2014-09-19T22:20:38Z</dcterms:modified>
</cp:coreProperties>
</file>