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9" r:id="rId4"/>
    <p:sldId id="283" r:id="rId5"/>
    <p:sldId id="282" r:id="rId6"/>
    <p:sldId id="289" r:id="rId7"/>
    <p:sldId id="290" r:id="rId8"/>
    <p:sldId id="288" r:id="rId9"/>
    <p:sldId id="291" r:id="rId10"/>
    <p:sldId id="294" r:id="rId11"/>
    <p:sldId id="293" r:id="rId12"/>
    <p:sldId id="285" r:id="rId13"/>
    <p:sldId id="284" r:id="rId14"/>
    <p:sldId id="295" r:id="rId15"/>
    <p:sldId id="281" r:id="rId16"/>
    <p:sldId id="296" r:id="rId17"/>
    <p:sldId id="297" r:id="rId18"/>
    <p:sldId id="298" r:id="rId19"/>
    <p:sldId id="299" r:id="rId20"/>
    <p:sldId id="300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1D0"/>
    <a:srgbClr val="999999"/>
    <a:srgbClr val="E8E8E8"/>
    <a:srgbClr val="646464"/>
    <a:srgbClr val="397BD0"/>
    <a:srgbClr val="AD65D0"/>
    <a:srgbClr val="D0767F"/>
    <a:srgbClr val="404040"/>
    <a:srgbClr val="5E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3" autoAdjust="0"/>
    <p:restoredTop sz="94660"/>
  </p:normalViewPr>
  <p:slideViewPr>
    <p:cSldViewPr snapToObjects="1">
      <p:cViewPr varScale="1">
        <p:scale>
          <a:sx n="145" d="100"/>
          <a:sy n="145" d="100"/>
        </p:scale>
        <p:origin x="65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5E66-B78F-4E01-8971-A0BA037CD628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469DD-6FA3-48C3-9A61-7569535BA6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53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03-792B-4056-8475-957A337CE44F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7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1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84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978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8589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7457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7055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917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9365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8889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005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651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210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4597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1258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6603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53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66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16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55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91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6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9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eternalcoding/archive/2013/06/28/babylon-js-how-to-load-a-babylon-file-produhttp:/blogs.msdn.com/b/eternalcoding/archive/2013/06/28/babylon-js-how-to-load-a-babylon-file-produced-with-blender.aspx" TargetMode="External"/><Relationship Id="rId7" Type="http://schemas.openxmlformats.org/officeDocument/2006/relationships/hyperlink" Target="http://blogs.msdn.com/b/davrous/archive/2014/05/12/creating-a-html5-phone-tablet-amp-pc-game-using-the-universal-apps-project-for-windows-stor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logs.msdn.com/b/davrous/archive/2013/11/19/using-webgl-to-create-games-for-the-windows-store.aspx" TargetMode="External"/><Relationship Id="rId5" Type="http://schemas.openxmlformats.org/officeDocument/2006/relationships/hyperlink" Target="http://blogs.msdn.com/b/davrous/archive/2013/09/24/using-indexeddb-to-handle-your-3d-webgl-assets-sharing-feedbacks-amp-tips-of-babylon-js.aspx" TargetMode="External"/><Relationship Id="rId4" Type="http://schemas.openxmlformats.org/officeDocument/2006/relationships/hyperlink" Target="https://github.com/BabylonJS/Babylon.js/wiki/Using-AssetsManag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620838"/>
            <a:ext cx="7772400" cy="1103312"/>
          </a:xfrm>
        </p:spPr>
        <p:txBody>
          <a:bodyPr/>
          <a:lstStyle/>
          <a:p>
            <a:r>
              <a:rPr lang="en-US" sz="14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Loading </a:t>
            </a:r>
            <a:r>
              <a:rPr lang="en-US" sz="14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assets </a:t>
            </a:r>
            <a:endParaRPr lang="en-US" sz="14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Introduction to WebGL 3D with HTML5 and Babylon.js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 ASSETSMANAGER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41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MIME types and your web server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Do not forget to allow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babylon extensions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 on your web server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Unknown extensions will return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404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error</a:t>
            </a:r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4800" y="2495550"/>
            <a:ext cx="7051964" cy="1282468"/>
            <a:chOff x="381000" y="2033155"/>
            <a:chExt cx="7051964" cy="1282468"/>
          </a:xfrm>
        </p:grpSpPr>
        <p:sp>
          <p:nvSpPr>
            <p:cNvPr id="3" name="TextBox 2"/>
            <p:cNvSpPr txBox="1"/>
            <p:nvPr/>
          </p:nvSpPr>
          <p:spPr>
            <a:xfrm>
              <a:off x="381000" y="2038350"/>
              <a:ext cx="7051964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system.webServer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&lt;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staticContent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&lt;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mimeMap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fileExtension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sz="1100" b="1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1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fx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mimeType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="application/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fx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/&gt;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&lt;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mimeMap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fileExtension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sz="1100" b="1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.babylon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mimeType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="application/babylon"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/&gt;</a:t>
              </a: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&lt;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mimeMap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fileExtension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</a:t>
              </a:r>
              <a:r>
                <a:rPr lang="en-US" sz="1100" b="1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1" dirty="0" err="1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babylonmeshdata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</a:t>
              </a:r>
              <a:r>
                <a:rPr lang="en-US" sz="1100" dirty="0" err="1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mimeType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="application/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babylonmeshdata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/&gt;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&lt;/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staticContent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system.webServer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2033155"/>
              <a:ext cx="2098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IIS –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web.config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05000" y="3941574"/>
            <a:ext cx="7051964" cy="600164"/>
            <a:chOff x="1828800" y="3638550"/>
            <a:chExt cx="7051964" cy="600164"/>
          </a:xfrm>
        </p:grpSpPr>
        <p:sp>
          <p:nvSpPr>
            <p:cNvPr id="11" name="TextBox 10"/>
            <p:cNvSpPr txBox="1"/>
            <p:nvPr/>
          </p:nvSpPr>
          <p:spPr>
            <a:xfrm>
              <a:off x="1828800" y="3638550"/>
              <a:ext cx="7051964" cy="600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AddType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application/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fx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1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fx</a:t>
              </a:r>
              <a:endParaRPr lang="en-US" sz="1100" b="1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AddType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application/babylon </a:t>
              </a:r>
              <a:r>
                <a:rPr lang="en-US" sz="1100" b="1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.babylon</a:t>
              </a:r>
            </a:p>
            <a:p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AddType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application/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babylonmeshdata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1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babylonmeshdata</a:t>
              </a:r>
              <a:endParaRPr lang="en-US" sz="1100" b="1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1" y="3639006"/>
              <a:ext cx="193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APACHE .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htaccess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52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Two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Creating a 3D Windows Universal App</a:t>
            </a:r>
          </a:p>
        </p:txBody>
      </p:sp>
    </p:spTree>
    <p:extLst>
      <p:ext uri="{BB962C8B-B14F-4D97-AF65-F5344CB8AC3E}">
        <p14:creationId xmlns:p14="http://schemas.microsoft.com/office/powerpoint/2010/main" val="2054138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FROM WEB TO APPS IN 5 MIN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02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Three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Understanding offline mode</a:t>
            </a:r>
          </a:p>
        </p:txBody>
      </p:sp>
    </p:spTree>
    <p:extLst>
      <p:ext uri="{BB962C8B-B14F-4D97-AF65-F5344CB8AC3E}">
        <p14:creationId xmlns:p14="http://schemas.microsoft.com/office/powerpoint/2010/main" val="2542330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err="1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IndexedDB</a:t>
            </a:r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 via .manifest file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2098675"/>
          </a:xfrm>
        </p:spPr>
        <p:txBody>
          <a:bodyPr numCol="1"/>
          <a:lstStyle/>
          <a:p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To enable offline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support, create a </a:t>
            </a:r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.manifest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file 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Must be </a:t>
            </a:r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named </a:t>
            </a:r>
            <a:r>
              <a:rPr lang="en-US" sz="2400" dirty="0" err="1" smtClean="0">
                <a:solidFill>
                  <a:srgbClr val="999999"/>
                </a:solidFill>
                <a:latin typeface="Oswald" panose="02000506000000020004" pitchFamily="50"/>
              </a:rPr>
              <a:t>NameOfYourScene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.babylon.manifest</a:t>
            </a:r>
            <a:endParaRPr lang="en-US" sz="24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Supports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.JPG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,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.PNG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,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.DDS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&amp;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.TGA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texture storing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By default, </a:t>
            </a:r>
            <a:r>
              <a:rPr lang="en-US" sz="2400" dirty="0" err="1" smtClean="0">
                <a:solidFill>
                  <a:srgbClr val="999999"/>
                </a:solidFill>
                <a:latin typeface="Oswald" panose="02000506000000020004" pitchFamily="50"/>
              </a:rPr>
              <a:t>LoadScene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 will try to find a .manifest file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You can then see a 404 error in F12, this is normal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3562350"/>
            <a:ext cx="7051964" cy="943914"/>
            <a:chOff x="381000" y="2033155"/>
            <a:chExt cx="7051964" cy="943914"/>
          </a:xfrm>
        </p:grpSpPr>
        <p:sp>
          <p:nvSpPr>
            <p:cNvPr id="3" name="TextBox 2"/>
            <p:cNvSpPr txBox="1"/>
            <p:nvPr/>
          </p:nvSpPr>
          <p:spPr>
            <a:xfrm>
              <a:off x="381000" y="2038350"/>
              <a:ext cx="705196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"version“ : 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1,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"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enableSceneOffline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: true,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"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enableTexturesOffline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: true </a:t>
              </a:r>
              <a:endPara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033155"/>
              <a:ext cx="3775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NameOfYourScene.babylon.manifest</a:t>
              </a:r>
              <a:endPara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290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TESTING CACHING WITH F12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12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To enable a full offline experience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9556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Use a .manifest file</a:t>
            </a:r>
          </a:p>
          <a:p>
            <a:r>
              <a:rPr lang="en-US" sz="2400" smtClean="0">
                <a:solidFill>
                  <a:srgbClr val="999999"/>
                </a:solidFill>
                <a:latin typeface="Oswald" panose="02000506000000020004" pitchFamily="50"/>
              </a:rPr>
              <a:t>Combine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it with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HTML5 Offline API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5800" y="2343150"/>
            <a:ext cx="7051964" cy="2645213"/>
            <a:chOff x="381000" y="2033155"/>
            <a:chExt cx="7051964" cy="1001390"/>
          </a:xfrm>
        </p:grpSpPr>
        <p:sp>
          <p:nvSpPr>
            <p:cNvPr id="3" name="TextBox 2"/>
            <p:cNvSpPr txBox="1"/>
            <p:nvPr/>
          </p:nvSpPr>
          <p:spPr>
            <a:xfrm>
              <a:off x="381000" y="2038350"/>
              <a:ext cx="7051964" cy="996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CACHE MANIFEST</a:t>
              </a: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Version </a:t>
              </a:r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1.0</a:t>
              </a:r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CACHE: </a:t>
              </a: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babylon.js</a:t>
              </a: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hand.minified-1.2.js</a:t>
              </a:r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index.html</a:t>
              </a: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Screenshots/heart.jpg</a:t>
              </a:r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Screenshots/omegacrusher.jpg</a:t>
              </a:r>
            </a:p>
            <a:p>
              <a:r>
                <a:rPr lang="en-US" sz="1100" dirty="0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Scenes/Heart/</a:t>
              </a:r>
              <a:r>
                <a:rPr lang="en-US" sz="1100" dirty="0" err="1" smtClean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Heart.babylon.manifest</a:t>
              </a:r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Scenes/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SpaceDek</a:t>
              </a:r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100" dirty="0" err="1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SpaceDek.babylon.manifest</a:t>
              </a:r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NETWORK:</a:t>
              </a:r>
            </a:p>
            <a:p>
              <a:r>
                <a:rPr lang="en-US" sz="1100" dirty="0">
                  <a:solidFill>
                    <a:srgbClr val="4791D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033155"/>
              <a:ext cx="3775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HTML5 Cache Manifest</a:t>
              </a:r>
              <a:endPara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314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FULL OFFLINE SUPPORT 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19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Going further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3394075"/>
          </a:xfrm>
        </p:spPr>
        <p:txBody>
          <a:bodyPr/>
          <a:lstStyle/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How to load a .</a:t>
            </a:r>
            <a:r>
              <a:rPr lang="en-US" sz="2000" dirty="0" err="1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babylon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 file produced with Blender</a:t>
            </a: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Using </a:t>
            </a:r>
            <a:r>
              <a:rPr lang="en-US" sz="2000" dirty="0" err="1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AssetsManager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Using </a:t>
            </a:r>
            <a:r>
              <a:rPr lang="en-US" sz="2000" dirty="0" err="1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IndexedDB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 to handle your 3D WebGL assets: sharing feedbacks &amp; tips of Babylon.JS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Using WebGL to create games for the Windows Store</a:t>
            </a: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Creating a HTML5 phone, tablet &amp; PC game using the Universal Apps project for Windows Stores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444500" y="819150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03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WHO ARE WE?</a:t>
            </a:r>
            <a:endParaRPr lang="en-US" sz="24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9697" y="4932363"/>
            <a:ext cx="7376378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444500" y="747713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rgbClr val="4791D0"/>
                </a:solidFill>
                <a:latin typeface="Oswald Light" charset="0"/>
                <a:cs typeface="Oswald Light" charset="0"/>
              </a:rPr>
              <a:t>Geeks, web developers, 3D addicts</a:t>
            </a:r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8" name="TextBox 12"/>
          <p:cNvSpPr txBox="1">
            <a:spLocks noChangeArrowheads="1"/>
          </p:cNvSpPr>
          <p:nvPr/>
        </p:nvSpPr>
        <p:spPr bwMode="auto">
          <a:xfrm>
            <a:off x="2188427" y="2749021"/>
            <a:ext cx="1946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ROUSSET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>
            <a:off x="2188428" y="2976033"/>
            <a:ext cx="18700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TECHNICAL EVANGELIST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0" name="TextBox 14"/>
          <p:cNvSpPr txBox="1">
            <a:spLocks noChangeArrowheads="1"/>
          </p:cNvSpPr>
          <p:nvPr/>
        </p:nvSpPr>
        <p:spPr bwMode="auto">
          <a:xfrm>
            <a:off x="4944328" y="2749021"/>
            <a:ext cx="177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CATUHE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31" name="TextBox 15"/>
          <p:cNvSpPr txBox="1">
            <a:spLocks noChangeArrowheads="1"/>
          </p:cNvSpPr>
          <p:nvPr/>
        </p:nvSpPr>
        <p:spPr bwMode="auto">
          <a:xfrm>
            <a:off x="4944328" y="2976033"/>
            <a:ext cx="22383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PRINCIPAL PROGRAM MANAGER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4" name="TextBox 19"/>
          <p:cNvSpPr txBox="1">
            <a:spLocks noChangeArrowheads="1"/>
          </p:cNvSpPr>
          <p:nvPr/>
        </p:nvSpPr>
        <p:spPr bwMode="auto">
          <a:xfrm>
            <a:off x="2188428" y="3314171"/>
            <a:ext cx="2089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 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davrous</a:t>
            </a:r>
            <a:endParaRPr lang="en-US" sz="900" dirty="0" smtClean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http://blogs.msdn.com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/davrous</a:t>
            </a:r>
            <a:endParaRPr lang="en-US" b="1" dirty="0"/>
          </a:p>
        </p:txBody>
      </p:sp>
      <p:sp>
        <p:nvSpPr>
          <p:cNvPr id="5135" name="TextBox 20"/>
          <p:cNvSpPr txBox="1">
            <a:spLocks noChangeArrowheads="1"/>
          </p:cNvSpPr>
          <p:nvPr/>
        </p:nvSpPr>
        <p:spPr bwMode="auto">
          <a:xfrm>
            <a:off x="4944327" y="3312583"/>
            <a:ext cx="223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>
                <a:solidFill>
                  <a:srgbClr val="999999"/>
                </a:solidFill>
                <a:latin typeface="Open Sans" charset="0"/>
                <a:cs typeface="Open Sans" charset="0"/>
              </a:rPr>
              <a:t> 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deltakosh</a:t>
            </a:r>
            <a:endParaRPr lang="en-US" sz="900" dirty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>
                <a:solidFill>
                  <a:srgbClr val="999999"/>
                </a:solidFill>
                <a:latin typeface="Open Sans" charset="0"/>
              </a:rPr>
              <a:t>http://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/eternalcoding</a:t>
            </a:r>
            <a:endParaRPr lang="en-US" sz="9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3811"/>
            <a:ext cx="1237840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3811"/>
            <a:ext cx="1207459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4476664"/>
            <a:ext cx="737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Do not try to tune your speakers, the weird sound is due to </a:t>
            </a:r>
            <a:r>
              <a:rPr lang="en-US" sz="1600" dirty="0" smtClean="0">
                <a:solidFill>
                  <a:srgbClr val="4791D0"/>
                </a:solidFill>
                <a:latin typeface="Oswald" panose="02000506000000020004" pitchFamily="50"/>
              </a:rPr>
              <a:t>French</a:t>
            </a:r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 accent…</a:t>
            </a:r>
            <a:endParaRPr lang="en-US" sz="16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30" grpId="0"/>
      <p:bldP spid="5131" grpId="0"/>
      <p:bldP spid="5134" grpId="0"/>
      <p:bldP spid="5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33400" y="20383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33400" y="12001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AGENDA</a:t>
            </a:r>
            <a:endParaRPr lang="en-US" sz="32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635000" y="22288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>
                <a:solidFill>
                  <a:srgbClr val="FFFFFF"/>
                </a:solidFill>
                <a:latin typeface="Allerton" charset="0"/>
                <a:cs typeface="Allerton" charset="0"/>
              </a:rPr>
              <a:t>2</a:t>
            </a:r>
          </a:p>
        </p:txBody>
      </p:sp>
      <p:sp>
        <p:nvSpPr>
          <p:cNvPr id="9231" name="TextBox 19"/>
          <p:cNvSpPr txBox="1">
            <a:spLocks noChangeArrowheads="1"/>
          </p:cNvSpPr>
          <p:nvPr/>
        </p:nvSpPr>
        <p:spPr bwMode="auto">
          <a:xfrm>
            <a:off x="609600" y="13525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1</a:t>
            </a:r>
          </a:p>
        </p:txBody>
      </p: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1376362" y="1338263"/>
            <a:ext cx="6777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Loading your scene, meshes and assets</a:t>
            </a:r>
            <a:endParaRPr lang="en-US" sz="2000" dirty="0"/>
          </a:p>
        </p:txBody>
      </p:sp>
      <p:sp>
        <p:nvSpPr>
          <p:cNvPr id="9233" name="TextBox 21"/>
          <p:cNvSpPr txBox="1">
            <a:spLocks noChangeArrowheads="1"/>
          </p:cNvSpPr>
          <p:nvPr/>
        </p:nvSpPr>
        <p:spPr bwMode="auto">
          <a:xfrm>
            <a:off x="1376363" y="2171700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Creating a 3D Windows Universal App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33400" y="2871787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635000" y="3062287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3</a:t>
            </a: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1376363" y="3005137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Understanding offline mode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033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9230" grpId="0"/>
      <p:bldP spid="9231" grpId="0"/>
      <p:bldP spid="9232" grpId="0"/>
      <p:bldP spid="9233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Loading your scene, meshes and assets</a:t>
            </a:r>
          </a:p>
        </p:txBody>
      </p:sp>
    </p:spTree>
    <p:extLst>
      <p:ext uri="{BB962C8B-B14F-4D97-AF65-F5344CB8AC3E}">
        <p14:creationId xmlns:p14="http://schemas.microsoft.com/office/powerpoint/2010/main" val="418168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Loading a scene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SceneLoader.Load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will do it for you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Assets (textures, shaders) are loaded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asynchronously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You can either start rendering the scene directly or….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Wait for all assets to be loaded (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scene.executeWhenReady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)</a:t>
            </a:r>
          </a:p>
          <a:p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Using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SceneLoader.ShowLoadingScreen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 to display loading screen </a:t>
            </a:r>
          </a:p>
          <a:p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SceneLoader.Append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can load a scene into an existing one</a:t>
            </a: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36885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LOADING A SCENE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5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Importing a mesh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SceneLoader.ImportMesh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will do it for you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Assets (textures, shaders) are loaded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asynchronously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Can import one or many meshes alongside materials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Engine can display loading UI if you ask for it:</a:t>
            </a:r>
          </a:p>
          <a:p>
            <a:pPr lvl="1"/>
            <a:r>
              <a:rPr lang="en-US" sz="2000" b="1" dirty="0" err="1">
                <a:solidFill>
                  <a:srgbClr val="4791D0"/>
                </a:solidFill>
                <a:latin typeface="Oswald" panose="02000506000000020004" pitchFamily="50"/>
              </a:rPr>
              <a:t>engine.displayLoadingUI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();</a:t>
            </a:r>
          </a:p>
          <a:p>
            <a:pPr lvl="1"/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engine.hideLoadingUI</a:t>
            </a:r>
            <a:r>
              <a:rPr lang="en-US" sz="2000" b="1" dirty="0">
                <a:solidFill>
                  <a:srgbClr val="4791D0"/>
                </a:solidFill>
                <a:latin typeface="Oswald" panose="02000506000000020004" pitchFamily="50"/>
              </a:rPr>
              <a:t>();</a:t>
            </a:r>
            <a:endParaRPr lang="en-US" sz="20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pPr marL="0" indent="0">
              <a:buNone/>
            </a:pPr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676036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IMPORTING A MESH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6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Assets manager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 central tool to organize loading of your assets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Importing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meshes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Loading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text</a:t>
            </a:r>
            <a:r>
              <a:rPr lang="en-US" sz="20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files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Loading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binary</a:t>
            </a:r>
            <a:r>
              <a:rPr lang="en-US" sz="20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files</a:t>
            </a:r>
          </a:p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Event based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approach (per task or globally)</a:t>
            </a:r>
          </a:p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Loading UI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by default</a:t>
            </a:r>
          </a:p>
          <a:p>
            <a:pPr marL="0" indent="0">
              <a:buNone/>
            </a:pPr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562350"/>
            <a:ext cx="2148840" cy="1343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240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15862</TotalTime>
  <Words>476</Words>
  <Application>Microsoft Office PowerPoint</Application>
  <PresentationFormat>On-screen Show (16:9)</PresentationFormat>
  <Paragraphs>113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Allerton</vt:lpstr>
      <vt:lpstr>Arial</vt:lpstr>
      <vt:lpstr>Calibri</vt:lpstr>
      <vt:lpstr>Consolas</vt:lpstr>
      <vt:lpstr>Open Sans</vt:lpstr>
      <vt:lpstr>Oswald</vt:lpstr>
      <vt:lpstr>Oswald Light</vt:lpstr>
      <vt:lpstr>Office Theme</vt:lpstr>
      <vt:lpstr>1_Office Theme</vt:lpstr>
      <vt:lpstr>Loading assets </vt:lpstr>
      <vt:lpstr>WHO ARE WE?</vt:lpstr>
      <vt:lpstr>AGENDA</vt:lpstr>
      <vt:lpstr>Section One</vt:lpstr>
      <vt:lpstr>Loading a scene</vt:lpstr>
      <vt:lpstr>PowerPoint Presentation</vt:lpstr>
      <vt:lpstr>Importing a mesh</vt:lpstr>
      <vt:lpstr>PowerPoint Presentation</vt:lpstr>
      <vt:lpstr>Assets manager</vt:lpstr>
      <vt:lpstr>PowerPoint Presentation</vt:lpstr>
      <vt:lpstr>MIME types and your web server</vt:lpstr>
      <vt:lpstr>Section Two</vt:lpstr>
      <vt:lpstr>PowerPoint Presentation</vt:lpstr>
      <vt:lpstr>Section Three</vt:lpstr>
      <vt:lpstr>IndexedDB via .manifest file</vt:lpstr>
      <vt:lpstr>PowerPoint Presentation</vt:lpstr>
      <vt:lpstr>To enable a full offline experience</vt:lpstr>
      <vt:lpstr>PowerPoint Presentation</vt:lpstr>
      <vt:lpstr>Going further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/>
  <cp:lastModifiedBy>David Catuhe</cp:lastModifiedBy>
  <cp:revision>112</cp:revision>
  <dcterms:created xsi:type="dcterms:W3CDTF">2013-11-17T03:24:48Z</dcterms:created>
  <dcterms:modified xsi:type="dcterms:W3CDTF">2014-09-19T19:07:37Z</dcterms:modified>
</cp:coreProperties>
</file>