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0"/>
  </p:notesMasterIdLst>
  <p:sldIdLst>
    <p:sldId id="256" r:id="rId3"/>
    <p:sldId id="259" r:id="rId4"/>
    <p:sldId id="303" r:id="rId5"/>
    <p:sldId id="283" r:id="rId6"/>
    <p:sldId id="282" r:id="rId7"/>
    <p:sldId id="287" r:id="rId8"/>
    <p:sldId id="275" r:id="rId9"/>
    <p:sldId id="288" r:id="rId10"/>
    <p:sldId id="289" r:id="rId11"/>
    <p:sldId id="281" r:id="rId12"/>
    <p:sldId id="290" r:id="rId13"/>
    <p:sldId id="291" r:id="rId14"/>
    <p:sldId id="292" r:id="rId15"/>
    <p:sldId id="293" r:id="rId16"/>
    <p:sldId id="284" r:id="rId17"/>
    <p:sldId id="294" r:id="rId18"/>
    <p:sldId id="295" r:id="rId19"/>
    <p:sldId id="296" r:id="rId20"/>
    <p:sldId id="297" r:id="rId21"/>
    <p:sldId id="285" r:id="rId22"/>
    <p:sldId id="300" r:id="rId23"/>
    <p:sldId id="302" r:id="rId24"/>
    <p:sldId id="301" r:id="rId25"/>
    <p:sldId id="286" r:id="rId26"/>
    <p:sldId id="298" r:id="rId27"/>
    <p:sldId id="299" r:id="rId28"/>
    <p:sldId id="304" r:id="rId2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91D0"/>
    <a:srgbClr val="999999"/>
    <a:srgbClr val="E8E8E8"/>
    <a:srgbClr val="646464"/>
    <a:srgbClr val="397BD0"/>
    <a:srgbClr val="AD65D0"/>
    <a:srgbClr val="D0767F"/>
    <a:srgbClr val="404040"/>
    <a:srgbClr val="5E6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19" autoAdjust="0"/>
  </p:normalViewPr>
  <p:slideViewPr>
    <p:cSldViewPr snapToObjects="1">
      <p:cViewPr varScale="1">
        <p:scale>
          <a:sx n="127" d="100"/>
          <a:sy n="127" d="100"/>
        </p:scale>
        <p:origin x="1164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3B5D9-07F4-4BFB-9B3D-B05AD647114E}" type="datetimeFigureOut">
              <a:rPr lang="fr-FR" smtClean="0"/>
              <a:t>19/09/2014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F5D0E-406B-40BC-8DF8-35293C4EB1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778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Espilit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Physic</a:t>
            </a:r>
            <a:r>
              <a:rPr lang="fr-FR" baseline="0" dirty="0" smtClean="0"/>
              <a:t> &amp; </a:t>
            </a:r>
            <a:r>
              <a:rPr lang="fr-FR" baseline="0" smtClean="0"/>
              <a:t>gamepad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444D8-16CE-4EDB-A926-7C8B671F2468}" type="slidenum">
              <a:rPr lang="fr-FR" smtClean="0">
                <a:solidFill>
                  <a:prstClr val="black"/>
                </a:solidFill>
              </a:rPr>
              <a:pPr/>
              <a:t>3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203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DA603-792B-4056-8475-957A337CE44F}" type="slidenum">
              <a:rPr lang="en-US" smtClean="0">
                <a:solidFill>
                  <a:srgbClr val="000000"/>
                </a:solidFill>
              </a:rPr>
              <a:pPr/>
              <a:t>27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655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CE2FF-749A-2B41-8B83-56F1E89ADC26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92FB1-1538-6B48-92F9-DE52E1445C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6710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F3F2A-5BD6-A24D-86D4-484AD177155F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59B08-2C49-C54F-A4F6-95606B63E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9848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76C2C-6989-F04E-B665-85F7382588D5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4F55D-E159-1848-BEE7-C549111F48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6978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CE2FF-749A-2B41-8B83-56F1E89ADC2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92FB1-1538-6B48-92F9-DE52E1445C4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647144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18D50-F9B8-A040-A57D-4A2A86E9552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5837F-2846-394D-B0D1-4BF633E305C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757301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5DB20-7101-0B4A-846A-8C55595ED74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99266-B4E8-204A-8306-370B255A08E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356270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2E868-6663-1142-AFEE-B29F401991B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04134-688B-7545-B43D-8197A8FF5C8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225480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1F9B9-141B-BB40-87D8-74634E13955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C31D0-A491-9D46-9599-FFEB8580440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862491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F58D9-1DEE-CB4C-A157-5037C9E9027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83CF4-DF4B-E449-912E-9D6DBD248A2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543321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2D990-E61D-9F41-85C2-513A6C2F376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1321B-694E-4B45-806C-A7901D54D6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029827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E0812-318A-704B-9C3E-735668845B6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9EE09-DD39-A84A-8F84-E8DC38CFEBF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52480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18D50-F9B8-A040-A57D-4A2A86E95524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5837F-2846-394D-B0D1-4BF633E305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2108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13D6F-50F7-0E4E-BF02-6128805FA84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4FCE4-6F33-544B-8DC6-F8BBF9F1A85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18249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F3F2A-5BD6-A24D-86D4-484AD177155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59B08-2C49-C54F-A4F6-95606B63E44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92378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76C2C-6989-F04E-B665-85F7382588D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4F55D-E159-1848-BEE7-C549111F48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47166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5DB20-7101-0B4A-846A-8C55595ED742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99266-B4E8-204A-8306-370B255A08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2535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2E868-6663-1142-AFEE-B29F401991B5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04134-688B-7545-B43D-8197A8FF5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663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1F9B9-141B-BB40-87D8-74634E139559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C31D0-A491-9D46-9599-FFEB858044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2164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F58D9-1DEE-CB4C-A157-5037C9E90277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83CF4-DF4B-E449-912E-9D6DBD248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6551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2D990-E61D-9F41-85C2-513A6C2F3767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1321B-694E-4B45-806C-A7901D54D6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9915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E0812-318A-704B-9C3E-735668845B6D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9EE09-DD39-A84A-8F84-E8DC38CFE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8563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13D6F-50F7-0E4E-BF02-6128805FA842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4FCE4-6F33-544B-8DC6-F8BBF9F1A8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6972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51D706-18D4-7141-B4EC-8672FE802D65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1B8153-1A6A-5544-958E-CF66FD8537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51D706-18D4-7141-B4EC-8672FE802D6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1B8153-1A6A-5544-958E-CF66FD8537F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93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eternalcoding/archive/2013/08/06/babylon-js-creating-a-convincing-world-for-your-game-with-custom-shaders-height-maps-and-skyboxes.aspx" TargetMode="External"/><Relationship Id="rId7" Type="http://schemas.openxmlformats.org/officeDocument/2006/relationships/hyperlink" Target="https://github.com/BabylonJS/Babylon.js/wiki/Adding-your-own-physics-engine-plugin-to-Babylon.j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pixelcodr.com/tutos/oimo/oimo.html" TargetMode="External"/><Relationship Id="rId5" Type="http://schemas.openxmlformats.org/officeDocument/2006/relationships/hyperlink" Target="https://github.com/BabylonJS/Babylon.js/wiki/07-Animation" TargetMode="External"/><Relationship Id="rId4" Type="http://schemas.openxmlformats.org/officeDocument/2006/relationships/hyperlink" Target="https://github.com/BabylonJS/Babylon.js/wiki/11---Picking-collision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9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1620838"/>
            <a:ext cx="7772400" cy="1103312"/>
          </a:xfrm>
        </p:spPr>
        <p:txBody>
          <a:bodyPr/>
          <a:lstStyle/>
          <a:p>
            <a:r>
              <a:rPr lang="en-US" sz="1400" dirty="0">
                <a:solidFill>
                  <a:srgbClr val="9BD0F4"/>
                </a:solidFill>
                <a:latin typeface="Oswald Light" charset="0"/>
                <a:cs typeface="Oswald Light" charset="0"/>
              </a:rPr>
              <a:t>Advanced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20925"/>
            <a:ext cx="6400800" cy="1314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2000506000000020004" pitchFamily="50"/>
                <a:ea typeface="+mn-ea"/>
                <a:cs typeface="Allerton"/>
              </a:rPr>
              <a:t>Introduction to WebGL 3D with HTML5 and Babylon.js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swald" panose="02000506000000020004" pitchFamily="50"/>
              <a:ea typeface="+mn-ea"/>
              <a:cs typeface="Allerton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9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z="1800" dirty="0">
                <a:solidFill>
                  <a:srgbClr val="9BD0F4"/>
                </a:solidFill>
                <a:latin typeface="Oswald Light" charset="0"/>
                <a:cs typeface="Oswald Light" charset="0"/>
              </a:rPr>
              <a:t>Section </a:t>
            </a:r>
            <a:r>
              <a:rPr lang="en-US" sz="1800" dirty="0" smtClean="0">
                <a:solidFill>
                  <a:srgbClr val="9BD0F4"/>
                </a:solidFill>
                <a:latin typeface="Oswald Light" charset="0"/>
                <a:cs typeface="Oswald Light" charset="0"/>
              </a:rPr>
              <a:t>Two</a:t>
            </a:r>
            <a:endParaRPr lang="en-US" sz="1800" dirty="0">
              <a:solidFill>
                <a:srgbClr val="9BD0F4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20925"/>
            <a:ext cx="6400800" cy="1314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2000506000000020004" pitchFamily="50"/>
                <a:ea typeface="+mn-ea"/>
                <a:cs typeface="Allerton"/>
              </a:rPr>
              <a:t>Create your own shader</a:t>
            </a:r>
          </a:p>
        </p:txBody>
      </p:sp>
    </p:spTree>
    <p:extLst>
      <p:ext uri="{BB962C8B-B14F-4D97-AF65-F5344CB8AC3E}">
        <p14:creationId xmlns:p14="http://schemas.microsoft.com/office/powerpoint/2010/main" val="2542330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err="1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ShaderMaterial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11275"/>
            <a:ext cx="8229600" cy="650875"/>
          </a:xfrm>
        </p:spPr>
        <p:txBody>
          <a:bodyPr numCol="1"/>
          <a:lstStyle/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Used to create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custom</a:t>
            </a:r>
            <a:r>
              <a:rPr lang="en-US" sz="2400" dirty="0" smtClean="0">
                <a:solidFill>
                  <a:srgbClr val="4791D0"/>
                </a:solidFill>
                <a:latin typeface="Oswald" panose="02000506000000020004" pitchFamily="50"/>
              </a:rPr>
              <a:t>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shaders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Compatible with </a:t>
            </a:r>
            <a:r>
              <a:rPr lang="en-US" sz="24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mesh.material</a:t>
            </a:r>
            <a:endParaRPr lang="en-US" sz="2400" b="1" dirty="0" smtClean="0">
              <a:solidFill>
                <a:srgbClr val="4791D0"/>
              </a:solidFill>
              <a:latin typeface="Oswald" panose="02000506000000020004" pitchFamily="50"/>
            </a:endParaRP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Based on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GLSL</a:t>
            </a:r>
            <a:r>
              <a:rPr lang="en-US" sz="2400" dirty="0" smtClean="0">
                <a:solidFill>
                  <a:srgbClr val="4791D0"/>
                </a:solidFill>
                <a:latin typeface="Oswald" panose="02000506000000020004" pitchFamily="50"/>
              </a:rPr>
              <a:t>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shaders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You have to provide</a:t>
            </a:r>
          </a:p>
          <a:p>
            <a:pPr lvl="1"/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Vertex shader code (text or DOM element)</a:t>
            </a:r>
          </a:p>
          <a:p>
            <a:pPr lvl="1"/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Pixel shader code (text or DOM element)</a:t>
            </a:r>
          </a:p>
          <a:p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Simple API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to communicate with shaders (constants)</a:t>
            </a:r>
            <a:endParaRPr lang="en-US" sz="2400" dirty="0" smtClean="0">
              <a:solidFill>
                <a:srgbClr val="4791D0"/>
              </a:solidFill>
              <a:latin typeface="Oswald" panose="02000506000000020004" pitchFamily="50"/>
            </a:endParaRPr>
          </a:p>
          <a:p>
            <a:endParaRPr lang="en-US" sz="2400" dirty="0" smtClean="0">
              <a:solidFill>
                <a:srgbClr val="999999"/>
              </a:solidFill>
              <a:latin typeface="Oswald" panose="02000506000000020004" pitchFamily="50"/>
            </a:endParaRPr>
          </a:p>
          <a:p>
            <a:endParaRPr lang="en-US" sz="2400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390581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DEMO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swald Light" charset="0"/>
              <a:ea typeface="ＭＳ Ｐゴシック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3406775" y="2250676"/>
            <a:ext cx="23304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USING</a:t>
            </a:r>
            <a:r>
              <a:rPr kumimoji="0" lang="en-US" sz="1100" b="0" i="0" u="none" strike="noStrike" kern="1200" cap="none" spc="0" normalizeH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 SHADERMATERIAL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Oswald Light" charset="0"/>
              <a:ea typeface="ＭＳ Ｐゴシック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402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CYOS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11275"/>
            <a:ext cx="8229600" cy="650875"/>
          </a:xfrm>
        </p:spPr>
        <p:txBody>
          <a:bodyPr numCol="1"/>
          <a:lstStyle/>
          <a:p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Interactive</a:t>
            </a:r>
            <a:r>
              <a:rPr lang="en-US" sz="2400" dirty="0" smtClean="0">
                <a:solidFill>
                  <a:srgbClr val="4791D0"/>
                </a:solidFill>
                <a:latin typeface="Oswald" panose="02000506000000020004" pitchFamily="50"/>
              </a:rPr>
              <a:t>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shader creation tool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Learn by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experimenting</a:t>
            </a:r>
            <a:endParaRPr lang="en-US" sz="2000" b="1" dirty="0" smtClean="0">
              <a:solidFill>
                <a:srgbClr val="4791D0"/>
              </a:solidFill>
              <a:latin typeface="Oswald" panose="02000506000000020004" pitchFamily="50"/>
            </a:endParaRPr>
          </a:p>
          <a:p>
            <a:endParaRPr lang="en-US" sz="2400" dirty="0" smtClean="0">
              <a:solidFill>
                <a:srgbClr val="999999"/>
              </a:solidFill>
              <a:latin typeface="Oswald" panose="02000506000000020004" pitchFamily="50"/>
            </a:endParaRPr>
          </a:p>
          <a:p>
            <a:endParaRPr lang="en-US" sz="2400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932684"/>
            <a:ext cx="4891088" cy="30086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1316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DEMO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swald Light" charset="0"/>
              <a:ea typeface="ＭＳ Ｐゴシック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3406775" y="2250676"/>
            <a:ext cx="23304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USING</a:t>
            </a:r>
            <a:r>
              <a:rPr kumimoji="0" lang="en-US" sz="1100" b="0" i="0" u="none" strike="noStrike" kern="1200" cap="none" spc="0" normalizeH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 CYOS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Oswald Light" charset="0"/>
              <a:ea typeface="ＭＳ Ｐゴシック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636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9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z="1800" dirty="0">
                <a:solidFill>
                  <a:srgbClr val="9BD0F4"/>
                </a:solidFill>
                <a:latin typeface="Oswald Light" charset="0"/>
                <a:cs typeface="Oswald Light" charset="0"/>
              </a:rPr>
              <a:t>Section </a:t>
            </a:r>
            <a:r>
              <a:rPr lang="en-US" sz="1800" dirty="0" smtClean="0">
                <a:solidFill>
                  <a:srgbClr val="9BD0F4"/>
                </a:solidFill>
                <a:latin typeface="Oswald Light" charset="0"/>
                <a:cs typeface="Oswald Light" charset="0"/>
              </a:rPr>
              <a:t>Three</a:t>
            </a:r>
            <a:endParaRPr lang="en-US" sz="1800" dirty="0">
              <a:solidFill>
                <a:srgbClr val="9BD0F4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20925"/>
            <a:ext cx="6400800" cy="1314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2000506000000020004" pitchFamily="50"/>
                <a:ea typeface="+mn-ea"/>
                <a:cs typeface="Allerton"/>
              </a:rPr>
              <a:t>Animations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swald" panose="02000506000000020004" pitchFamily="50"/>
              <a:ea typeface="+mn-ea"/>
              <a:cs typeface="Allerton"/>
            </a:endParaRPr>
          </a:p>
        </p:txBody>
      </p:sp>
    </p:spTree>
    <p:extLst>
      <p:ext uri="{BB962C8B-B14F-4D97-AF65-F5344CB8AC3E}">
        <p14:creationId xmlns:p14="http://schemas.microsoft.com/office/powerpoint/2010/main" val="625452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Manual animations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11275"/>
            <a:ext cx="8229600" cy="650875"/>
          </a:xfrm>
        </p:spPr>
        <p:txBody>
          <a:bodyPr numCol="1"/>
          <a:lstStyle/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Using </a:t>
            </a:r>
            <a:r>
              <a:rPr lang="en-US" sz="24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scene.registerBeforeRender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()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Will be called on every frame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Use </a:t>
            </a:r>
            <a:r>
              <a:rPr lang="en-US" sz="24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scene.getAnimationRatio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()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to synchronize animations</a:t>
            </a:r>
            <a:endParaRPr lang="en-US" sz="2000" dirty="0" smtClean="0">
              <a:solidFill>
                <a:srgbClr val="4791D0"/>
              </a:solidFill>
              <a:latin typeface="Oswald" panose="02000506000000020004" pitchFamily="50"/>
            </a:endParaRPr>
          </a:p>
          <a:p>
            <a:endParaRPr lang="en-US" sz="2400" dirty="0" smtClean="0">
              <a:solidFill>
                <a:srgbClr val="999999"/>
              </a:solidFill>
              <a:latin typeface="Oswald" panose="02000506000000020004" pitchFamily="50"/>
            </a:endParaRPr>
          </a:p>
          <a:p>
            <a:endParaRPr lang="en-US" sz="2400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3450831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DEMO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swald Light" charset="0"/>
              <a:ea typeface="ＭＳ Ｐゴシック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3406775" y="2250676"/>
            <a:ext cx="23304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MANUAL ANIMATIONS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Oswald Light" charset="0"/>
              <a:ea typeface="ＭＳ Ｐゴシック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091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Animations engine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11275"/>
            <a:ext cx="8229600" cy="650875"/>
          </a:xfrm>
        </p:spPr>
        <p:txBody>
          <a:bodyPr numCol="2"/>
          <a:lstStyle/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Controlled by the scene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Based on </a:t>
            </a:r>
            <a:r>
              <a:rPr lang="en-US" sz="2400" dirty="0" err="1" smtClean="0">
                <a:solidFill>
                  <a:srgbClr val="999999"/>
                </a:solidFill>
                <a:latin typeface="Oswald" panose="02000506000000020004" pitchFamily="50"/>
              </a:rPr>
              <a:t>keyframes</a:t>
            </a:r>
            <a:endParaRPr lang="en-US" sz="2400" dirty="0" smtClean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2400" smtClean="0">
                <a:solidFill>
                  <a:srgbClr val="999999"/>
                </a:solidFill>
                <a:latin typeface="Oswald" panose="02000506000000020004" pitchFamily="50"/>
              </a:rPr>
              <a:t>Linear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interpolation by default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Custom interpolation supported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Animations can loop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Multi-animations supported</a:t>
            </a:r>
          </a:p>
          <a:p>
            <a:endParaRPr lang="en-US" sz="2400" dirty="0" smtClean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Supported types:</a:t>
            </a:r>
          </a:p>
          <a:p>
            <a:pPr lvl="1"/>
            <a:r>
              <a:rPr lang="en-US" sz="2000" b="1" dirty="0" smtClean="0">
                <a:solidFill>
                  <a:srgbClr val="4791D0"/>
                </a:solidFill>
                <a:latin typeface="Oswald" panose="02000506000000020004" pitchFamily="50"/>
              </a:rPr>
              <a:t>Number</a:t>
            </a:r>
          </a:p>
          <a:p>
            <a:pPr lvl="1"/>
            <a:r>
              <a:rPr lang="en-US" sz="2000" b="1" dirty="0" smtClean="0">
                <a:solidFill>
                  <a:srgbClr val="4791D0"/>
                </a:solidFill>
                <a:latin typeface="Oswald" panose="02000506000000020004" pitchFamily="50"/>
              </a:rPr>
              <a:t>Color3</a:t>
            </a:r>
          </a:p>
          <a:p>
            <a:pPr lvl="1"/>
            <a:r>
              <a:rPr lang="en-US" sz="2000" b="1" dirty="0" smtClean="0">
                <a:solidFill>
                  <a:srgbClr val="4791D0"/>
                </a:solidFill>
                <a:latin typeface="Oswald" panose="02000506000000020004" pitchFamily="50"/>
              </a:rPr>
              <a:t>Vector3</a:t>
            </a:r>
          </a:p>
          <a:p>
            <a:pPr lvl="1"/>
            <a:r>
              <a:rPr lang="en-US" sz="2000" b="1" dirty="0" smtClean="0">
                <a:solidFill>
                  <a:srgbClr val="4791D0"/>
                </a:solidFill>
                <a:latin typeface="Oswald" panose="02000506000000020004" pitchFamily="50"/>
              </a:rPr>
              <a:t>Matrix</a:t>
            </a:r>
          </a:p>
          <a:p>
            <a:pPr lvl="1"/>
            <a:r>
              <a:rPr lang="en-US" sz="2000" b="1" dirty="0" smtClean="0">
                <a:solidFill>
                  <a:srgbClr val="4791D0"/>
                </a:solidFill>
                <a:latin typeface="Oswald" panose="02000506000000020004" pitchFamily="50"/>
              </a:rPr>
              <a:t>Quaternion</a:t>
            </a:r>
          </a:p>
          <a:p>
            <a:endParaRPr lang="en-US" sz="2000" dirty="0" smtClean="0">
              <a:solidFill>
                <a:srgbClr val="4791D0"/>
              </a:solidFill>
              <a:latin typeface="Oswald" panose="02000506000000020004" pitchFamily="50"/>
            </a:endParaRPr>
          </a:p>
          <a:p>
            <a:endParaRPr lang="en-US" sz="2400" dirty="0" smtClean="0">
              <a:solidFill>
                <a:srgbClr val="999999"/>
              </a:solidFill>
              <a:latin typeface="Oswald" panose="02000506000000020004" pitchFamily="50"/>
            </a:endParaRPr>
          </a:p>
          <a:p>
            <a:endParaRPr lang="en-US" sz="2400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1010549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DEMO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swald Light" charset="0"/>
              <a:ea typeface="ＭＳ Ｐゴシック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3406775" y="2250676"/>
            <a:ext cx="23304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USING ANIMATIONS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Oswald Light" charset="0"/>
              <a:ea typeface="ＭＳ Ｐゴシック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204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WHO ARE WE?</a:t>
            </a:r>
            <a:endParaRPr lang="en-US" sz="24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89697" y="4932363"/>
            <a:ext cx="7376378" cy="0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27" name="TextBox 7"/>
          <p:cNvSpPr txBox="1">
            <a:spLocks noChangeArrowheads="1"/>
          </p:cNvSpPr>
          <p:nvPr/>
        </p:nvSpPr>
        <p:spPr bwMode="auto">
          <a:xfrm>
            <a:off x="444500" y="747713"/>
            <a:ext cx="5788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400" dirty="0" smtClean="0">
                <a:solidFill>
                  <a:srgbClr val="4791D0"/>
                </a:solidFill>
                <a:latin typeface="Oswald Light" charset="0"/>
                <a:cs typeface="Oswald Light" charset="0"/>
              </a:rPr>
              <a:t>Geeks, web developers, 3D addicts</a:t>
            </a:r>
            <a:endParaRPr lang="en-US" sz="1400" dirty="0">
              <a:solidFill>
                <a:srgbClr val="4791D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5128" name="TextBox 12"/>
          <p:cNvSpPr txBox="1">
            <a:spLocks noChangeArrowheads="1"/>
          </p:cNvSpPr>
          <p:nvPr/>
        </p:nvSpPr>
        <p:spPr bwMode="auto">
          <a:xfrm>
            <a:off x="2188427" y="2749021"/>
            <a:ext cx="19462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 dirty="0" smtClean="0">
                <a:solidFill>
                  <a:srgbClr val="646464"/>
                </a:solidFill>
                <a:latin typeface="Oswald Light" charset="0"/>
                <a:cs typeface="Oswald Light" charset="0"/>
              </a:rPr>
              <a:t>DAVID </a:t>
            </a:r>
            <a:r>
              <a:rPr lang="en-US" sz="1600" b="1" dirty="0" smtClean="0">
                <a:solidFill>
                  <a:srgbClr val="646464"/>
                </a:solidFill>
                <a:latin typeface="Oswald Light" charset="0"/>
                <a:cs typeface="Oswald Light" charset="0"/>
              </a:rPr>
              <a:t>ROUSSET</a:t>
            </a:r>
            <a:endParaRPr lang="en-US" sz="1600" b="1" dirty="0">
              <a:solidFill>
                <a:srgbClr val="646464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5129" name="TextBox 13"/>
          <p:cNvSpPr txBox="1">
            <a:spLocks noChangeArrowheads="1"/>
          </p:cNvSpPr>
          <p:nvPr/>
        </p:nvSpPr>
        <p:spPr bwMode="auto">
          <a:xfrm>
            <a:off x="2188428" y="2976033"/>
            <a:ext cx="18700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800" dirty="0" smtClean="0">
                <a:solidFill>
                  <a:srgbClr val="4791D0"/>
                </a:solidFill>
                <a:latin typeface="Open Sans" charset="0"/>
                <a:cs typeface="Open Sans" charset="0"/>
              </a:rPr>
              <a:t>TECHNICAL EVANGELIST</a:t>
            </a:r>
            <a:endParaRPr lang="en-US" sz="800" dirty="0">
              <a:solidFill>
                <a:srgbClr val="4791D0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5130" name="TextBox 14"/>
          <p:cNvSpPr txBox="1">
            <a:spLocks noChangeArrowheads="1"/>
          </p:cNvSpPr>
          <p:nvPr/>
        </p:nvSpPr>
        <p:spPr bwMode="auto">
          <a:xfrm>
            <a:off x="4944328" y="2749021"/>
            <a:ext cx="177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 dirty="0" smtClean="0">
                <a:solidFill>
                  <a:srgbClr val="646464"/>
                </a:solidFill>
                <a:latin typeface="Oswald Light" charset="0"/>
                <a:cs typeface="Oswald Light" charset="0"/>
              </a:rPr>
              <a:t>DAVID </a:t>
            </a:r>
            <a:r>
              <a:rPr lang="en-US" sz="1600" b="1" dirty="0" smtClean="0">
                <a:solidFill>
                  <a:srgbClr val="646464"/>
                </a:solidFill>
                <a:latin typeface="Oswald Light" charset="0"/>
                <a:cs typeface="Oswald Light" charset="0"/>
              </a:rPr>
              <a:t>CATUHE</a:t>
            </a:r>
            <a:endParaRPr lang="en-US" sz="1600" b="1" dirty="0">
              <a:solidFill>
                <a:srgbClr val="646464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5131" name="TextBox 15"/>
          <p:cNvSpPr txBox="1">
            <a:spLocks noChangeArrowheads="1"/>
          </p:cNvSpPr>
          <p:nvPr/>
        </p:nvSpPr>
        <p:spPr bwMode="auto">
          <a:xfrm>
            <a:off x="4944328" y="2976033"/>
            <a:ext cx="22383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800" dirty="0" smtClean="0">
                <a:solidFill>
                  <a:srgbClr val="4791D0"/>
                </a:solidFill>
                <a:latin typeface="Open Sans" charset="0"/>
                <a:cs typeface="Open Sans" charset="0"/>
              </a:rPr>
              <a:t>PRINCIPAL PROGRAM MANAGER</a:t>
            </a:r>
            <a:endParaRPr lang="en-US" sz="800" dirty="0">
              <a:solidFill>
                <a:srgbClr val="4791D0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5134" name="TextBox 19"/>
          <p:cNvSpPr txBox="1">
            <a:spLocks noChangeArrowheads="1"/>
          </p:cNvSpPr>
          <p:nvPr/>
        </p:nvSpPr>
        <p:spPr bwMode="auto">
          <a:xfrm>
            <a:off x="2188428" y="3314171"/>
            <a:ext cx="2089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b="1" dirty="0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Twitter:</a:t>
            </a:r>
            <a:r>
              <a:rPr lang="en-US" sz="900" dirty="0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 @</a:t>
            </a:r>
            <a:r>
              <a:rPr lang="en-US" sz="900" dirty="0" err="1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davrous</a:t>
            </a:r>
            <a:endParaRPr lang="en-US" sz="900" dirty="0" smtClean="0">
              <a:solidFill>
                <a:srgbClr val="999999"/>
              </a:solidFill>
              <a:latin typeface="Open Sans" charset="0"/>
              <a:cs typeface="Open Sans" charset="0"/>
            </a:endParaRPr>
          </a:p>
          <a:p>
            <a:r>
              <a:rPr lang="en-US" sz="900" dirty="0" smtClean="0">
                <a:solidFill>
                  <a:srgbClr val="999999"/>
                </a:solidFill>
                <a:latin typeface="Open Sans" charset="0"/>
              </a:rPr>
              <a:t>http://blogs.msdn.com</a:t>
            </a:r>
            <a:r>
              <a:rPr lang="en-US" sz="900" b="1" dirty="0" smtClean="0">
                <a:solidFill>
                  <a:srgbClr val="999999"/>
                </a:solidFill>
                <a:latin typeface="Open Sans" charset="0"/>
              </a:rPr>
              <a:t>/davrous</a:t>
            </a:r>
            <a:endParaRPr lang="en-US" b="1" dirty="0"/>
          </a:p>
        </p:txBody>
      </p:sp>
      <p:sp>
        <p:nvSpPr>
          <p:cNvPr id="5135" name="TextBox 20"/>
          <p:cNvSpPr txBox="1">
            <a:spLocks noChangeArrowheads="1"/>
          </p:cNvSpPr>
          <p:nvPr/>
        </p:nvSpPr>
        <p:spPr bwMode="auto">
          <a:xfrm>
            <a:off x="4944327" y="3312583"/>
            <a:ext cx="22383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b="1" dirty="0">
                <a:solidFill>
                  <a:srgbClr val="999999"/>
                </a:solidFill>
                <a:latin typeface="Open Sans" charset="0"/>
                <a:cs typeface="Open Sans" charset="0"/>
              </a:rPr>
              <a:t>Twitter:</a:t>
            </a:r>
            <a:r>
              <a:rPr lang="en-US" sz="900" dirty="0">
                <a:solidFill>
                  <a:srgbClr val="999999"/>
                </a:solidFill>
                <a:latin typeface="Open Sans" charset="0"/>
                <a:cs typeface="Open Sans" charset="0"/>
              </a:rPr>
              <a:t> </a:t>
            </a:r>
            <a:r>
              <a:rPr lang="en-US" sz="900" dirty="0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@</a:t>
            </a:r>
            <a:r>
              <a:rPr lang="en-US" sz="900" dirty="0" err="1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deltakosh</a:t>
            </a:r>
            <a:endParaRPr lang="en-US" sz="900" dirty="0">
              <a:solidFill>
                <a:srgbClr val="999999"/>
              </a:solidFill>
              <a:latin typeface="Open Sans" charset="0"/>
              <a:cs typeface="Open Sans" charset="0"/>
            </a:endParaRPr>
          </a:p>
          <a:p>
            <a:r>
              <a:rPr lang="en-US" sz="900" dirty="0">
                <a:solidFill>
                  <a:srgbClr val="999999"/>
                </a:solidFill>
                <a:latin typeface="Open Sans" charset="0"/>
              </a:rPr>
              <a:t>http://</a:t>
            </a:r>
            <a:r>
              <a:rPr lang="en-US" sz="900" dirty="0" smtClean="0">
                <a:solidFill>
                  <a:srgbClr val="999999"/>
                </a:solidFill>
                <a:latin typeface="Open Sans" charset="0"/>
              </a:rPr>
              <a:t>blogs.msdn.com</a:t>
            </a:r>
            <a:r>
              <a:rPr lang="en-US" sz="900" b="1" dirty="0" smtClean="0">
                <a:solidFill>
                  <a:srgbClr val="999999"/>
                </a:solidFill>
                <a:latin typeface="Open Sans" charset="0"/>
              </a:rPr>
              <a:t>/eternalcoding</a:t>
            </a:r>
            <a:endParaRPr lang="en-US" sz="9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423811"/>
            <a:ext cx="1237840" cy="1237840"/>
          </a:xfrm>
          <a:prstGeom prst="rect">
            <a:avLst/>
          </a:prstGeom>
          <a:effectLst>
            <a:outerShdw dist="63500" dir="5400000" algn="tl" rotWithShape="0">
              <a:srgbClr val="4791D0"/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23811"/>
            <a:ext cx="1207459" cy="1237840"/>
          </a:xfrm>
          <a:prstGeom prst="rect">
            <a:avLst/>
          </a:prstGeom>
          <a:effectLst>
            <a:outerShdw dist="63500" dir="5400000" algn="tl" rotWithShape="0">
              <a:srgbClr val="4791D0"/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85800" y="4476664"/>
            <a:ext cx="7376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999999"/>
                </a:solidFill>
                <a:latin typeface="Oswald" panose="02000506000000020004" pitchFamily="50"/>
              </a:rPr>
              <a:t>Do not try to tune your speakers, the weird sound is due to </a:t>
            </a:r>
            <a:r>
              <a:rPr lang="en-US" sz="1600" dirty="0" smtClean="0">
                <a:solidFill>
                  <a:srgbClr val="4791D0"/>
                </a:solidFill>
                <a:latin typeface="Oswald" panose="02000506000000020004" pitchFamily="50"/>
              </a:rPr>
              <a:t>French</a:t>
            </a:r>
            <a:r>
              <a:rPr lang="en-US" sz="1600" dirty="0" smtClean="0">
                <a:solidFill>
                  <a:srgbClr val="999999"/>
                </a:solidFill>
                <a:latin typeface="Oswald" panose="02000506000000020004" pitchFamily="50"/>
              </a:rPr>
              <a:t> accent…</a:t>
            </a:r>
            <a:endParaRPr lang="en-US" sz="1600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/>
      <p:bldP spid="5129" grpId="0"/>
      <p:bldP spid="5130" grpId="0"/>
      <p:bldP spid="5131" grpId="0"/>
      <p:bldP spid="5134" grpId="0"/>
      <p:bldP spid="51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9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z="1800" dirty="0">
                <a:solidFill>
                  <a:srgbClr val="9BD0F4"/>
                </a:solidFill>
                <a:latin typeface="Oswald Light" charset="0"/>
                <a:cs typeface="Oswald Light" charset="0"/>
              </a:rPr>
              <a:t>Section </a:t>
            </a:r>
            <a:r>
              <a:rPr lang="en-US" sz="1800" dirty="0" smtClean="0">
                <a:solidFill>
                  <a:srgbClr val="9BD0F4"/>
                </a:solidFill>
                <a:latin typeface="Oswald Light" charset="0"/>
                <a:cs typeface="Oswald Light" charset="0"/>
              </a:rPr>
              <a:t>Four</a:t>
            </a:r>
            <a:endParaRPr lang="en-US" sz="1800" dirty="0">
              <a:solidFill>
                <a:srgbClr val="9BD0F4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20925"/>
            <a:ext cx="6400800" cy="1314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2000506000000020004" pitchFamily="50"/>
                <a:ea typeface="+mn-ea"/>
                <a:cs typeface="Allerton"/>
              </a:rPr>
              <a:t>Physics simulation</a:t>
            </a:r>
          </a:p>
        </p:txBody>
      </p:sp>
    </p:spTree>
    <p:extLst>
      <p:ext uri="{BB962C8B-B14F-4D97-AF65-F5344CB8AC3E}">
        <p14:creationId xmlns:p14="http://schemas.microsoft.com/office/powerpoint/2010/main" val="297665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0087" y="2276296"/>
            <a:ext cx="7051964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scene.enablePhysics</a:t>
            </a:r>
            <a:r>
              <a:rPr lang="en-US" sz="1100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BABYLON.Vector3(0, -10, 0), new </a:t>
            </a:r>
            <a:r>
              <a:rPr lang="en-US" sz="1100" dirty="0" err="1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BABYLON.OimoJSPlugin</a:t>
            </a:r>
            <a:r>
              <a:rPr lang="en-US" sz="1100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</p:txBody>
      </p:sp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2 physics engines via a plug-in system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93237"/>
            <a:ext cx="8229600" cy="1870075"/>
          </a:xfrm>
        </p:spPr>
        <p:txBody>
          <a:bodyPr numCol="1"/>
          <a:lstStyle/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Based on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Oimo.js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 by default &amp;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Canon.js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 available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Absolutely </a:t>
            </a:r>
            <a:r>
              <a:rPr lang="en-US" sz="2400" b="1" dirty="0" smtClean="0">
                <a:solidFill>
                  <a:srgbClr val="999999"/>
                </a:solidFill>
                <a:latin typeface="Oswald" panose="02000506000000020004" pitchFamily="50"/>
              </a:rPr>
              <a:t>uncorrelated from the native collision engine </a:t>
            </a:r>
          </a:p>
          <a:p>
            <a:endParaRPr lang="en-US" sz="2400" dirty="0" smtClean="0">
              <a:solidFill>
                <a:srgbClr val="999999"/>
              </a:solidFill>
              <a:latin typeface="Oswald" panose="02000506000000020004" pitchFamily="50"/>
            </a:endParaRPr>
          </a:p>
          <a:p>
            <a:pPr lvl="1"/>
            <a:endParaRPr lang="en-US" sz="1600" b="1" dirty="0">
              <a:solidFill>
                <a:srgbClr val="4791D0"/>
              </a:solidFill>
              <a:latin typeface="Oswald" panose="02000506000000020004" pitchFamily="50"/>
            </a:endParaRPr>
          </a:p>
          <a:p>
            <a:endParaRPr lang="en-US" sz="2000" b="1" dirty="0" smtClean="0">
              <a:solidFill>
                <a:srgbClr val="4791D0"/>
              </a:solidFill>
              <a:latin typeface="Oswald" panose="02000506000000020004" pitchFamily="50"/>
            </a:endParaRPr>
          </a:p>
          <a:p>
            <a:endParaRPr lang="en-US" sz="2000" b="1" dirty="0">
              <a:solidFill>
                <a:srgbClr val="4791D0"/>
              </a:solidFill>
              <a:latin typeface="Oswald" panose="02000506000000020004" pitchFamily="50"/>
            </a:endParaRPr>
          </a:p>
          <a:p>
            <a:endParaRPr lang="en-US" sz="2400" dirty="0" smtClean="0">
              <a:solidFill>
                <a:srgbClr val="999999"/>
              </a:solidFill>
              <a:latin typeface="Oswald" panose="02000506000000020004" pitchFamily="50"/>
            </a:endParaRPr>
          </a:p>
          <a:p>
            <a:endParaRPr lang="en-US" sz="2400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673355"/>
            <a:ext cx="4435914" cy="238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63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75851"/>
            <a:ext cx="8229600" cy="1870075"/>
          </a:xfrm>
        </p:spPr>
        <p:txBody>
          <a:bodyPr numCol="1"/>
          <a:lstStyle/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Choose the right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impostor</a:t>
            </a:r>
            <a:r>
              <a:rPr lang="en-US" sz="2400" dirty="0" smtClean="0">
                <a:solidFill>
                  <a:srgbClr val="4791D0"/>
                </a:solidFill>
                <a:latin typeface="Oswald" panose="02000506000000020004" pitchFamily="50"/>
              </a:rPr>
              <a:t>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for your mesh:</a:t>
            </a:r>
          </a:p>
          <a:p>
            <a:pPr lvl="1"/>
            <a:r>
              <a:rPr lang="en-US" sz="2000" dirty="0" err="1" smtClean="0">
                <a:solidFill>
                  <a:srgbClr val="999999"/>
                </a:solidFill>
                <a:latin typeface="Oswald" panose="02000506000000020004" pitchFamily="50"/>
              </a:rPr>
              <a:t>BABYLON.PhysicsEngine.</a:t>
            </a:r>
            <a:r>
              <a:rPr lang="en-US" sz="20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Plane</a:t>
            </a:r>
            <a:r>
              <a:rPr lang="en-US" sz="2000" dirty="0" err="1" smtClean="0">
                <a:solidFill>
                  <a:srgbClr val="999999"/>
                </a:solidFill>
                <a:latin typeface="Oswald" panose="02000506000000020004" pitchFamily="50"/>
              </a:rPr>
              <a:t>Imposter</a:t>
            </a:r>
            <a:endParaRPr lang="en-US" sz="2000" dirty="0" smtClean="0">
              <a:solidFill>
                <a:srgbClr val="999999"/>
              </a:solidFill>
              <a:latin typeface="Oswald" panose="02000506000000020004" pitchFamily="50"/>
            </a:endParaRPr>
          </a:p>
          <a:p>
            <a:pPr lvl="1"/>
            <a:r>
              <a:rPr lang="en-US" sz="2000" dirty="0" err="1" smtClean="0">
                <a:solidFill>
                  <a:srgbClr val="999999"/>
                </a:solidFill>
                <a:latin typeface="Oswald" panose="02000506000000020004" pitchFamily="50"/>
              </a:rPr>
              <a:t>BABYLON.PhysicsEngine.</a:t>
            </a:r>
            <a:r>
              <a:rPr lang="en-US" sz="20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Box</a:t>
            </a:r>
            <a:r>
              <a:rPr lang="en-US" sz="2000" dirty="0" err="1" smtClean="0">
                <a:solidFill>
                  <a:srgbClr val="999999"/>
                </a:solidFill>
                <a:latin typeface="Oswald" panose="02000506000000020004" pitchFamily="50"/>
              </a:rPr>
              <a:t>Imposter</a:t>
            </a:r>
            <a:endParaRPr lang="en-US" sz="20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pPr lvl="1"/>
            <a:r>
              <a:rPr lang="en-US" sz="2000" dirty="0" err="1" smtClean="0">
                <a:solidFill>
                  <a:srgbClr val="999999"/>
                </a:solidFill>
                <a:latin typeface="Oswald" panose="02000506000000020004" pitchFamily="50"/>
              </a:rPr>
              <a:t>BABYLON.PhysicsEngine.</a:t>
            </a:r>
            <a:r>
              <a:rPr lang="en-US" sz="20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Sphere</a:t>
            </a:r>
            <a:r>
              <a:rPr lang="en-US" sz="2000" dirty="0" err="1" smtClean="0">
                <a:solidFill>
                  <a:srgbClr val="999999"/>
                </a:solidFill>
                <a:latin typeface="Oswald" panose="02000506000000020004" pitchFamily="50"/>
              </a:rPr>
              <a:t>Imposter</a:t>
            </a:r>
            <a:endParaRPr lang="en-US" sz="20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pPr lvl="1"/>
            <a:r>
              <a:rPr lang="en-US" sz="2000" dirty="0" err="1" smtClean="0">
                <a:solidFill>
                  <a:srgbClr val="999999"/>
                </a:solidFill>
                <a:latin typeface="Oswald" panose="02000506000000020004" pitchFamily="50"/>
              </a:rPr>
              <a:t>BABYLON.PhysicsEngine.</a:t>
            </a:r>
            <a:r>
              <a:rPr lang="en-US" sz="20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Compound</a:t>
            </a:r>
            <a:r>
              <a:rPr lang="en-US" sz="2000" dirty="0" err="1" smtClean="0">
                <a:solidFill>
                  <a:srgbClr val="999999"/>
                </a:solidFill>
                <a:latin typeface="Oswald" panose="02000506000000020004" pitchFamily="50"/>
              </a:rPr>
              <a:t>Imposter</a:t>
            </a:r>
            <a:endParaRPr lang="en-US" sz="2000" b="1" dirty="0">
              <a:solidFill>
                <a:srgbClr val="999999"/>
              </a:solidFill>
              <a:latin typeface="Oswald" panose="02000506000000020004" pitchFamily="50"/>
            </a:endParaRPr>
          </a:p>
          <a:p>
            <a:endParaRPr lang="en-US" sz="1200" dirty="0" smtClean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To generate a physic effect on a mesh:</a:t>
            </a:r>
          </a:p>
          <a:p>
            <a:pPr lvl="1"/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Let the </a:t>
            </a:r>
            <a:r>
              <a:rPr lang="en-US" sz="2000" b="1" dirty="0" smtClean="0">
                <a:solidFill>
                  <a:srgbClr val="4791D0"/>
                </a:solidFill>
                <a:latin typeface="Oswald" panose="02000506000000020004" pitchFamily="50"/>
              </a:rPr>
              <a:t>gravity</a:t>
            </a:r>
            <a:r>
              <a:rPr lang="en-US" sz="2000" dirty="0" smtClean="0">
                <a:solidFill>
                  <a:srgbClr val="4791D0"/>
                </a:solidFill>
                <a:latin typeface="Oswald" panose="02000506000000020004" pitchFamily="50"/>
              </a:rPr>
              <a:t> </a:t>
            </a:r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do its job</a:t>
            </a:r>
          </a:p>
          <a:p>
            <a:pPr lvl="1"/>
            <a:r>
              <a:rPr lang="en-US" sz="2000" b="1" dirty="0" smtClean="0">
                <a:solidFill>
                  <a:srgbClr val="4791D0"/>
                </a:solidFill>
                <a:latin typeface="Oswald" panose="02000506000000020004" pitchFamily="50"/>
              </a:rPr>
              <a:t>Collisions between meshes </a:t>
            </a:r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with physics enabled</a:t>
            </a:r>
          </a:p>
          <a:p>
            <a:pPr lvl="1"/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Apply an </a:t>
            </a:r>
            <a:r>
              <a:rPr lang="en-US" sz="2000" b="1" dirty="0">
                <a:solidFill>
                  <a:srgbClr val="4791D0"/>
                </a:solidFill>
                <a:latin typeface="Oswald" panose="02000506000000020004" pitchFamily="50"/>
              </a:rPr>
              <a:t>impulse</a:t>
            </a:r>
            <a:r>
              <a:rPr lang="en-US" sz="2000" dirty="0">
                <a:solidFill>
                  <a:srgbClr val="999999"/>
                </a:solidFill>
                <a:latin typeface="Oswald" panose="02000506000000020004" pitchFamily="50"/>
              </a:rPr>
              <a:t> on the selected mesh at a given point </a:t>
            </a:r>
            <a:endParaRPr lang="en-US" sz="2000" dirty="0">
              <a:solidFill>
                <a:srgbClr val="4791D0"/>
              </a:solidFill>
              <a:latin typeface="Oswald" panose="02000506000000020004" pitchFamily="50"/>
            </a:endParaRPr>
          </a:p>
          <a:p>
            <a:endParaRPr lang="en-US" sz="2000" b="1" dirty="0" smtClean="0">
              <a:solidFill>
                <a:srgbClr val="4791D0"/>
              </a:solidFill>
              <a:latin typeface="Oswald" panose="02000506000000020004" pitchFamily="50"/>
            </a:endParaRPr>
          </a:p>
          <a:p>
            <a:endParaRPr lang="en-US" sz="2000" b="1" dirty="0">
              <a:solidFill>
                <a:srgbClr val="4791D0"/>
              </a:solidFill>
              <a:latin typeface="Oswald" panose="02000506000000020004" pitchFamily="50"/>
            </a:endParaRPr>
          </a:p>
          <a:p>
            <a:endParaRPr lang="en-US" sz="2400" dirty="0" smtClean="0">
              <a:solidFill>
                <a:srgbClr val="999999"/>
              </a:solidFill>
              <a:latin typeface="Oswald" panose="02000506000000020004" pitchFamily="50"/>
            </a:endParaRPr>
          </a:p>
          <a:p>
            <a:endParaRPr lang="en-US" sz="2400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0576" y="1392800"/>
            <a:ext cx="3200400" cy="1277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yourMesh.setPhysicsState</a:t>
            </a:r>
            <a:r>
              <a:rPr lang="en-US" sz="1100" dirty="0" smtClean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100" dirty="0" smtClean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dirty="0" err="1" smtClean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BABYLON.PhysicsEngine.BoxImpostor</a:t>
            </a:r>
            <a:r>
              <a:rPr lang="en-US" sz="1100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sz="1100" dirty="0" smtClean="0">
              <a:solidFill>
                <a:srgbClr val="4791D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1100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mass</a:t>
            </a:r>
            <a:r>
              <a:rPr lang="en-US" sz="1100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0, </a:t>
            </a:r>
            <a:endParaRPr lang="en-US" sz="1100" dirty="0" smtClean="0">
              <a:solidFill>
                <a:srgbClr val="4791D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friction</a:t>
            </a:r>
            <a:r>
              <a:rPr lang="en-US" sz="1100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0.5, </a:t>
            </a:r>
            <a:endParaRPr lang="en-US" sz="1100" dirty="0" smtClean="0">
              <a:solidFill>
                <a:srgbClr val="4791D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restitution</a:t>
            </a:r>
            <a:r>
              <a:rPr lang="en-US" sz="1100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0.7 </a:t>
            </a:r>
            <a:endParaRPr lang="en-US" sz="1100" dirty="0" smtClean="0">
              <a:solidFill>
                <a:srgbClr val="4791D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1100" dirty="0">
              <a:solidFill>
                <a:srgbClr val="4791D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Set impostors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6018" y="4779560"/>
            <a:ext cx="7051964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yourMesh.applyImpulse</a:t>
            </a:r>
            <a:r>
              <a:rPr lang="en-US" sz="1100" dirty="0" smtClean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(direction, point); /* both BABYLON.Vector3 */</a:t>
            </a:r>
            <a:endParaRPr lang="en-US" sz="1100" dirty="0">
              <a:solidFill>
                <a:srgbClr val="4791D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018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prstClr val="white"/>
                </a:solidFill>
                <a:latin typeface="Oswald Light" charset="0"/>
                <a:cs typeface="Oswald Light" charset="0"/>
              </a:rPr>
              <a:t>DEMO</a:t>
            </a:r>
            <a:endParaRPr lang="en-US" sz="1600" dirty="0">
              <a:solidFill>
                <a:prstClr val="white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3406775" y="2250676"/>
            <a:ext cx="23304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1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USING OIMO.JS WITH ESPILIT</a:t>
            </a:r>
            <a:endParaRPr lang="en-US" sz="11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717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9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z="1800" dirty="0">
                <a:solidFill>
                  <a:srgbClr val="9BD0F4"/>
                </a:solidFill>
                <a:latin typeface="Oswald Light" charset="0"/>
                <a:cs typeface="Oswald Light" charset="0"/>
              </a:rPr>
              <a:t>Section </a:t>
            </a:r>
            <a:r>
              <a:rPr lang="en-US" sz="1800" dirty="0" smtClean="0">
                <a:solidFill>
                  <a:srgbClr val="9BD0F4"/>
                </a:solidFill>
                <a:latin typeface="Oswald Light" charset="0"/>
                <a:cs typeface="Oswald Light" charset="0"/>
              </a:rPr>
              <a:t>Five</a:t>
            </a:r>
            <a:endParaRPr lang="en-US" sz="1800" dirty="0">
              <a:solidFill>
                <a:srgbClr val="9BD0F4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20925"/>
            <a:ext cx="6400800" cy="1314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2000506000000020004" pitchFamily="50"/>
                <a:ea typeface="+mn-ea"/>
                <a:cs typeface="Allerton"/>
              </a:rPr>
              <a:t>CSG: Constructive Solid Geometries</a:t>
            </a:r>
          </a:p>
        </p:txBody>
      </p:sp>
    </p:spTree>
    <p:extLst>
      <p:ext uri="{BB962C8B-B14F-4D97-AF65-F5344CB8AC3E}">
        <p14:creationId xmlns:p14="http://schemas.microsoft.com/office/powerpoint/2010/main" val="2985833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Boolean operations for meshes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11275"/>
            <a:ext cx="8229600" cy="650875"/>
          </a:xfrm>
        </p:spPr>
        <p:txBody>
          <a:bodyPr numCol="1"/>
          <a:lstStyle/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You can combine or subtract meshes</a:t>
            </a:r>
          </a:p>
          <a:p>
            <a:pPr lvl="1"/>
            <a:r>
              <a:rPr lang="en-US" sz="1600" b="1" dirty="0" smtClean="0">
                <a:solidFill>
                  <a:srgbClr val="4791D0"/>
                </a:solidFill>
                <a:latin typeface="Oswald" panose="02000506000000020004" pitchFamily="50"/>
              </a:rPr>
              <a:t>Union</a:t>
            </a:r>
          </a:p>
          <a:p>
            <a:pPr lvl="1"/>
            <a:r>
              <a:rPr lang="en-US" sz="1600" b="1" dirty="0" smtClean="0">
                <a:solidFill>
                  <a:srgbClr val="4791D0"/>
                </a:solidFill>
                <a:latin typeface="Oswald" panose="02000506000000020004" pitchFamily="50"/>
              </a:rPr>
              <a:t>Difference</a:t>
            </a:r>
          </a:p>
          <a:p>
            <a:pPr lvl="1"/>
            <a:r>
              <a:rPr lang="en-US" sz="1600" b="1" dirty="0" smtClean="0">
                <a:solidFill>
                  <a:srgbClr val="4791D0"/>
                </a:solidFill>
                <a:latin typeface="Oswald" panose="02000506000000020004" pitchFamily="50"/>
              </a:rPr>
              <a:t>Intersection</a:t>
            </a:r>
          </a:p>
          <a:p>
            <a:pPr lvl="1"/>
            <a:endParaRPr lang="en-US" sz="1600" b="1" dirty="0">
              <a:solidFill>
                <a:srgbClr val="4791D0"/>
              </a:solidFill>
              <a:latin typeface="Oswald" panose="02000506000000020004" pitchFamily="50"/>
            </a:endParaRPr>
          </a:p>
          <a:p>
            <a:endParaRPr lang="en-US" sz="2000" b="1" dirty="0" smtClean="0">
              <a:solidFill>
                <a:srgbClr val="4791D0"/>
              </a:solidFill>
              <a:latin typeface="Oswald" panose="02000506000000020004" pitchFamily="50"/>
            </a:endParaRPr>
          </a:p>
          <a:p>
            <a:endParaRPr lang="en-US" sz="2000" b="1" dirty="0">
              <a:solidFill>
                <a:srgbClr val="4791D0"/>
              </a:solidFill>
              <a:latin typeface="Oswald" panose="02000506000000020004" pitchFamily="50"/>
            </a:endParaRPr>
          </a:p>
          <a:p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More about the algorithm: </a:t>
            </a:r>
            <a:r>
              <a:rPr lang="en-US" sz="2000" b="1" dirty="0" smtClean="0">
                <a:solidFill>
                  <a:srgbClr val="4791D0"/>
                </a:solidFill>
                <a:latin typeface="Oswald" panose="02000506000000020004" pitchFamily="50"/>
              </a:rPr>
              <a:t>http</a:t>
            </a:r>
            <a:r>
              <a:rPr lang="en-US" sz="2000" b="1" dirty="0">
                <a:solidFill>
                  <a:srgbClr val="4791D0"/>
                </a:solidFill>
                <a:latin typeface="Oswald" panose="02000506000000020004" pitchFamily="50"/>
              </a:rPr>
              <a:t>://</a:t>
            </a:r>
            <a:r>
              <a:rPr lang="en-US" sz="2000" b="1" dirty="0" smtClean="0">
                <a:solidFill>
                  <a:srgbClr val="4791D0"/>
                </a:solidFill>
                <a:latin typeface="Oswald" panose="02000506000000020004" pitchFamily="50"/>
              </a:rPr>
              <a:t>en.wikipedia.org/wiki/Constructive_solid_geometry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999999"/>
              </a:solidFill>
              <a:latin typeface="Oswald" panose="02000506000000020004" pitchFamily="50"/>
            </a:endParaRPr>
          </a:p>
          <a:p>
            <a:endParaRPr lang="en-US" sz="2400" dirty="0" smtClean="0">
              <a:solidFill>
                <a:srgbClr val="999999"/>
              </a:solidFill>
              <a:latin typeface="Oswald" panose="02000506000000020004" pitchFamily="50"/>
            </a:endParaRPr>
          </a:p>
          <a:p>
            <a:endParaRPr lang="en-US" sz="2400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0" y="1114424"/>
            <a:ext cx="3307080" cy="20669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1876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DEMO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swald Light" charset="0"/>
              <a:ea typeface="ＭＳ Ｐゴシック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3406775" y="2250676"/>
            <a:ext cx="23304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USING</a:t>
            </a:r>
            <a:r>
              <a:rPr kumimoji="0" lang="en-US" sz="1100" b="0" i="0" u="none" strike="noStrike" kern="1200" cap="none" spc="0" normalizeH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 CSG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Oswald Light" charset="0"/>
              <a:ea typeface="ＭＳ Ｐゴシック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712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Going further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1275"/>
            <a:ext cx="8229600" cy="3394075"/>
          </a:xfrm>
        </p:spPr>
        <p:txBody>
          <a:bodyPr/>
          <a:lstStyle/>
          <a:p>
            <a:r>
              <a:rPr lang="en-US" sz="2000" dirty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Creating a convincing world for your game with custom </a:t>
            </a:r>
            <a:r>
              <a:rPr lang="en-US" sz="2000" dirty="0" err="1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shaders</a:t>
            </a:r>
            <a:r>
              <a:rPr lang="en-US" sz="2000" dirty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, height maps and </a:t>
            </a:r>
            <a:r>
              <a:rPr lang="en-US" sz="2000" dirty="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skyboxes</a:t>
            </a:r>
            <a:endParaRPr lang="en-US" sz="2000" dirty="0" smtClean="0">
              <a:solidFill>
                <a:srgbClr val="9999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Picking collisions</a:t>
            </a:r>
            <a:endParaRPr lang="en-US" sz="2000" dirty="0" smtClean="0">
              <a:solidFill>
                <a:srgbClr val="9999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Animation</a:t>
            </a:r>
            <a:endParaRPr lang="en-US" sz="2000" dirty="0" smtClean="0">
              <a:solidFill>
                <a:srgbClr val="9999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 err="1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Oimo</a:t>
            </a:r>
            <a:r>
              <a:rPr lang="en-US" sz="200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 - How to use a new Physics plugin </a:t>
            </a:r>
            <a:r>
              <a:rPr lang="en-US" sz="200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endParaRPr lang="en-US" sz="2000" dirty="0" smtClean="0">
              <a:solidFill>
                <a:srgbClr val="9999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Adding your own physics engine plugin to Babylon.js</a:t>
            </a:r>
            <a:r>
              <a:rPr lang="en-US" sz="2000" dirty="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2000" dirty="0">
              <a:solidFill>
                <a:srgbClr val="9999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9999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603" name="TextBox 4"/>
          <p:cNvSpPr txBox="1">
            <a:spLocks noChangeArrowheads="1"/>
          </p:cNvSpPr>
          <p:nvPr/>
        </p:nvSpPr>
        <p:spPr bwMode="auto">
          <a:xfrm>
            <a:off x="444500" y="819150"/>
            <a:ext cx="5788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rgbClr val="4791D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77925" y="4932363"/>
            <a:ext cx="6788150" cy="0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045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 smtClean="0">
                <a:solidFill>
                  <a:prstClr val="white"/>
                </a:solidFill>
                <a:latin typeface="Oswald Light" charset="0"/>
                <a:cs typeface="Oswald Light" charset="0"/>
              </a:rPr>
              <a:t>DEMO</a:t>
            </a:r>
            <a:endParaRPr lang="en-US" sz="1600" dirty="0">
              <a:solidFill>
                <a:prstClr val="white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3406775" y="2250676"/>
            <a:ext cx="23304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1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TEASER</a:t>
            </a:r>
            <a:endParaRPr lang="en-US" sz="11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107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533400" y="1949450"/>
            <a:ext cx="622300" cy="622300"/>
          </a:xfrm>
          <a:prstGeom prst="ellipse">
            <a:avLst/>
          </a:prstGeom>
          <a:solidFill>
            <a:srgbClr val="4791D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33400" y="1263650"/>
            <a:ext cx="622300" cy="622300"/>
          </a:xfrm>
          <a:prstGeom prst="ellipse">
            <a:avLst/>
          </a:prstGeom>
          <a:solidFill>
            <a:srgbClr val="4791D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AGENDA</a:t>
            </a:r>
            <a:endParaRPr lang="en-US" sz="32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9230" name="TextBox 18"/>
          <p:cNvSpPr txBox="1">
            <a:spLocks noChangeArrowheads="1"/>
          </p:cNvSpPr>
          <p:nvPr/>
        </p:nvSpPr>
        <p:spPr bwMode="auto">
          <a:xfrm>
            <a:off x="635000" y="2139950"/>
            <a:ext cx="43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200">
                <a:solidFill>
                  <a:srgbClr val="FFFFFF"/>
                </a:solidFill>
                <a:latin typeface="Allerton" charset="0"/>
                <a:cs typeface="Allerton" charset="0"/>
              </a:rPr>
              <a:t>2</a:t>
            </a:r>
          </a:p>
        </p:txBody>
      </p:sp>
      <p:sp>
        <p:nvSpPr>
          <p:cNvPr id="9231" name="TextBox 19"/>
          <p:cNvSpPr txBox="1">
            <a:spLocks noChangeArrowheads="1"/>
          </p:cNvSpPr>
          <p:nvPr/>
        </p:nvSpPr>
        <p:spPr bwMode="auto">
          <a:xfrm>
            <a:off x="609600" y="1416050"/>
            <a:ext cx="43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200" dirty="0">
                <a:solidFill>
                  <a:srgbClr val="FFFFFF"/>
                </a:solidFill>
                <a:latin typeface="Allerton" charset="0"/>
                <a:cs typeface="Allerton" charset="0"/>
              </a:rPr>
              <a:t>1</a:t>
            </a:r>
          </a:p>
        </p:txBody>
      </p:sp>
      <p:sp>
        <p:nvSpPr>
          <p:cNvPr id="9232" name="TextBox 20"/>
          <p:cNvSpPr txBox="1">
            <a:spLocks noChangeArrowheads="1"/>
          </p:cNvSpPr>
          <p:nvPr/>
        </p:nvSpPr>
        <p:spPr bwMode="auto">
          <a:xfrm>
            <a:off x="1376362" y="1401763"/>
            <a:ext cx="67770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Picking meshes</a:t>
            </a:r>
            <a:endParaRPr lang="en-US" sz="2000" dirty="0"/>
          </a:p>
        </p:txBody>
      </p:sp>
      <p:sp>
        <p:nvSpPr>
          <p:cNvPr id="9233" name="TextBox 21"/>
          <p:cNvSpPr txBox="1">
            <a:spLocks noChangeArrowheads="1"/>
          </p:cNvSpPr>
          <p:nvPr/>
        </p:nvSpPr>
        <p:spPr bwMode="auto">
          <a:xfrm>
            <a:off x="1376363" y="2082800"/>
            <a:ext cx="6400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Create your own shader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533400" y="3321050"/>
            <a:ext cx="622300" cy="622300"/>
          </a:xfrm>
          <a:prstGeom prst="ellipse">
            <a:avLst/>
          </a:prstGeom>
          <a:solidFill>
            <a:srgbClr val="4791D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3400" y="2635250"/>
            <a:ext cx="622300" cy="622300"/>
          </a:xfrm>
          <a:prstGeom prst="ellipse">
            <a:avLst/>
          </a:prstGeom>
          <a:solidFill>
            <a:srgbClr val="4791D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TextBox 18"/>
          <p:cNvSpPr txBox="1">
            <a:spLocks noChangeArrowheads="1"/>
          </p:cNvSpPr>
          <p:nvPr/>
        </p:nvSpPr>
        <p:spPr bwMode="auto">
          <a:xfrm>
            <a:off x="635000" y="3511550"/>
            <a:ext cx="43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200" dirty="0">
                <a:solidFill>
                  <a:srgbClr val="FFFFFF"/>
                </a:solidFill>
                <a:latin typeface="Allerton" charset="0"/>
                <a:cs typeface="Allerton" charset="0"/>
              </a:rPr>
              <a:t>4</a:t>
            </a:r>
          </a:p>
        </p:txBody>
      </p: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635000" y="2787650"/>
            <a:ext cx="43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200" dirty="0">
                <a:solidFill>
                  <a:srgbClr val="FFFFFF"/>
                </a:solidFill>
                <a:latin typeface="Allerton" charset="0"/>
                <a:cs typeface="Allerton" charset="0"/>
              </a:rPr>
              <a:t>3</a:t>
            </a:r>
          </a:p>
        </p:txBody>
      </p:sp>
      <p:sp>
        <p:nvSpPr>
          <p:cNvPr id="14" name="TextBox 20"/>
          <p:cNvSpPr txBox="1">
            <a:spLocks noChangeArrowheads="1"/>
          </p:cNvSpPr>
          <p:nvPr/>
        </p:nvSpPr>
        <p:spPr bwMode="auto">
          <a:xfrm>
            <a:off x="1376362" y="2773363"/>
            <a:ext cx="67770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Animations</a:t>
            </a:r>
            <a:endParaRPr lang="en-US" sz="2000" dirty="0"/>
          </a:p>
        </p:txBody>
      </p:sp>
      <p:sp>
        <p:nvSpPr>
          <p:cNvPr id="16" name="TextBox 21"/>
          <p:cNvSpPr txBox="1">
            <a:spLocks noChangeArrowheads="1"/>
          </p:cNvSpPr>
          <p:nvPr/>
        </p:nvSpPr>
        <p:spPr bwMode="auto">
          <a:xfrm>
            <a:off x="1376363" y="3454400"/>
            <a:ext cx="6400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Physics simulation</a:t>
            </a:r>
            <a:endParaRPr lang="en-US" sz="2000" dirty="0"/>
          </a:p>
        </p:txBody>
      </p:sp>
      <p:sp>
        <p:nvSpPr>
          <p:cNvPr id="17" name="Oval 16"/>
          <p:cNvSpPr/>
          <p:nvPr/>
        </p:nvSpPr>
        <p:spPr>
          <a:xfrm>
            <a:off x="554182" y="4006850"/>
            <a:ext cx="622300" cy="622300"/>
          </a:xfrm>
          <a:prstGeom prst="ellipse">
            <a:avLst/>
          </a:prstGeom>
          <a:solidFill>
            <a:srgbClr val="4791D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655782" y="4197350"/>
            <a:ext cx="43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200" dirty="0" smtClean="0">
                <a:solidFill>
                  <a:srgbClr val="FFFFFF"/>
                </a:solidFill>
                <a:latin typeface="Allerton" charset="0"/>
                <a:cs typeface="Allerton" charset="0"/>
              </a:rPr>
              <a:t>5</a:t>
            </a:r>
            <a:endParaRPr lang="en-US" sz="1200" dirty="0">
              <a:solidFill>
                <a:srgbClr val="FFFFFF"/>
              </a:solidFill>
              <a:latin typeface="Allerton" charset="0"/>
              <a:cs typeface="Allerton" charset="0"/>
            </a:endParaRPr>
          </a:p>
        </p:txBody>
      </p:sp>
      <p:sp>
        <p:nvSpPr>
          <p:cNvPr id="19" name="TextBox 21"/>
          <p:cNvSpPr txBox="1">
            <a:spLocks noChangeArrowheads="1"/>
          </p:cNvSpPr>
          <p:nvPr/>
        </p:nvSpPr>
        <p:spPr bwMode="auto">
          <a:xfrm>
            <a:off x="1397145" y="4140200"/>
            <a:ext cx="6400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CSG: Constructive Solid Geometries</a:t>
            </a:r>
            <a:endParaRPr lang="en-US" sz="2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89697" y="4932363"/>
            <a:ext cx="7376378" cy="0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335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  <p:bldP spid="9230" grpId="0"/>
      <p:bldP spid="9231" grpId="0"/>
      <p:bldP spid="9232" grpId="0"/>
      <p:bldP spid="9233" grpId="0"/>
      <p:bldP spid="10" grpId="0" animBg="1"/>
      <p:bldP spid="11" grpId="0" animBg="1"/>
      <p:bldP spid="12" grpId="0"/>
      <p:bldP spid="13" grpId="0"/>
      <p:bldP spid="14" grpId="0"/>
      <p:bldP spid="16" grpId="0"/>
      <p:bldP spid="17" grpId="0" animBg="1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9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z="1800" dirty="0">
                <a:solidFill>
                  <a:srgbClr val="9BD0F4"/>
                </a:solidFill>
                <a:latin typeface="Oswald Light" charset="0"/>
                <a:cs typeface="Oswald Light" charset="0"/>
              </a:rPr>
              <a:t>Section 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20925"/>
            <a:ext cx="6400800" cy="1314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2000506000000020004" pitchFamily="50"/>
                <a:ea typeface="+mn-ea"/>
                <a:cs typeface="Allerton"/>
              </a:rPr>
              <a:t>Picking meshes</a:t>
            </a:r>
          </a:p>
        </p:txBody>
      </p:sp>
    </p:spTree>
    <p:extLst>
      <p:ext uri="{BB962C8B-B14F-4D97-AF65-F5344CB8AC3E}">
        <p14:creationId xmlns:p14="http://schemas.microsoft.com/office/powerpoint/2010/main" val="4181687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Picking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11275"/>
            <a:ext cx="8229600" cy="650875"/>
          </a:xfrm>
        </p:spPr>
        <p:txBody>
          <a:bodyPr numCol="1"/>
          <a:lstStyle/>
          <a:p>
            <a:r>
              <a:rPr lang="en-US" sz="24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scene.pick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()</a:t>
            </a:r>
          </a:p>
          <a:p>
            <a:pPr lvl="1"/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Get a </a:t>
            </a:r>
            <a:r>
              <a:rPr lang="en-US" sz="2000" dirty="0" err="1" smtClean="0">
                <a:solidFill>
                  <a:srgbClr val="999999"/>
                </a:solidFill>
                <a:latin typeface="Oswald" panose="02000506000000020004" pitchFamily="50"/>
              </a:rPr>
              <a:t>pickResult</a:t>
            </a:r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 at given 2D coordinates</a:t>
            </a:r>
          </a:p>
          <a:p>
            <a:pPr lvl="1"/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Can use a predicate to determine candidates</a:t>
            </a:r>
          </a:p>
          <a:p>
            <a:r>
              <a:rPr lang="en-US" sz="24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scene.onPointerDown</a:t>
            </a:r>
            <a:endParaRPr lang="en-US" sz="2400" b="1" dirty="0" smtClean="0">
              <a:solidFill>
                <a:srgbClr val="4791D0"/>
              </a:solidFill>
              <a:latin typeface="Oswald" panose="02000506000000020004" pitchFamily="50"/>
            </a:endParaRPr>
          </a:p>
          <a:p>
            <a:pPr lvl="1"/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Raised by the scene</a:t>
            </a:r>
          </a:p>
          <a:p>
            <a:pPr lvl="1"/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Give you the current picked mesh (if any)</a:t>
            </a:r>
            <a:endParaRPr lang="en-US" sz="2400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46148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  <a:latin typeface="Oswald Light" charset="0"/>
                <a:cs typeface="Oswald Light" charset="0"/>
              </a:rPr>
              <a:t>DEMO</a:t>
            </a:r>
            <a:endParaRPr lang="en-US" sz="1600" dirty="0">
              <a:solidFill>
                <a:schemeClr val="bg1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3406775" y="2250676"/>
            <a:ext cx="23304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1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USING SCENE.PICK()</a:t>
            </a:r>
            <a:endParaRPr lang="en-US" sz="11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Manual ray casting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11275"/>
            <a:ext cx="8229600" cy="650875"/>
          </a:xfrm>
        </p:spPr>
        <p:txBody>
          <a:bodyPr numCol="1"/>
          <a:lstStyle/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You can create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rays</a:t>
            </a:r>
            <a:r>
              <a:rPr lang="en-US" sz="2400" dirty="0" smtClean="0">
                <a:solidFill>
                  <a:srgbClr val="4791D0"/>
                </a:solidFill>
                <a:latin typeface="Oswald" panose="02000506000000020004" pitchFamily="50"/>
              </a:rPr>
              <a:t>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manually</a:t>
            </a:r>
          </a:p>
          <a:p>
            <a:pPr lvl="1"/>
            <a:r>
              <a:rPr lang="en-US" sz="2000" b="1" dirty="0" smtClean="0">
                <a:solidFill>
                  <a:srgbClr val="4791D0"/>
                </a:solidFill>
                <a:latin typeface="Oswald" panose="02000506000000020004" pitchFamily="50"/>
              </a:rPr>
              <a:t>scene</a:t>
            </a:r>
            <a:r>
              <a:rPr lang="en-US" sz="2000" b="1" dirty="0">
                <a:solidFill>
                  <a:srgbClr val="4791D0"/>
                </a:solidFill>
                <a:latin typeface="Oswald" panose="02000506000000020004" pitchFamily="50"/>
              </a:rPr>
              <a:t>. </a:t>
            </a:r>
            <a:r>
              <a:rPr lang="en-US" sz="20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createPickingRay</a:t>
            </a:r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 (convert 2D to 3D ray)</a:t>
            </a:r>
          </a:p>
          <a:p>
            <a:pPr lvl="1"/>
            <a:r>
              <a:rPr lang="en-US" sz="2000" b="1" dirty="0" smtClean="0">
                <a:solidFill>
                  <a:srgbClr val="4791D0"/>
                </a:solidFill>
                <a:latin typeface="Oswald" panose="02000506000000020004" pitchFamily="50"/>
              </a:rPr>
              <a:t>new </a:t>
            </a:r>
            <a:r>
              <a:rPr lang="en-US" sz="20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BABYLON.Ray</a:t>
            </a:r>
            <a:r>
              <a:rPr lang="en-US" sz="2000" b="1" dirty="0" smtClean="0">
                <a:solidFill>
                  <a:srgbClr val="4791D0"/>
                </a:solidFill>
                <a:latin typeface="Oswald" panose="02000506000000020004" pitchFamily="50"/>
              </a:rPr>
              <a:t>(origin, destination)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Check intersection with </a:t>
            </a:r>
            <a:r>
              <a:rPr lang="en-US" sz="24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Mesh.intersects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(ray)</a:t>
            </a:r>
          </a:p>
          <a:p>
            <a:endParaRPr lang="en-US" sz="2400" dirty="0" smtClean="0">
              <a:solidFill>
                <a:srgbClr val="999999"/>
              </a:solidFill>
              <a:latin typeface="Oswald" panose="02000506000000020004" pitchFamily="50"/>
            </a:endParaRPr>
          </a:p>
          <a:p>
            <a:endParaRPr lang="en-US" sz="2400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4266295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  <a:latin typeface="Oswald Light" charset="0"/>
                <a:cs typeface="Oswald Light" charset="0"/>
              </a:rPr>
              <a:t>DEMO</a:t>
            </a:r>
            <a:endParaRPr lang="en-US" sz="1600" dirty="0">
              <a:solidFill>
                <a:schemeClr val="bg1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3406775" y="2250676"/>
            <a:ext cx="23304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1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CASTING A RAY</a:t>
            </a:r>
            <a:endParaRPr lang="en-US" sz="11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789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999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15893</TotalTime>
  <Words>450</Words>
  <Application>Microsoft Office PowerPoint</Application>
  <PresentationFormat>On-screen Show (16:9)</PresentationFormat>
  <Paragraphs>142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ＭＳ Ｐゴシック</vt:lpstr>
      <vt:lpstr>Allerton</vt:lpstr>
      <vt:lpstr>Arial</vt:lpstr>
      <vt:lpstr>Calibri</vt:lpstr>
      <vt:lpstr>Consolas</vt:lpstr>
      <vt:lpstr>Open Sans</vt:lpstr>
      <vt:lpstr>Oswald</vt:lpstr>
      <vt:lpstr>Oswald Light</vt:lpstr>
      <vt:lpstr>Office Theme</vt:lpstr>
      <vt:lpstr>1_Office Theme</vt:lpstr>
      <vt:lpstr>Advanced features</vt:lpstr>
      <vt:lpstr>WHO ARE WE?</vt:lpstr>
      <vt:lpstr>PowerPoint Presentation</vt:lpstr>
      <vt:lpstr>AGENDA</vt:lpstr>
      <vt:lpstr>Section One</vt:lpstr>
      <vt:lpstr>Picking</vt:lpstr>
      <vt:lpstr>PowerPoint Presentation</vt:lpstr>
      <vt:lpstr>Manual ray casting</vt:lpstr>
      <vt:lpstr>PowerPoint Presentation</vt:lpstr>
      <vt:lpstr>Section Two</vt:lpstr>
      <vt:lpstr>ShaderMaterial</vt:lpstr>
      <vt:lpstr>PowerPoint Presentation</vt:lpstr>
      <vt:lpstr>CYOS</vt:lpstr>
      <vt:lpstr>PowerPoint Presentation</vt:lpstr>
      <vt:lpstr>Section Three</vt:lpstr>
      <vt:lpstr>Manual animations</vt:lpstr>
      <vt:lpstr>PowerPoint Presentation</vt:lpstr>
      <vt:lpstr>Animations engine</vt:lpstr>
      <vt:lpstr>PowerPoint Presentation</vt:lpstr>
      <vt:lpstr>Section Four</vt:lpstr>
      <vt:lpstr>2 physics engines via a plug-in system</vt:lpstr>
      <vt:lpstr>Set impostors</vt:lpstr>
      <vt:lpstr>PowerPoint Presentation</vt:lpstr>
      <vt:lpstr>Section Five</vt:lpstr>
      <vt:lpstr>Boolean operations for meshes</vt:lpstr>
      <vt:lpstr>PowerPoint Presentation</vt:lpstr>
      <vt:lpstr>Going further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</dc:title>
  <dc:creator/>
  <cp:lastModifiedBy>David Catuhe</cp:lastModifiedBy>
  <cp:revision>125</cp:revision>
  <dcterms:created xsi:type="dcterms:W3CDTF">2013-11-17T03:24:48Z</dcterms:created>
  <dcterms:modified xsi:type="dcterms:W3CDTF">2014-09-19T19:08:31Z</dcterms:modified>
</cp:coreProperties>
</file>