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9" r:id="rId4"/>
    <p:sldId id="304" r:id="rId5"/>
    <p:sldId id="283" r:id="rId6"/>
    <p:sldId id="282" r:id="rId7"/>
    <p:sldId id="300" r:id="rId8"/>
    <p:sldId id="301" r:id="rId9"/>
    <p:sldId id="302" r:id="rId10"/>
    <p:sldId id="284" r:id="rId11"/>
    <p:sldId id="288" r:id="rId12"/>
    <p:sldId id="289" r:id="rId13"/>
    <p:sldId id="292" r:id="rId14"/>
    <p:sldId id="293" r:id="rId15"/>
    <p:sldId id="281" r:id="rId16"/>
    <p:sldId id="287" r:id="rId17"/>
    <p:sldId id="275" r:id="rId18"/>
    <p:sldId id="285" r:id="rId19"/>
    <p:sldId id="290" r:id="rId20"/>
    <p:sldId id="291" r:id="rId21"/>
    <p:sldId id="286" r:id="rId22"/>
    <p:sldId id="294" r:id="rId23"/>
    <p:sldId id="295" r:id="rId24"/>
    <p:sldId id="298" r:id="rId25"/>
    <p:sldId id="299" r:id="rId26"/>
    <p:sldId id="296" r:id="rId27"/>
    <p:sldId id="297" r:id="rId28"/>
    <p:sldId id="303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4791D0"/>
    <a:srgbClr val="999999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114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551ED-CE51-4818-87F2-623FF5E1C9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DB12-412B-48F9-9B13-EC2DF55AE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5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8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03-792B-4056-8475-957A337CE44F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3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5109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0299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107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6485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7678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69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6127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120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39464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494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34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abylonJS/Babylon.js/wiki/How-to-use-postprocesses" TargetMode="External"/><Relationship Id="rId3" Type="http://schemas.openxmlformats.org/officeDocument/2006/relationships/hyperlink" Target="https://github.com/BabylonJS/Babylon.js/wiki/15-Shadows" TargetMode="External"/><Relationship Id="rId7" Type="http://schemas.openxmlformats.org/officeDocument/2006/relationships/hyperlink" Target="http://blogs.msdn.com/b/eternalcoding/archive/2013/10/07/understanding-deviceorientation-events-by-creating-a-small-3d-game-with-babylon-js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BabylonJS/Babylon.js/wiki/12-Particles" TargetMode="External"/><Relationship Id="rId5" Type="http://schemas.openxmlformats.org/officeDocument/2006/relationships/hyperlink" Target="https://github.com/BabylonJS/Babylon.js/wiki/How-to-use-lens-flares" TargetMode="External"/><Relationship Id="rId4" Type="http://schemas.openxmlformats.org/officeDocument/2006/relationships/hyperlink" Target="https://github.com/BabylonJS/Babylon.js/wiki/Scene-Environment" TargetMode="External"/><Relationship Id="rId9" Type="http://schemas.openxmlformats.org/officeDocument/2006/relationships/hyperlink" Target="https://github.com/BabylonJS/Babylon.js/wiki/How-to-use-PostProcessRenderPipeli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Special effects</a:t>
            </a:r>
            <a:endParaRPr lang="en-US" sz="14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575298"/>
            <a:ext cx="3041098" cy="2595749"/>
          </a:xfrm>
          <a:prstGeom prst="rect">
            <a:avLst/>
          </a:prstGeom>
        </p:spPr>
      </p:pic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Skyboxes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Use a global box to simulate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skies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have to provide a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reflection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texture (Cube texture or 6 textures: one for each face)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StandardMaterial.reflectionTexture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1350"/>
            <a:ext cx="6354062" cy="1267002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5657900" y="4080920"/>
            <a:ext cx="357099" cy="1042899"/>
          </a:xfrm>
          <a:prstGeom prst="bentUpArrow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347620"/>
            <a:ext cx="5181600" cy="76200"/>
          </a:xfrm>
          <a:prstGeom prst="rect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9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SKYBOXES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21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Fog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Add specific color to meshes based on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distance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Can be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linear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or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exponential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Defined at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scene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level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1028" name="Picture 4" descr="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47950"/>
            <a:ext cx="4797425" cy="22969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97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FOG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4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Three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Lens Flares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2542330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Simulating light scattering in lenses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2D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effect applied after 3D rendering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You can define how many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artifacts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are generated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Each artifact is defined by: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Position on </a:t>
            </a:r>
            <a:r>
              <a:rPr lang="en-US" sz="2000" dirty="0">
                <a:solidFill>
                  <a:srgbClr val="999999"/>
                </a:solidFill>
                <a:latin typeface="Oswald" panose="02000506000000020004" pitchFamily="50"/>
              </a:rPr>
              <a:t>a line between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screen’s center (0)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and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emitter (1)</a:t>
            </a:r>
            <a:endParaRPr lang="en-US" sz="2000" b="1" dirty="0">
              <a:solidFill>
                <a:srgbClr val="4791D0"/>
              </a:solidFill>
              <a:latin typeface="Oswald" panose="02000506000000020004" pitchFamily="50"/>
            </a:endParaRP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Opacity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BABYLON.LensFlareSystem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05150"/>
            <a:ext cx="2971800" cy="185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51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LENS FLARES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Four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Particles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23070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Particles system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Can be used to simulate smoke, fire, water, fairy dust, etc.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Based on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BABYLON.ParticleSystem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System is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autonomous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once you defined all parameters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Particle behavior is by default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automatic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but can be manually controlled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GPU generated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sprites</a:t>
            </a:r>
            <a:endParaRPr lang="en-US" sz="2400" b="1" dirty="0">
              <a:solidFill>
                <a:srgbClr val="4791D0"/>
              </a:solidFill>
              <a:latin typeface="Oswald" panose="02000506000000020004" pitchFamily="50"/>
            </a:endParaRPr>
          </a:p>
        </p:txBody>
      </p:sp>
      <p:pic>
        <p:nvPicPr>
          <p:cNvPr id="2050" name="Picture 2" descr="http://www.babylonjs.com/Screenshots/partic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05150"/>
            <a:ext cx="3131437" cy="19571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2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PARTICLES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1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Five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Post-processes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151857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Post-processes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2D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fullscreen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 shader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applied after rendering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Defined by camera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Pre-defined post-processes: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Anaglyph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Black and white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Blur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Convolution</a:t>
            </a:r>
          </a:p>
          <a:p>
            <a:pPr lvl="1"/>
            <a:r>
              <a:rPr lang="en-US" sz="1600" dirty="0" err="1" smtClean="0">
                <a:solidFill>
                  <a:srgbClr val="999999"/>
                </a:solidFill>
                <a:latin typeface="Oswald" panose="02000506000000020004" pitchFamily="50"/>
              </a:rPr>
              <a:t>DisplayPass</a:t>
            </a:r>
            <a:endParaRPr lang="en-US" sz="16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Filter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FXAA</a:t>
            </a:r>
          </a:p>
          <a:p>
            <a:pPr lvl="1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Refraction</a:t>
            </a:r>
            <a:endParaRPr lang="en-US" sz="1800" dirty="0" smtClean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3074" name="Picture 2" descr="http://www.babylonjs.com/Screenshots/postprocessRefr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09950"/>
            <a:ext cx="2590800" cy="1619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09950"/>
            <a:ext cx="2636520" cy="1647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541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074988" y="2250676"/>
            <a:ext cx="29940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DEFAULT POST-PROCESSES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9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Chaining post-processes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650875"/>
          </a:xfrm>
        </p:spPr>
        <p:txBody>
          <a:bodyPr numCol="1"/>
          <a:lstStyle/>
          <a:p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Post-processes can be </a:t>
            </a:r>
            <a:r>
              <a:rPr lang="en-US" sz="2400" b="1" dirty="0">
                <a:solidFill>
                  <a:srgbClr val="4791D0"/>
                </a:solidFill>
                <a:latin typeface="Oswald" panose="02000506000000020004" pitchFamily="50"/>
              </a:rPr>
              <a:t>chained</a:t>
            </a:r>
            <a:r>
              <a:rPr lang="en-US" sz="2400" dirty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to produce complex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53" y="1689042"/>
            <a:ext cx="1983748" cy="1462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89042"/>
            <a:ext cx="1983748" cy="1462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39" y="1689042"/>
            <a:ext cx="1983748" cy="1462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471863"/>
            <a:ext cx="1983748" cy="1462087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2895600" y="2222442"/>
            <a:ext cx="381000" cy="381000"/>
          </a:xfrm>
          <a:prstGeom prst="mathPlus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5410200" y="2223127"/>
            <a:ext cx="381000" cy="381000"/>
          </a:xfrm>
          <a:prstGeom prst="mathPlus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4114800" y="3181350"/>
            <a:ext cx="457200" cy="304800"/>
          </a:xfrm>
          <a:prstGeom prst="mathEqual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13932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791D0"/>
                </a:solidFill>
              </a:rPr>
              <a:t>scene</a:t>
            </a:r>
            <a:endParaRPr lang="en-US" b="1" dirty="0">
              <a:solidFill>
                <a:srgbClr val="4791D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13932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791D0"/>
                </a:solidFill>
              </a:rPr>
              <a:t>blur</a:t>
            </a:r>
            <a:endParaRPr lang="en-US" b="1" dirty="0">
              <a:solidFill>
                <a:srgbClr val="4791D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13932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791D0"/>
                </a:solidFill>
              </a:rPr>
              <a:t>glow</a:t>
            </a:r>
            <a:endParaRPr lang="en-US" b="1" dirty="0">
              <a:solidFill>
                <a:srgbClr val="4791D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4857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791D0"/>
                </a:solidFill>
              </a:rPr>
              <a:t>bloom </a:t>
            </a:r>
            <a:endParaRPr lang="en-US" b="1" dirty="0">
              <a:solidFill>
                <a:srgbClr val="4791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1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074988" y="2250676"/>
            <a:ext cx="29940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USING DEFAULT POST-PROCESSES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Custom post-processes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650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Custom post-processes can be defined using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pixel shaders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Inherit from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BABYLON.PostProcess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Define</a:t>
            </a:r>
            <a:r>
              <a:rPr lang="en-US" sz="2400" b="1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shader code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and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 parameters</a:t>
            </a: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Use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postprocess.onApply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send variables to shader</a:t>
            </a:r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81643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074988" y="2250676"/>
            <a:ext cx="29940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swald Light" charset="0"/>
                <a:ea typeface="ＭＳ Ｐゴシック" charset="0"/>
                <a:cs typeface="Oswald Light" charset="0"/>
              </a:rPr>
              <a:t>CREATING CUSTOM POST-PROCESSES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Oswald Light" charset="0"/>
              <a:ea typeface="ＭＳ Ｐゴシック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41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Going further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Shadows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Scene Environment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How to use lens flares</a:t>
            </a:r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Particles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Creating a small 3D game (includes 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particules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 usage)</a:t>
            </a:r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How to use </a:t>
            </a:r>
            <a:r>
              <a:rPr lang="en-US" sz="2000" dirty="0" err="1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postprocesses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How to use </a:t>
            </a:r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PostProcessRenderPipeline</a:t>
            </a:r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4500" y="81915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6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67600" y="438150"/>
            <a:ext cx="1491827" cy="429227"/>
            <a:chOff x="209826" y="188373"/>
            <a:chExt cx="2281581" cy="65645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6" y="188373"/>
              <a:ext cx="656454" cy="6564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30" y="348577"/>
              <a:ext cx="1578577" cy="386507"/>
            </a:xfrm>
            <a:prstGeom prst="rect">
              <a:avLst/>
            </a:prstGeom>
          </p:spPr>
        </p:pic>
      </p:grp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62548923"/>
              </p:ext>
            </p:extLst>
          </p:nvPr>
        </p:nvGraphicFramePr>
        <p:xfrm>
          <a:off x="284560" y="1063227"/>
          <a:ext cx="8751070" cy="366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35">
                  <a:extLst>
                    <a:ext uri="{9D8B030D-6E8A-4147-A177-3AD203B41FA5}">
                      <a16:colId xmlns:a16="http://schemas.microsoft.com/office/drawing/2014/main" val="468252183"/>
                    </a:ext>
                  </a:extLst>
                </a:gridCol>
                <a:gridCol w="4375535">
                  <a:extLst>
                    <a:ext uri="{9D8B030D-6E8A-4147-A177-3AD203B41FA5}">
                      <a16:colId xmlns:a16="http://schemas.microsoft.com/office/drawing/2014/main" val="505910153"/>
                    </a:ext>
                  </a:extLst>
                </a:gridCol>
              </a:tblGrid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Introduction to </a:t>
                      </a:r>
                      <a:r>
                        <a:rPr lang="en-US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WebGL</a:t>
                      </a:r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 3D with HTML5 and Babylon.js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2834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One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06824009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3D on the Web: Understanding the Basics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</a:t>
                      </a:r>
                      <a:r>
                        <a:rPr lang="en-US" sz="1400" b="0" dirty="0" err="1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WebGL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Basics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7052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Using Babylon.js for Beginners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u="none" kern="1200" dirty="0" smtClean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 | Understanding materials and inputs</a:t>
                      </a:r>
                      <a:endParaRPr lang="en-US" sz="1400" b="0" u="none" kern="12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4541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Two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006334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Game Pipeline Integration with Babylon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.js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Loading Assets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97198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 | Babylon.js: Advanced Features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4791D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</a:t>
                      </a:r>
                      <a:r>
                        <a:rPr lang="en-US" sz="1400" b="1" baseline="0" dirty="0" smtClean="0">
                          <a:solidFill>
                            <a:srgbClr val="4791D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Special Effects</a:t>
                      </a:r>
                      <a:endParaRPr lang="en-US" sz="1400" b="1" dirty="0">
                        <a:solidFill>
                          <a:srgbClr val="4791D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90013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229600" cy="85725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Course topics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3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5177" y="1900237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5177" y="1062037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5086350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26777" y="2090737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1377" y="1214437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68139" y="1200150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Shadows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68140" y="2033587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999999"/>
                </a:solidFill>
                <a:latin typeface="Open Sans" charset="0"/>
                <a:cs typeface="Open Sans" charset="0"/>
              </a:rPr>
              <a:t>Environment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25177" y="2733674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26777" y="2924174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3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359916" y="2867024"/>
            <a:ext cx="640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999999"/>
                </a:solidFill>
                <a:latin typeface="Open Sans" charset="0"/>
                <a:cs typeface="Open Sans" charset="0"/>
              </a:rPr>
              <a:t>Lens Flares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525177" y="3567111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26777" y="3757611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 smtClean="0">
                <a:solidFill>
                  <a:srgbClr val="FFFFFF"/>
                </a:solidFill>
                <a:latin typeface="Allerton" charset="0"/>
                <a:cs typeface="Allerton" charset="0"/>
              </a:rPr>
              <a:t>4</a:t>
            </a:r>
            <a:endParaRPr lang="en-US" sz="1200" dirty="0">
              <a:solidFill>
                <a:srgbClr val="FFFFFF"/>
              </a:solidFill>
              <a:latin typeface="Allerton" charset="0"/>
              <a:cs typeface="Allerton" charset="0"/>
            </a:endParaRP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59916" y="3700461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999999"/>
                </a:solidFill>
                <a:latin typeface="Open Sans" charset="0"/>
                <a:cs typeface="Open Sans" charset="0"/>
              </a:rPr>
              <a:t>Particles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525177" y="4356963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626777" y="4547463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 smtClean="0">
                <a:solidFill>
                  <a:srgbClr val="FFFFFF"/>
                </a:solidFill>
                <a:latin typeface="Allerton" charset="0"/>
                <a:cs typeface="Allerton" charset="0"/>
              </a:rPr>
              <a:t>5</a:t>
            </a:r>
            <a:endParaRPr lang="en-US" sz="1200" dirty="0">
              <a:solidFill>
                <a:srgbClr val="FFFFFF"/>
              </a:solidFill>
              <a:latin typeface="Allerton" charset="0"/>
              <a:cs typeface="Allerton" charset="0"/>
            </a:endParaRP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1359916" y="4490313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Post-processes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  <p:bldP spid="10" grpId="0" animBg="1"/>
      <p:bldP spid="11" grpId="0"/>
      <p:bldP spid="12" grpId="0"/>
      <p:bldP spid="14" grpId="0" animBg="1"/>
      <p:bldP spid="16" grpId="0"/>
      <p:bldP spid="17" grpId="0"/>
      <p:bldP spid="21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Shadows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41816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Shadows explained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650875"/>
          </a:xfrm>
        </p:spPr>
        <p:txBody>
          <a:bodyPr numCol="1"/>
          <a:lstStyle/>
          <a:p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ShadowGenerator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,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function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that uses a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map of your scene generated from the light’s point of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view</a:t>
            </a: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43150"/>
            <a:ext cx="4632512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25" y="2366658"/>
            <a:ext cx="3757574" cy="19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3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3625"/>
            <a:ext cx="8382000" cy="4079875"/>
          </a:xfrm>
        </p:spPr>
        <p:txBody>
          <a:bodyPr numCol="1"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2 parameters </a:t>
            </a:r>
            <a:r>
              <a:rPr lang="en-US" sz="2400" dirty="0">
                <a:solidFill>
                  <a:srgbClr val="999999"/>
                </a:solidFill>
                <a:latin typeface="Oswald" panose="02000506000000020004" pitchFamily="50"/>
              </a:rPr>
              <a:t>used by the </a:t>
            </a:r>
            <a:r>
              <a:rPr lang="en-US" sz="2400" b="1" dirty="0">
                <a:solidFill>
                  <a:srgbClr val="4791D0"/>
                </a:solidFill>
                <a:latin typeface="Oswald" panose="02000506000000020004" pitchFamily="50"/>
              </a:rPr>
              <a:t>shadow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generator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: </a:t>
            </a:r>
            <a:r>
              <a:rPr lang="en-US" sz="2000" dirty="0">
                <a:solidFill>
                  <a:srgbClr val="999999"/>
                </a:solidFill>
                <a:latin typeface="Oswald" panose="02000506000000020004" pitchFamily="50"/>
              </a:rPr>
              <a:t>s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ize of the shadow map + </a:t>
            </a:r>
            <a:r>
              <a:rPr lang="en-US" sz="2000" b="1" dirty="0" smtClean="0">
                <a:solidFill>
                  <a:srgbClr val="4791D0"/>
                </a:solidFill>
                <a:latin typeface="Oswald" panose="02000506000000020004" pitchFamily="50"/>
              </a:rPr>
              <a:t>Directional</a:t>
            </a:r>
            <a:r>
              <a:rPr lang="en-US" sz="20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Light used for the shadow map’s computation</a:t>
            </a:r>
          </a:p>
          <a:p>
            <a:pPr lvl="1"/>
            <a:endParaRPr lang="en-US" sz="32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Choose which meshes to put in the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render list</a:t>
            </a:r>
          </a:p>
          <a:p>
            <a:endParaRPr lang="en-US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Define where the shadows will be displayed</a:t>
            </a:r>
          </a:p>
          <a:p>
            <a:endParaRPr lang="en-US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Filters </a:t>
            </a:r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booleans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: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useVarianceShadowMap</a:t>
            </a:r>
            <a:r>
              <a:rPr lang="en-US" sz="24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or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usePoissonSampling</a:t>
            </a:r>
            <a:endParaRPr lang="en-US" sz="2400" b="1" dirty="0">
              <a:solidFill>
                <a:srgbClr val="4791D0"/>
              </a:solidFill>
              <a:latin typeface="Oswald" panose="02000506000000020004" pitchFamily="50"/>
            </a:endParaRPr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Shadows configuration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956789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shadowGenerator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BABYLON.ShadowGenerator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(1024, light);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2972757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shadowGenerator.getShadowMap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renderList.push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(torus);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009556"/>
            <a:ext cx="70519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ground.receiveShadows</a:t>
            </a:r>
            <a:r>
              <a:rPr lang="en-US" sz="1100" dirty="0">
                <a:solidFill>
                  <a:srgbClr val="4791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91207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SHADOWS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6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Environment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1469895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15759</TotalTime>
  <Words>488</Words>
  <Application>Microsoft Office PowerPoint</Application>
  <PresentationFormat>On-screen Show (16:9)</PresentationFormat>
  <Paragraphs>133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Allerton</vt:lpstr>
      <vt:lpstr>Arial</vt:lpstr>
      <vt:lpstr>Calibri</vt:lpstr>
      <vt:lpstr>Consolas</vt:lpstr>
      <vt:lpstr>Open Sans</vt:lpstr>
      <vt:lpstr>Oswald</vt:lpstr>
      <vt:lpstr>Oswald Light</vt:lpstr>
      <vt:lpstr>Segoe UI Light</vt:lpstr>
      <vt:lpstr>Office Theme</vt:lpstr>
      <vt:lpstr>1_Office Theme</vt:lpstr>
      <vt:lpstr>Special effects</vt:lpstr>
      <vt:lpstr>WHO ARE WE?</vt:lpstr>
      <vt:lpstr>Course topics</vt:lpstr>
      <vt:lpstr>AGENDA</vt:lpstr>
      <vt:lpstr>Section One</vt:lpstr>
      <vt:lpstr>Shadows explained</vt:lpstr>
      <vt:lpstr>Shadows configuration</vt:lpstr>
      <vt:lpstr>PowerPoint Presentation</vt:lpstr>
      <vt:lpstr>Section Two</vt:lpstr>
      <vt:lpstr>Skyboxes</vt:lpstr>
      <vt:lpstr>PowerPoint Presentation</vt:lpstr>
      <vt:lpstr>Fog</vt:lpstr>
      <vt:lpstr>PowerPoint Presentation</vt:lpstr>
      <vt:lpstr>Section Three</vt:lpstr>
      <vt:lpstr>Simulating light scattering in lenses</vt:lpstr>
      <vt:lpstr>PowerPoint Presentation</vt:lpstr>
      <vt:lpstr>Section Four</vt:lpstr>
      <vt:lpstr>Particles system</vt:lpstr>
      <vt:lpstr>PowerPoint Presentation</vt:lpstr>
      <vt:lpstr>Section Five</vt:lpstr>
      <vt:lpstr>Post-processes</vt:lpstr>
      <vt:lpstr>PowerPoint Presentation</vt:lpstr>
      <vt:lpstr>Chaining post-processes</vt:lpstr>
      <vt:lpstr>PowerPoint Presentation</vt:lpstr>
      <vt:lpstr>Custom post-processes</vt:lpstr>
      <vt:lpstr>PowerPoint Presentation</vt:lpstr>
      <vt:lpstr>Going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122</cp:revision>
  <dcterms:created xsi:type="dcterms:W3CDTF">2013-11-17T03:24:48Z</dcterms:created>
  <dcterms:modified xsi:type="dcterms:W3CDTF">2014-09-19T22:24:02Z</dcterms:modified>
</cp:coreProperties>
</file>