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embeddedFontLst>
    <p:embeddedFont>
      <p:font typeface="Inter" panose="020B0604020202020204" charset="0"/>
      <p:regular r:id="rId4"/>
      <p:bold r:id="rId5"/>
    </p:embeddedFont>
    <p:embeddedFont>
      <p:font typeface="Plus Jakarta Sans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aw7R1ZIsv2CMvKNaVklE+ELC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8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49068-6195-1219-38A4-4AD8D2144793}" v="435" dt="2024-10-31T16:21:36.825"/>
    <p1510:client id="{66115770-277C-57B6-38E6-C171C80D67FE}" v="15" dt="2024-10-30T17:29:27.825"/>
    <p1510:client id="{882CC6A6-5B57-7EFB-F1EC-7A2CD01BDFAB}" v="166" dt="2024-10-31T07:19:42.815"/>
    <p1510:client id="{C6AB0EFB-C342-47F3-B406-2EDC3717CA11}" v="94" dt="2024-10-30T11:01:22.367"/>
    <p1510:client id="{DD69B24B-1B29-FF53-55BA-1472FBEE2B05}" v="185" dt="2024-10-30T19:42:47.288"/>
    <p1510:client id="{E7DA33E8-31B1-56F8-DE6B-CC1601DABA21}" v="129" dt="2024-10-30T19:19:58.719"/>
    <p1510:client id="{F0AA79A9-F0E5-7D06-1371-2591A007ED8D}" v="47" dt="2024-10-30T19:47:03.396"/>
  </p1510:revLst>
</p1510:revInfo>
</file>

<file path=ppt/tableStyles.xml><?xml version="1.0" encoding="utf-8"?>
<a:tblStyleLst xmlns:a="http://schemas.openxmlformats.org/drawingml/2006/main" def="{B1C1A5F2-C7F4-42EF-8194-A367FB17F6C2}">
  <a:tblStyle styleId="{B1C1A5F2-C7F4-42EF-8194-A367FB17F6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096" y="78"/>
      </p:cViewPr>
      <p:guideLst>
        <p:guide orient="horz" pos="403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23" Type="http://customschemas.google.com/relationships/presentationmetadata" Target="metadata"/><Relationship Id="rId28" Type="http://schemas.microsoft.com/office/2015/10/relationships/revisionInfo" Target="revisionInfo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>
            <a:spLocks noGrp="1"/>
          </p:cNvSpPr>
          <p:nvPr>
            <p:ph type="pic" idx="2"/>
          </p:nvPr>
        </p:nvSpPr>
        <p:spPr>
          <a:xfrm>
            <a:off x="-1" y="1"/>
            <a:ext cx="7635954" cy="90885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4800600" y="7005851"/>
            <a:ext cx="4800600" cy="4770437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71997" tIns="35989" rIns="71997" bIns="3598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18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6" name="Google Shape;26;p16"/>
          <p:cNvSpPr>
            <a:spLocks noGrp="1"/>
          </p:cNvSpPr>
          <p:nvPr>
            <p:ph type="pic" idx="2"/>
          </p:nvPr>
        </p:nvSpPr>
        <p:spPr>
          <a:xfrm>
            <a:off x="5368171" y="2367705"/>
            <a:ext cx="1875056" cy="55569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16"/>
          <p:cNvSpPr>
            <a:spLocks noGrp="1"/>
          </p:cNvSpPr>
          <p:nvPr>
            <p:ph type="pic" idx="3"/>
          </p:nvPr>
        </p:nvSpPr>
        <p:spPr>
          <a:xfrm>
            <a:off x="7462362" y="2367705"/>
            <a:ext cx="1875056" cy="55569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>
            <a:spLocks noGrp="1"/>
          </p:cNvSpPr>
          <p:nvPr>
            <p:ph type="pic" idx="2"/>
          </p:nvPr>
        </p:nvSpPr>
        <p:spPr>
          <a:xfrm>
            <a:off x="-1" y="1025312"/>
            <a:ext cx="3933627" cy="1075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>
            <a:spLocks noGrp="1"/>
          </p:cNvSpPr>
          <p:nvPr>
            <p:ph type="pic" idx="2"/>
          </p:nvPr>
        </p:nvSpPr>
        <p:spPr>
          <a:xfrm>
            <a:off x="4800600" y="2370667"/>
            <a:ext cx="4800601" cy="80632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4C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  <p15:guide id="3" orient="horz" pos="1491" userDrawn="1">
          <p15:clr>
            <a:srgbClr val="A4A3A4"/>
          </p15:clr>
        </p15:guide>
        <p15:guide id="4" orient="horz" pos="646" userDrawn="1">
          <p15:clr>
            <a:srgbClr val="A4A3A4"/>
          </p15:clr>
        </p15:guide>
        <p15:guide id="5" orient="horz" pos="2339" userDrawn="1">
          <p15:clr>
            <a:srgbClr val="A4A3A4"/>
          </p15:clr>
        </p15:guide>
        <p15:guide id="6" orient="horz" pos="3185" userDrawn="1">
          <p15:clr>
            <a:srgbClr val="A4A3A4"/>
          </p15:clr>
        </p15:guide>
        <p15:guide id="7" orient="horz" pos="4879" userDrawn="1">
          <p15:clr>
            <a:srgbClr val="A4A3A4"/>
          </p15:clr>
        </p15:guide>
        <p15:guide id="8" orient="horz" pos="5725" userDrawn="1">
          <p15:clr>
            <a:srgbClr val="A4A3A4"/>
          </p15:clr>
        </p15:guide>
        <p15:guide id="9" orient="horz" pos="6573" userDrawn="1">
          <p15:clr>
            <a:srgbClr val="A4A3A4"/>
          </p15:clr>
        </p15:guide>
        <p15:guide id="10" orient="horz" pos="7418" userDrawn="1">
          <p15:clr>
            <a:srgbClr val="A4A3A4"/>
          </p15:clr>
        </p15:guide>
        <p15:guide id="11" pos="3382" userDrawn="1">
          <p15:clr>
            <a:srgbClr val="A4A3A4"/>
          </p15:clr>
        </p15:guide>
        <p15:guide id="12" pos="3738" userDrawn="1">
          <p15:clr>
            <a:srgbClr val="A4A3A4"/>
          </p15:clr>
        </p15:guide>
        <p15:guide id="13" pos="166" userDrawn="1">
          <p15:clr>
            <a:srgbClr val="A4A3A4"/>
          </p15:clr>
        </p15:guide>
        <p15:guide id="14" pos="524" userDrawn="1">
          <p15:clr>
            <a:srgbClr val="A4A3A4"/>
          </p15:clr>
        </p15:guide>
        <p15:guide id="15" pos="880" userDrawn="1">
          <p15:clr>
            <a:srgbClr val="A4A3A4"/>
          </p15:clr>
        </p15:guide>
        <p15:guide id="16" pos="1238" userDrawn="1">
          <p15:clr>
            <a:srgbClr val="A4A3A4"/>
          </p15:clr>
        </p15:guide>
        <p15:guide id="17" pos="1595" userDrawn="1">
          <p15:clr>
            <a:srgbClr val="A4A3A4"/>
          </p15:clr>
        </p15:guide>
        <p15:guide id="18" pos="1952" userDrawn="1">
          <p15:clr>
            <a:srgbClr val="A4A3A4"/>
          </p15:clr>
        </p15:guide>
        <p15:guide id="19" pos="2310" userDrawn="1">
          <p15:clr>
            <a:srgbClr val="A4A3A4"/>
          </p15:clr>
        </p15:guide>
        <p15:guide id="20" pos="2666" userDrawn="1">
          <p15:clr>
            <a:srgbClr val="A4A3A4"/>
          </p15:clr>
        </p15:guide>
        <p15:guide id="21" pos="4096" userDrawn="1">
          <p15:clr>
            <a:srgbClr val="A4A3A4"/>
          </p15:clr>
        </p15:guide>
        <p15:guide id="22" pos="4453" userDrawn="1">
          <p15:clr>
            <a:srgbClr val="A4A3A4"/>
          </p15:clr>
        </p15:guide>
        <p15:guide id="23" pos="4810" userDrawn="1">
          <p15:clr>
            <a:srgbClr val="A4A3A4"/>
          </p15:clr>
        </p15:guide>
        <p15:guide id="24" pos="5168" userDrawn="1">
          <p15:clr>
            <a:srgbClr val="A4A3A4"/>
          </p15:clr>
        </p15:guide>
        <p15:guide id="25" pos="5524" userDrawn="1">
          <p15:clr>
            <a:srgbClr val="A4A3A4"/>
          </p15:clr>
        </p15:guide>
        <p15:guide id="26" pos="5882" userDrawn="1">
          <p15:clr>
            <a:srgbClr val="A4A3A4"/>
          </p15:clr>
        </p15:guide>
        <p15:guide id="27" pos="273" userDrawn="1">
          <p15:clr>
            <a:srgbClr val="F26B43"/>
          </p15:clr>
        </p15:guide>
        <p15:guide id="28" pos="57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757127" y="344846"/>
            <a:ext cx="4942632" cy="31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pPr algn="just"/>
            <a:r>
              <a:rPr lang="en-US" sz="1600" dirty="0">
                <a:latin typeface="Times New Roman"/>
                <a:ea typeface="Inter"/>
                <a:cs typeface="Times New Roman"/>
                <a:sym typeface="Inter"/>
              </a:rPr>
              <a:t>DISASTER RESPONSE AND RECOVERY</a:t>
            </a:r>
            <a:endParaRPr lang="en-US" sz="1600" dirty="0">
              <a:latin typeface="Times New Roman"/>
              <a:ea typeface="Inter"/>
              <a:cs typeface="Times New Roman"/>
            </a:endParaRPr>
          </a:p>
        </p:txBody>
      </p:sp>
      <p:grpSp>
        <p:nvGrpSpPr>
          <p:cNvPr id="37" name="Google Shape;37;p1"/>
          <p:cNvGrpSpPr/>
          <p:nvPr/>
        </p:nvGrpSpPr>
        <p:grpSpPr>
          <a:xfrm>
            <a:off x="564037" y="125258"/>
            <a:ext cx="6540488" cy="740854"/>
            <a:chOff x="894442" y="2675335"/>
            <a:chExt cx="7570108" cy="940767"/>
          </a:xfrm>
        </p:grpSpPr>
        <p:sp>
          <p:nvSpPr>
            <p:cNvPr id="38" name="Google Shape;38;p1"/>
            <p:cNvSpPr/>
            <p:nvPr/>
          </p:nvSpPr>
          <p:spPr>
            <a:xfrm>
              <a:off x="894442" y="2675335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71997" tIns="35989" rIns="71997" bIns="35989" anchor="ctr" anchorCtr="0">
              <a:noAutofit/>
            </a:bodyPr>
            <a:lstStyle/>
            <a:p>
              <a:pPr algn="ctr"/>
              <a:endParaRPr sz="141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4442" y="3570383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71997" tIns="35989" rIns="71997" bIns="35989" anchor="ctr" anchorCtr="0">
              <a:noAutofit/>
            </a:bodyPr>
            <a:lstStyle/>
            <a:p>
              <a:pPr algn="ctr"/>
              <a:endParaRPr sz="1418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0" name="Google Shape;40;p1"/>
          <p:cNvSpPr txBox="1"/>
          <p:nvPr/>
        </p:nvSpPr>
        <p:spPr>
          <a:xfrm>
            <a:off x="584783" y="968222"/>
            <a:ext cx="8431634" cy="31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pPr algn="just"/>
            <a:r>
              <a:rPr lang="en-US" sz="1600" dirty="0">
                <a:solidFill>
                  <a:srgbClr val="004740"/>
                </a:solidFill>
                <a:latin typeface="Times New Roman"/>
                <a:ea typeface="Inter"/>
                <a:cs typeface="Inter"/>
                <a:sym typeface="Inter"/>
              </a:rPr>
              <a:t>Presenter Name - </a:t>
            </a:r>
            <a:r>
              <a:rPr lang="en-US" sz="1600" dirty="0" err="1">
                <a:solidFill>
                  <a:srgbClr val="004740"/>
                </a:solidFill>
                <a:latin typeface="Times New Roman"/>
                <a:ea typeface="Inter"/>
                <a:cs typeface="Inter"/>
                <a:sym typeface="Inter"/>
              </a:rPr>
              <a:t>K.K.Charan</a:t>
            </a:r>
            <a:r>
              <a:rPr lang="en-US" sz="1600" dirty="0">
                <a:solidFill>
                  <a:srgbClr val="004740"/>
                </a:solidFill>
                <a:latin typeface="Times New Roman"/>
                <a:ea typeface="Inter"/>
                <a:cs typeface="Inter"/>
                <a:sym typeface="Inter"/>
              </a:rPr>
              <a:t> Reddy, </a:t>
            </a:r>
            <a:r>
              <a:rPr lang="en-US" sz="1600" dirty="0" err="1">
                <a:solidFill>
                  <a:srgbClr val="004740"/>
                </a:solidFill>
                <a:latin typeface="Times New Roman"/>
                <a:ea typeface="Inter"/>
                <a:cs typeface="Inter"/>
                <a:sym typeface="Inter"/>
              </a:rPr>
              <a:t>J.Surya</a:t>
            </a:r>
            <a:r>
              <a:rPr lang="en-US" sz="1600" dirty="0">
                <a:solidFill>
                  <a:srgbClr val="004740"/>
                </a:solidFill>
                <a:latin typeface="Times New Roman"/>
                <a:ea typeface="Inter"/>
                <a:cs typeface="Inter"/>
                <a:sym typeface="Inter"/>
              </a:rPr>
              <a:t>, Rahul Chaudhary, </a:t>
            </a:r>
            <a:r>
              <a:rPr lang="en-US" sz="1600" dirty="0" err="1">
                <a:solidFill>
                  <a:srgbClr val="004740"/>
                </a:solidFill>
                <a:latin typeface="Times New Roman"/>
                <a:ea typeface="Inter"/>
                <a:cs typeface="Inter"/>
                <a:sym typeface="Inter"/>
              </a:rPr>
              <a:t>M.Pavan</a:t>
            </a:r>
            <a:endParaRPr lang="en-US" sz="1600" dirty="0">
              <a:latin typeface="Times New Roman"/>
              <a:ea typeface="Inter"/>
              <a:cs typeface="Inter"/>
            </a:endParaRPr>
          </a:p>
        </p:txBody>
      </p:sp>
      <p:sp>
        <p:nvSpPr>
          <p:cNvPr id="10" name="Google Shape;10;p6"/>
          <p:cNvSpPr txBox="1"/>
          <p:nvPr/>
        </p:nvSpPr>
        <p:spPr>
          <a:xfrm>
            <a:off x="255397" y="12187424"/>
            <a:ext cx="3771974" cy="257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pPr>
              <a:buClr>
                <a:srgbClr val="7F7F7F"/>
              </a:buClr>
              <a:buSzPts val="1800"/>
            </a:pPr>
            <a:r>
              <a:rPr lang="en-US" sz="1200" dirty="0">
                <a:solidFill>
                  <a:srgbClr val="7F7F7F"/>
                </a:solidFill>
                <a:latin typeface="Times New Roman"/>
                <a:ea typeface="Inter"/>
                <a:cs typeface="Open Sans"/>
              </a:rPr>
              <a:t>GITAM SCHOOL OF TECHNOLOGY , CSE</a:t>
            </a:r>
            <a:endParaRPr lang="en-US" sz="1200" dirty="0">
              <a:solidFill>
                <a:srgbClr val="7F7F7F"/>
              </a:solidFill>
              <a:latin typeface="Times New Roman"/>
              <a:ea typeface="Inter" panose="020B0604020202020204" charset="0"/>
              <a:cs typeface="Open Sans"/>
            </a:endParaRPr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9351" y="161262"/>
            <a:ext cx="1653751" cy="7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67B14CDF-2335-5CC7-06B9-A671E2CD1B3D}"/>
              </a:ext>
            </a:extLst>
          </p:cNvPr>
          <p:cNvSpPr txBox="1"/>
          <p:nvPr/>
        </p:nvSpPr>
        <p:spPr>
          <a:xfrm>
            <a:off x="584783" y="1292853"/>
            <a:ext cx="3194752" cy="31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pPr algn="just"/>
            <a:r>
              <a:rPr lang="en-US" sz="1600" dirty="0">
                <a:solidFill>
                  <a:srgbClr val="004740"/>
                </a:solidFill>
                <a:latin typeface="Times New Roman"/>
                <a:ea typeface="Inter"/>
                <a:cs typeface="Inter"/>
                <a:sym typeface="Inter"/>
              </a:rPr>
              <a:t>Guide Name – Dr. </a:t>
            </a:r>
            <a:r>
              <a:rPr lang="en-US" sz="1600" dirty="0" err="1">
                <a:solidFill>
                  <a:srgbClr val="004740"/>
                </a:solidFill>
                <a:latin typeface="Times New Roman"/>
                <a:ea typeface="Inter"/>
                <a:cs typeface="Inter"/>
                <a:sym typeface="Inter"/>
              </a:rPr>
              <a:t>S.S.Nandini</a:t>
            </a:r>
            <a:endParaRPr lang="en-US" sz="1600" dirty="0">
              <a:latin typeface="Times New Roman"/>
              <a:ea typeface="Inter"/>
              <a:cs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D4303-B808-6D72-7EC1-41A275B07B28}"/>
              </a:ext>
            </a:extLst>
          </p:cNvPr>
          <p:cNvSpPr txBox="1"/>
          <p:nvPr/>
        </p:nvSpPr>
        <p:spPr>
          <a:xfrm>
            <a:off x="584783" y="1618474"/>
            <a:ext cx="4219434" cy="307777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>
                <a:solidFill>
                  <a:schemeClr val="bg1"/>
                </a:solidFill>
                <a:effectLst/>
                <a:latin typeface="Inter" panose="020B0604020202020204" charset="0"/>
              </a:rPr>
              <a:t>Introduction</a:t>
            </a:r>
            <a:endParaRPr lang="en-IN" b="0">
              <a:solidFill>
                <a:schemeClr val="bg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FA7C-2C1F-6058-A3A7-449112B8110F}"/>
              </a:ext>
            </a:extLst>
          </p:cNvPr>
          <p:cNvSpPr txBox="1"/>
          <p:nvPr/>
        </p:nvSpPr>
        <p:spPr>
          <a:xfrm>
            <a:off x="584783" y="4762245"/>
            <a:ext cx="4219434" cy="307777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B0604020202020204" charset="0"/>
              </a:rPr>
              <a:t>Methods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51974-E5B7-2CE6-48CC-144A45C063EE}"/>
              </a:ext>
            </a:extLst>
          </p:cNvPr>
          <p:cNvSpPr txBox="1"/>
          <p:nvPr/>
        </p:nvSpPr>
        <p:spPr>
          <a:xfrm>
            <a:off x="564037" y="8736846"/>
            <a:ext cx="4256200" cy="307777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B0604020202020204" charset="0"/>
              </a:rPr>
              <a:t>Data Analysis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1B664-2A91-F2F8-E8A9-F2C00A3A34CD}"/>
              </a:ext>
            </a:extLst>
          </p:cNvPr>
          <p:cNvSpPr txBox="1"/>
          <p:nvPr/>
        </p:nvSpPr>
        <p:spPr>
          <a:xfrm>
            <a:off x="4975052" y="1600481"/>
            <a:ext cx="4245417" cy="307777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B0604020202020204" charset="0"/>
              </a:rPr>
              <a:t>Findings and Results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FD7D1-DC00-534A-A08A-2648589F43D6}"/>
              </a:ext>
            </a:extLst>
          </p:cNvPr>
          <p:cNvSpPr txBox="1"/>
          <p:nvPr/>
        </p:nvSpPr>
        <p:spPr>
          <a:xfrm>
            <a:off x="4985838" y="6206852"/>
            <a:ext cx="4256201" cy="307777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B0604020202020204" charset="0"/>
              </a:rPr>
              <a:t>Conclusions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8D2F5-177F-5785-AFC3-A2EDC9A3C83C}"/>
              </a:ext>
            </a:extLst>
          </p:cNvPr>
          <p:cNvSpPr txBox="1"/>
          <p:nvPr/>
        </p:nvSpPr>
        <p:spPr>
          <a:xfrm>
            <a:off x="4964268" y="8704257"/>
            <a:ext cx="4256200" cy="307777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B0604020202020204" charset="0"/>
              </a:rPr>
              <a:t>References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306FE-10A0-9157-4B8D-1D4A15DC69B8}"/>
              </a:ext>
            </a:extLst>
          </p:cNvPr>
          <p:cNvSpPr txBox="1"/>
          <p:nvPr/>
        </p:nvSpPr>
        <p:spPr>
          <a:xfrm>
            <a:off x="584783" y="1927119"/>
            <a:ext cx="4223848" cy="2745705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Earthquake management is still a worldwide challenge because of its unpredictability and destructive effect on life, infrastructure, and economies.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Earthquakes, which are classified as tectonic or volcanic, cause cascading effects like aftershocks, landslides, and tsunamis, making disaster response even more challenging.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This project seeks to improve earthquake prediction through machine learning methods such as decision trees, random forests, XGBoost and LightGBM.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 Through the use of data analytics, the system analyzes seismic data to derive patterns and enhance predictive capabilities.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  <a:cs typeface="Times New Roman"/>
              </a:rPr>
              <a:t>Integrating machine learning into disaster management enhances situational awareness, enables informed decision-making, and assists in preventing risks.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D079A6-E7E3-C042-5F17-907B62763667}"/>
              </a:ext>
            </a:extLst>
          </p:cNvPr>
          <p:cNvSpPr txBox="1"/>
          <p:nvPr/>
        </p:nvSpPr>
        <p:spPr>
          <a:xfrm>
            <a:off x="584783" y="5035681"/>
            <a:ext cx="4212202" cy="3604538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just"/>
            <a:r>
              <a:rPr lang="en-IN" sz="1200" dirty="0">
                <a:latin typeface="Times New Roman"/>
                <a:cs typeface="Times New Roman"/>
              </a:rPr>
              <a:t>Random forest model algorithm    </a:t>
            </a:r>
            <a:r>
              <a:rPr lang="en-IN" sz="1200" dirty="0" err="1">
                <a:latin typeface="Times New Roman"/>
                <a:cs typeface="Times New Roman"/>
              </a:rPr>
              <a:t>LightGBM</a:t>
            </a:r>
            <a:r>
              <a:rPr lang="en-IN" sz="1200" dirty="0">
                <a:latin typeface="Times New Roman"/>
                <a:cs typeface="Times New Roman"/>
              </a:rPr>
              <a:t> algorithm</a:t>
            </a:r>
          </a:p>
          <a:p>
            <a:pPr algn="just"/>
            <a:endParaRPr lang="en-IN" sz="1200" dirty="0">
              <a:latin typeface="Times New Roman"/>
              <a:cs typeface="Times New Roman"/>
            </a:endParaRPr>
          </a:p>
          <a:p>
            <a:pPr algn="just"/>
            <a:endParaRPr lang="en-IN" sz="1200" dirty="0">
              <a:latin typeface="Times New Roman"/>
              <a:cs typeface="Times New Roman"/>
            </a:endParaRPr>
          </a:p>
          <a:p>
            <a:pPr algn="just"/>
            <a:endParaRPr lang="en-IN" sz="1200" dirty="0">
              <a:latin typeface="Times New Roman"/>
              <a:cs typeface="Times New Roman"/>
            </a:endParaRPr>
          </a:p>
          <a:p>
            <a:pPr algn="just"/>
            <a:endParaRPr lang="en-IN" sz="1200" dirty="0">
              <a:latin typeface="Times New Roman"/>
              <a:cs typeface="Times New Roman"/>
            </a:endParaRPr>
          </a:p>
          <a:p>
            <a:pPr algn="just"/>
            <a:endParaRPr lang="en-IN" sz="1200" dirty="0">
              <a:latin typeface="Times New Roman"/>
              <a:cs typeface="Times New Roman"/>
            </a:endParaRPr>
          </a:p>
          <a:p>
            <a:pPr algn="just"/>
            <a:endParaRPr lang="en-IN" sz="1200" dirty="0">
              <a:latin typeface="Times New Roman"/>
              <a:cs typeface="Times New Roman"/>
            </a:endParaRPr>
          </a:p>
          <a:p>
            <a:pPr algn="just"/>
            <a:endParaRPr lang="en-IN" sz="1200" dirty="0">
              <a:latin typeface="Times New Roman"/>
              <a:cs typeface="Times New Roman"/>
            </a:endParaRPr>
          </a:p>
          <a:p>
            <a:pPr algn="just"/>
            <a:endParaRPr lang="en-IN" sz="1200" dirty="0">
              <a:latin typeface="Times New Roman"/>
              <a:cs typeface="Times New Roman"/>
            </a:endParaRPr>
          </a:p>
          <a:p>
            <a:pPr algn="just"/>
            <a:endParaRPr lang="en-IN" sz="1200" dirty="0">
              <a:latin typeface="Times New Roman"/>
              <a:cs typeface="Times New Roman"/>
            </a:endParaRPr>
          </a:p>
          <a:p>
            <a:pPr algn="just"/>
            <a:r>
              <a:rPr lang="en-IN" sz="1200" dirty="0" err="1">
                <a:latin typeface="Times New Roman"/>
                <a:cs typeface="Times New Roman"/>
              </a:rPr>
              <a:t>XGBoost</a:t>
            </a:r>
            <a:r>
              <a:rPr lang="en-IN" sz="1200" dirty="0">
                <a:latin typeface="Times New Roman"/>
                <a:cs typeface="Times New Roman"/>
              </a:rPr>
              <a:t> algorithm</a:t>
            </a:r>
            <a:endParaRPr lang="en-US" sz="1200" dirty="0">
              <a:latin typeface="Times New Roman"/>
              <a:cs typeface="Times New Roman"/>
            </a:endParaRPr>
          </a:p>
          <a:p>
            <a:pPr algn="just"/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A88C70-337A-5527-7D00-1C52F65DC333}"/>
              </a:ext>
            </a:extLst>
          </p:cNvPr>
          <p:cNvSpPr txBox="1"/>
          <p:nvPr/>
        </p:nvSpPr>
        <p:spPr>
          <a:xfrm>
            <a:off x="564037" y="9044623"/>
            <a:ext cx="4240180" cy="3039114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</a:rPr>
              <a:t>Seismic data was gathered from reliable sources such as USGS, local geological offices, and the IRIS website, totaling 3 million global records.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</a:rPr>
              <a:t>The dataset comprises earthquake magnitude, location, time, and environmental factors.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</a:rPr>
              <a:t>Methods of data acquisition including USGS Earthquake and learning resources are offered by the SAGA Earthquake website.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</a:rPr>
              <a:t>Visualization of trends and model performance is aided by Matplotlib and Seaborn. SQL is utilized for querying and efficient management of data.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/>
              </a:rPr>
              <a:t>The data was filtered during download from the mentioned websites to ensure that it did not exceed the from in each magnitude category.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A5E9D-0554-E5EC-DACF-B3BB0EAABD36}"/>
              </a:ext>
            </a:extLst>
          </p:cNvPr>
          <p:cNvSpPr txBox="1"/>
          <p:nvPr/>
        </p:nvSpPr>
        <p:spPr>
          <a:xfrm>
            <a:off x="4985838" y="1904067"/>
            <a:ext cx="4223847" cy="4238745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endParaRPr lang="en-US" dirty="0">
              <a:latin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6AE017-038F-C4E1-5D45-046E81A085D9}"/>
              </a:ext>
            </a:extLst>
          </p:cNvPr>
          <p:cNvSpPr txBox="1"/>
          <p:nvPr/>
        </p:nvSpPr>
        <p:spPr>
          <a:xfrm>
            <a:off x="4978607" y="6514629"/>
            <a:ext cx="4224495" cy="2125589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just"/>
            <a:r>
              <a:rPr lang="en-US" sz="1200" dirty="0">
                <a:latin typeface="Times New Roman"/>
              </a:rPr>
              <a:t>This project leverages machine learning models like Decision Trees, Random Forest, </a:t>
            </a:r>
            <a:r>
              <a:rPr lang="en-US" sz="1200" dirty="0" err="1">
                <a:latin typeface="Times New Roman"/>
              </a:rPr>
              <a:t>LightGBM</a:t>
            </a:r>
            <a:r>
              <a:rPr lang="en-US" sz="1200" dirty="0">
                <a:latin typeface="Times New Roman"/>
              </a:rPr>
              <a:t>, and </a:t>
            </a:r>
            <a:r>
              <a:rPr lang="en-US" sz="1200" dirty="0" err="1">
                <a:latin typeface="Times New Roman"/>
              </a:rPr>
              <a:t>XGBoost</a:t>
            </a:r>
            <a:r>
              <a:rPr lang="en-US" sz="1200" dirty="0">
                <a:latin typeface="Times New Roman"/>
              </a:rPr>
              <a:t> for disaster prediction and management. By enhancing prediction accuracy, it serves as an early warning system to minimize disaster impacts. The system processes both historical and real-time data, aiding timely decision-making. Its adaptability to different disaster locations makes it highly effective. This project demonstrates how AI and machine learning can shift disaster management from reactive to proactive, data-driven solutions, helping governments and organizations mitigate losses and strengthen resilience.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1BF73-FFA0-8430-60AD-60FADFDC878E}"/>
              </a:ext>
            </a:extLst>
          </p:cNvPr>
          <p:cNvSpPr txBox="1"/>
          <p:nvPr/>
        </p:nvSpPr>
        <p:spPr>
          <a:xfrm>
            <a:off x="4978607" y="9012034"/>
            <a:ext cx="4224495" cy="3071702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marL="228600" indent="-228600" algn="just">
              <a:buAutoNum type="arabicPeriod"/>
            </a:pPr>
            <a:r>
              <a:rPr lang="en-US" sz="1200" dirty="0">
                <a:latin typeface="Times New Roman"/>
                <a:cs typeface="Times New Roman"/>
              </a:rPr>
              <a:t>Improving earthquake prediction accuracy in Los Angeles with machine learning:- </a:t>
            </a:r>
            <a:r>
              <a:rPr lang="en-US" sz="1200" dirty="0" err="1">
                <a:latin typeface="Times New Roman"/>
                <a:cs typeface="Times New Roman"/>
              </a:rPr>
              <a:t>Cemil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Emre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Yavas</a:t>
            </a:r>
            <a:r>
              <a:rPr lang="en-US" sz="1200" dirty="0">
                <a:latin typeface="Times New Roman"/>
                <a:cs typeface="Times New Roman"/>
              </a:rPr>
              <a:t>, Lei Chen, Christopher </a:t>
            </a:r>
            <a:r>
              <a:rPr lang="en-US" sz="1200" dirty="0" err="1">
                <a:latin typeface="Times New Roman"/>
                <a:cs typeface="Times New Roman"/>
              </a:rPr>
              <a:t>Kadlec</a:t>
            </a:r>
            <a:r>
              <a:rPr lang="en-US" sz="1200" dirty="0">
                <a:latin typeface="Times New Roman"/>
                <a:cs typeface="Times New Roman"/>
              </a:rPr>
              <a:t> and </a:t>
            </a:r>
            <a:r>
              <a:rPr lang="en-US" sz="1200" dirty="0" err="1">
                <a:latin typeface="Times New Roman"/>
                <a:cs typeface="Times New Roman"/>
              </a:rPr>
              <a:t>Yiming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Ji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</a:p>
          <a:p>
            <a:pPr marL="228600" indent="-228600" algn="just">
              <a:buFont typeface="Arial"/>
              <a:buAutoNum type="arabicPeriod"/>
            </a:pPr>
            <a:r>
              <a:rPr lang="en-US" sz="1200" dirty="0">
                <a:latin typeface="Times New Roman"/>
                <a:cs typeface="Times New Roman"/>
              </a:rPr>
              <a:t>Earthquake magnitude </a:t>
            </a:r>
            <a:r>
              <a:rPr lang="en-US" sz="1200" dirty="0" err="1">
                <a:latin typeface="Times New Roman"/>
                <a:cs typeface="Times New Roman"/>
              </a:rPr>
              <a:t>predic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tion</a:t>
            </a:r>
            <a:r>
              <a:rPr lang="en-US" sz="1200" dirty="0">
                <a:latin typeface="Times New Roman"/>
                <a:cs typeface="Times New Roman"/>
              </a:rPr>
              <a:t> in </a:t>
            </a:r>
            <a:r>
              <a:rPr lang="en-US" sz="1200" dirty="0" err="1">
                <a:latin typeface="Times New Roman"/>
                <a:cs typeface="Times New Roman"/>
              </a:rPr>
              <a:t>Hindukush</a:t>
            </a:r>
            <a:r>
              <a:rPr lang="en-US" sz="1200" dirty="0">
                <a:latin typeface="Times New Roman"/>
                <a:cs typeface="Times New Roman"/>
              </a:rPr>
              <a:t> region using machine learning techniques- K. M. Asim1, F. </a:t>
            </a:r>
            <a:r>
              <a:rPr lang="en-US" sz="1200" dirty="0" err="1">
                <a:latin typeface="Times New Roman"/>
                <a:cs typeface="Times New Roman"/>
              </a:rPr>
              <a:t>Martı´nez</a:t>
            </a:r>
            <a:r>
              <a:rPr lang="en-US" sz="1200" dirty="0">
                <a:latin typeface="Times New Roman"/>
                <a:cs typeface="Times New Roman"/>
              </a:rPr>
              <a:t>-A ´ lvarez2, A. Basit3, T. </a:t>
            </a:r>
            <a:r>
              <a:rPr lang="en-US" sz="1200" dirty="0" err="1">
                <a:latin typeface="Times New Roman"/>
                <a:cs typeface="Times New Roman"/>
              </a:rPr>
              <a:t>Iqbal</a:t>
            </a:r>
            <a:r>
              <a:rPr lang="en-US" sz="1200" dirty="0">
                <a:latin typeface="Times New Roman"/>
                <a:cs typeface="Times New Roman"/>
              </a:rPr>
              <a:t>   </a:t>
            </a:r>
          </a:p>
          <a:p>
            <a:pPr marL="228600" indent="-228600" algn="just">
              <a:buFont typeface="Arial"/>
              <a:buAutoNum type="arabicPeriod"/>
            </a:pPr>
            <a:r>
              <a:rPr lang="en-US" sz="1200" dirty="0">
                <a:latin typeface="Times New Roman"/>
                <a:cs typeface="Times New Roman"/>
              </a:rPr>
              <a:t>Major earthquake event </a:t>
            </a:r>
            <a:r>
              <a:rPr lang="en-US" sz="1200" dirty="0" err="1">
                <a:latin typeface="Times New Roman"/>
                <a:cs typeface="Times New Roman"/>
              </a:rPr>
              <a:t>predic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tion</a:t>
            </a:r>
            <a:r>
              <a:rPr lang="en-US" sz="1200" dirty="0">
                <a:latin typeface="Times New Roman"/>
                <a:cs typeface="Times New Roman"/>
              </a:rPr>
              <a:t> using various machine learn </a:t>
            </a:r>
            <a:r>
              <a:rPr lang="en-US" sz="1200" dirty="0" err="1">
                <a:latin typeface="Times New Roman"/>
                <a:cs typeface="Times New Roman"/>
              </a:rPr>
              <a:t>ing</a:t>
            </a:r>
            <a:r>
              <a:rPr lang="en-US" sz="1200" dirty="0">
                <a:latin typeface="Times New Roman"/>
                <a:cs typeface="Times New Roman"/>
              </a:rPr>
              <a:t> algorithms- </a:t>
            </a:r>
            <a:r>
              <a:rPr lang="en-US" sz="1200" dirty="0" err="1">
                <a:latin typeface="Times New Roman"/>
                <a:cs typeface="Times New Roman"/>
              </a:rPr>
              <a:t>Roxane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Mallouhy</a:t>
            </a:r>
            <a:r>
              <a:rPr lang="en-US" sz="1200" dirty="0">
                <a:latin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cs typeface="Times New Roman"/>
              </a:rPr>
              <a:t>Chady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Abou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Jaoude</a:t>
            </a:r>
            <a:r>
              <a:rPr lang="en-US" sz="1200" dirty="0">
                <a:latin typeface="Times New Roman"/>
                <a:cs typeface="Times New Roman"/>
              </a:rPr>
              <a:t>, Christophe </a:t>
            </a:r>
            <a:r>
              <a:rPr lang="en-US" sz="1200" dirty="0" err="1">
                <a:latin typeface="Times New Roman"/>
                <a:cs typeface="Times New Roman"/>
              </a:rPr>
              <a:t>Guyeux</a:t>
            </a:r>
            <a:r>
              <a:rPr lang="en-US" sz="1200" dirty="0">
                <a:latin typeface="Times New Roman"/>
                <a:cs typeface="Times New Roman"/>
              </a:rPr>
              <a:t>, </a:t>
            </a:r>
            <a:r>
              <a:rPr lang="en-US" sz="1200" dirty="0" err="1">
                <a:latin typeface="Times New Roman"/>
                <a:cs typeface="Times New Roman"/>
              </a:rPr>
              <a:t>Abdallah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Makhoul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</a:p>
          <a:p>
            <a:pPr marL="228600" indent="-228600" algn="just">
              <a:buFont typeface="Arial"/>
              <a:buAutoNum type="arabicPeriod"/>
            </a:pPr>
            <a:r>
              <a:rPr lang="en-US" sz="1200" dirty="0">
                <a:latin typeface="Times New Roman"/>
                <a:cs typeface="Times New Roman"/>
              </a:rPr>
              <a:t>Earthquake magnitude </a:t>
            </a:r>
            <a:r>
              <a:rPr lang="en-US" sz="1200" dirty="0" err="1">
                <a:latin typeface="Times New Roman"/>
                <a:cs typeface="Times New Roman"/>
              </a:rPr>
              <a:t>predic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tion</a:t>
            </a:r>
            <a:r>
              <a:rPr lang="en-US" sz="1200" dirty="0">
                <a:latin typeface="Times New Roman"/>
                <a:cs typeface="Times New Roman"/>
              </a:rPr>
              <a:t> in Turkey: a comparative study of deep learning methods, ARIMA and singular spectrum analysis- </a:t>
            </a:r>
            <a:r>
              <a:rPr lang="en-US" sz="1200" dirty="0" err="1">
                <a:latin typeface="Times New Roman"/>
                <a:cs typeface="Times New Roman"/>
              </a:rPr>
              <a:t>Hatice</a:t>
            </a:r>
            <a:r>
              <a:rPr lang="en-US" sz="1200" dirty="0">
                <a:latin typeface="Times New Roman"/>
                <a:cs typeface="Times New Roman"/>
              </a:rPr>
              <a:t> ¨ </a:t>
            </a:r>
            <a:r>
              <a:rPr lang="en-US" sz="1200" dirty="0" err="1">
                <a:latin typeface="Times New Roman"/>
                <a:cs typeface="Times New Roman"/>
              </a:rPr>
              <a:t>Oncel</a:t>
            </a:r>
            <a:r>
              <a:rPr lang="en-US" sz="1200" dirty="0">
                <a:latin typeface="Times New Roman"/>
                <a:cs typeface="Times New Roman"/>
              </a:rPr>
              <a:t> C¸ekim1, Hat ice </a:t>
            </a:r>
            <a:r>
              <a:rPr lang="en-US" sz="1200" dirty="0" err="1">
                <a:latin typeface="Times New Roman"/>
                <a:cs typeface="Times New Roman"/>
              </a:rPr>
              <a:t>Nur</a:t>
            </a:r>
            <a:r>
              <a:rPr lang="en-US" sz="1200" dirty="0">
                <a:latin typeface="Times New Roman"/>
                <a:cs typeface="Times New Roman"/>
              </a:rPr>
              <a:t> Karakavak1, </a:t>
            </a:r>
            <a:r>
              <a:rPr lang="en-US" sz="1200" dirty="0" err="1">
                <a:latin typeface="Times New Roman"/>
                <a:cs typeface="Times New Roman"/>
              </a:rPr>
              <a:t>Gamze</a:t>
            </a:r>
            <a:r>
              <a:rPr lang="en-US" sz="1200" dirty="0">
                <a:latin typeface="Times New Roman"/>
                <a:cs typeface="Times New Roman"/>
              </a:rPr>
              <a:t>  Ozel1, </a:t>
            </a:r>
            <a:r>
              <a:rPr lang="en-US" sz="1200" dirty="0" err="1">
                <a:latin typeface="Times New Roman"/>
                <a:cs typeface="Times New Roman"/>
              </a:rPr>
              <a:t>Senem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Tekin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</a:p>
          <a:p>
            <a:pPr marL="228600" indent="-228600" algn="just">
              <a:buFont typeface="Arial"/>
              <a:buAutoNum type="arabicPeriod"/>
            </a:pPr>
            <a:r>
              <a:rPr lang="en-US" sz="1200" dirty="0">
                <a:latin typeface="Times New Roman"/>
                <a:cs typeface="Times New Roman"/>
              </a:rPr>
              <a:t>Big data analytics in prevention, preparedness response and recovery in crisis and disaster management- D </a:t>
            </a:r>
            <a:r>
              <a:rPr lang="en-US" sz="1200" dirty="0" err="1">
                <a:latin typeface="Times New Roman"/>
                <a:cs typeface="Times New Roman"/>
              </a:rPr>
              <a:t>Emmanouil</a:t>
            </a:r>
            <a:r>
              <a:rPr lang="en-US" sz="1200" dirty="0">
                <a:latin typeface="Times New Roman"/>
                <a:cs typeface="Times New Roman"/>
              </a:rPr>
              <a:t>, D </a:t>
            </a:r>
            <a:r>
              <a:rPr lang="en-US" sz="1200" dirty="0" err="1">
                <a:latin typeface="Times New Roman"/>
                <a:cs typeface="Times New Roman"/>
              </a:rPr>
              <a:t>Nikolaos</a:t>
            </a:r>
            <a:r>
              <a:rPr lang="en-US" sz="1200" dirty="0">
                <a:latin typeface="Times New Roman"/>
                <a:cs typeface="Times New Roman"/>
              </a:rPr>
              <a:t>  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8579" y="5295332"/>
            <a:ext cx="1966844" cy="1439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8579" y="7172527"/>
            <a:ext cx="2291302" cy="133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Google Shape;40;p1">
            <a:extLst>
              <a:ext uri="{FF2B5EF4-FFF2-40B4-BE49-F238E27FC236}">
                <a16:creationId xmlns:a16="http://schemas.microsoft.com/office/drawing/2014/main" id="{67B14CDF-2335-5CC7-06B9-A671E2CD1B3D}"/>
              </a:ext>
            </a:extLst>
          </p:cNvPr>
          <p:cNvSpPr txBox="1"/>
          <p:nvPr/>
        </p:nvSpPr>
        <p:spPr>
          <a:xfrm>
            <a:off x="5026992" y="1945001"/>
            <a:ext cx="3319566" cy="257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pPr algn="just"/>
            <a:r>
              <a:rPr lang="en-US" sz="1200" dirty="0">
                <a:latin typeface="Times New Roman"/>
                <a:ea typeface="Inter"/>
                <a:cs typeface="Inter"/>
              </a:rPr>
              <a:t>Feature Importance of Top 3 models</a:t>
            </a:r>
          </a:p>
        </p:txBody>
      </p:sp>
      <p:sp>
        <p:nvSpPr>
          <p:cNvPr id="29" name="Google Shape;40;p1">
            <a:extLst>
              <a:ext uri="{FF2B5EF4-FFF2-40B4-BE49-F238E27FC236}">
                <a16:creationId xmlns:a16="http://schemas.microsoft.com/office/drawing/2014/main" id="{67B14CDF-2335-5CC7-06B9-A671E2CD1B3D}"/>
              </a:ext>
            </a:extLst>
          </p:cNvPr>
          <p:cNvSpPr txBox="1"/>
          <p:nvPr/>
        </p:nvSpPr>
        <p:spPr>
          <a:xfrm>
            <a:off x="5069608" y="3942850"/>
            <a:ext cx="1912620" cy="257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pPr algn="just"/>
            <a:r>
              <a:rPr lang="en-US" sz="1200" dirty="0">
                <a:solidFill>
                  <a:srgbClr val="004740"/>
                </a:solidFill>
                <a:latin typeface="Times New Roman"/>
                <a:ea typeface="Inter"/>
                <a:cs typeface="Inter"/>
                <a:sym typeface="Inter"/>
              </a:rPr>
              <a:t>Models and its accuracies</a:t>
            </a:r>
            <a:endParaRPr lang="en-US" sz="1200" dirty="0">
              <a:latin typeface="Times New Roman"/>
              <a:ea typeface="Inter"/>
              <a:cs typeface="Inte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FA7AED-1E3E-6EA7-8638-6287EEF40C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335" y="12131968"/>
            <a:ext cx="1206383" cy="411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4767E5-B86A-BB9C-2520-913963975A58}"/>
              </a:ext>
            </a:extLst>
          </p:cNvPr>
          <p:cNvSpPr txBox="1"/>
          <p:nvPr/>
        </p:nvSpPr>
        <p:spPr>
          <a:xfrm>
            <a:off x="6217711" y="12543768"/>
            <a:ext cx="177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(Guide Name: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Dr.S.S.Nandini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486F14-3E93-8D67-300E-DA01289A9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9219" y="5305909"/>
            <a:ext cx="2050212" cy="1439792"/>
          </a:xfrm>
          <a:prstGeom prst="rect">
            <a:avLst/>
          </a:prstGeom>
        </p:spPr>
      </p:pic>
      <p:pic>
        <p:nvPicPr>
          <p:cNvPr id="23" name="Picture 22" descr="A graph of different types of data">
            <a:extLst>
              <a:ext uri="{FF2B5EF4-FFF2-40B4-BE49-F238E27FC236}">
                <a16:creationId xmlns:a16="http://schemas.microsoft.com/office/drawing/2014/main" id="{275D3752-BE61-C35C-CACB-939DBA41F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9608" y="2185678"/>
            <a:ext cx="4055342" cy="1757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1BF4BE-872B-D8A0-EC2F-0A4F2F80A1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9608" y="4195910"/>
            <a:ext cx="4055342" cy="1946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528</Words>
  <Application>Microsoft Office PowerPoint</Application>
  <PresentationFormat>A3 Paper (297x420 mm)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Inter</vt:lpstr>
      <vt:lpstr>Plus Jakarta Sans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GITAM</dc:creator>
  <cp:lastModifiedBy>Charan Kalakoti</cp:lastModifiedBy>
  <cp:revision>182</cp:revision>
  <dcterms:created xsi:type="dcterms:W3CDTF">2022-05-23T07:15:42Z</dcterms:created>
  <dcterms:modified xsi:type="dcterms:W3CDTF">2025-03-18T16:52:17Z</dcterms:modified>
</cp:coreProperties>
</file>