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61" r:id="rId4"/>
    <p:sldId id="262" r:id="rId5"/>
    <p:sldId id="263" r:id="rId6"/>
    <p:sldId id="264" r:id="rId7"/>
    <p:sldId id="265" r:id="rId8"/>
    <p:sldId id="266" r:id="rId9"/>
    <p:sldId id="267" r:id="rId10"/>
    <p:sldId id="268" r:id="rId11"/>
    <p:sldId id="283" r:id="rId12"/>
    <p:sldId id="269" r:id="rId13"/>
    <p:sldId id="270" r:id="rId14"/>
    <p:sldId id="271" r:id="rId15"/>
    <p:sldId id="284" r:id="rId16"/>
    <p:sldId id="274" r:id="rId17"/>
    <p:sldId id="276" r:id="rId18"/>
    <p:sldId id="289" r:id="rId19"/>
    <p:sldId id="278" r:id="rId20"/>
    <p:sldId id="288" r:id="rId21"/>
    <p:sldId id="286" r:id="rId22"/>
    <p:sldId id="281" r:id="rId23"/>
    <p:sldId id="287" r:id="rId24"/>
    <p:sldId id="282" r:id="rId25"/>
    <p:sldId id="260" r:id="rId26"/>
  </p:sldIdLst>
  <p:sldSz cx="12192000" cy="6858000"/>
  <p:notesSz cx="6858000" cy="9144000"/>
  <p:embeddedFontLst>
    <p:embeddedFont>
      <p:font typeface="Inter" panose="020B0604020202020204" charset="0"/>
      <p:regular r:id="rId28"/>
      <p:bold r:id="rId29"/>
    </p:embeddedFont>
    <p:embeddedFont>
      <p:font typeface="Open Sans" panose="020B0606030504020204" pitchFamily="34" charset="0"/>
      <p:regular r:id="rId30"/>
      <p:bold r:id="rId31"/>
      <p:italic r:id="rId32"/>
      <p:boldItalic r:id="rId33"/>
    </p:embeddedFont>
    <p:embeddedFont>
      <p:font typeface="Play" panose="020B0604020202020204" charset="0"/>
      <p:regular r:id="rId34"/>
      <p:bold r:id="rId35"/>
    </p:embeddedFont>
    <p:embeddedFont>
      <p:font typeface="Plus Jakarta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haw7R1ZIsv2CMvKNaVklE+ELCC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1A5F2-C7F4-42EF-8194-A367FB17F6C2}">
  <a:tblStyle styleId="{B1C1A5F2-C7F4-42EF-8194-A367FB17F6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8"/>
        <p:cNvGrpSpPr/>
        <p:nvPr/>
      </p:nvGrpSpPr>
      <p:grpSpPr>
        <a:xfrm>
          <a:off x="0" y="0"/>
          <a:ext cx="0" cy="0"/>
          <a:chOff x="0" y="0"/>
          <a:chExt cx="0" cy="0"/>
        </a:xfrm>
      </p:grpSpPr>
      <p:sp>
        <p:nvSpPr>
          <p:cNvPr id="29" name="Google Shape;29;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30"/>
        <p:cNvGrpSpPr/>
        <p:nvPr/>
      </p:nvGrpSpPr>
      <p:grpSpPr>
        <a:xfrm>
          <a:off x="0" y="0"/>
          <a:ext cx="0" cy="0"/>
          <a:chOff x="0" y="0"/>
          <a:chExt cx="0" cy="0"/>
        </a:xfrm>
      </p:grpSpPr>
      <p:sp>
        <p:nvSpPr>
          <p:cNvPr id="31" name="Google Shape;31;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
        <p:cNvGrpSpPr/>
        <p:nvPr/>
      </p:nvGrpSpPr>
      <p:grpSpPr>
        <a:xfrm>
          <a:off x="0" y="0"/>
          <a:ext cx="0" cy="0"/>
          <a:chOff x="0" y="0"/>
          <a:chExt cx="0" cy="0"/>
        </a:xfrm>
      </p:grpSpPr>
      <p:sp>
        <p:nvSpPr>
          <p:cNvPr id="14" name="Google Shape;14;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sp>
        <p:nvSpPr>
          <p:cNvPr id="17" name="Google Shape;17;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2"/>
        <p:cNvGrpSpPr/>
        <p:nvPr/>
      </p:nvGrpSpPr>
      <p:grpSpPr>
        <a:xfrm>
          <a:off x="0" y="0"/>
          <a:ext cx="0" cy="0"/>
          <a:chOff x="0" y="0"/>
          <a:chExt cx="0" cy="0"/>
        </a:xfrm>
      </p:grpSpPr>
      <p:sp>
        <p:nvSpPr>
          <p:cNvPr id="23" name="Google Shape;23;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4"/>
        <p:cNvGrpSpPr/>
        <p:nvPr/>
      </p:nvGrpSpPr>
      <p:grpSpPr>
        <a:xfrm>
          <a:off x="0" y="0"/>
          <a:ext cx="0" cy="0"/>
          <a:chOff x="0" y="0"/>
          <a:chExt cx="0" cy="0"/>
        </a:xfrm>
      </p:grpSpPr>
      <p:sp>
        <p:nvSpPr>
          <p:cNvPr id="25"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us Jakarta Sans"/>
              <a:ea typeface="Plus Jakarta Sans"/>
              <a:cs typeface="Plus Jakarta Sans"/>
              <a:sym typeface="Plus Jakarta Sans"/>
            </a:endParaRPr>
          </a:p>
        </p:txBody>
      </p:sp>
      <p:sp>
        <p:nvSpPr>
          <p:cNvPr id="26" name="Google Shape;26;p16"/>
          <p:cNvSpPr>
            <a:spLocks noGrp="1"/>
          </p:cNvSpPr>
          <p:nvPr>
            <p:ph type="pic" idx="2"/>
          </p:nvPr>
        </p:nvSpPr>
        <p:spPr>
          <a:xfrm>
            <a:off x="6816725" y="1268413"/>
            <a:ext cx="2381023" cy="2976935"/>
          </a:xfrm>
          <a:prstGeom prst="rect">
            <a:avLst/>
          </a:prstGeom>
          <a:solidFill>
            <a:srgbClr val="F2F2F2"/>
          </a:solidFill>
          <a:ln>
            <a:noFill/>
          </a:ln>
        </p:spPr>
      </p:sp>
      <p:sp>
        <p:nvSpPr>
          <p:cNvPr id="27" name="Google Shape;27;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848723" y="1352157"/>
            <a:ext cx="12602101"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t>Disaster Response and Recovery</a:t>
            </a:r>
            <a:endParaRPr lang="en-US" sz="4800" b="1" dirty="0">
              <a:solidFill>
                <a:srgbClr val="007069"/>
              </a:solidFill>
              <a:latin typeface="Inter"/>
              <a:ea typeface="Inter"/>
              <a:cs typeface="Inter"/>
              <a:sym typeface="Inter"/>
            </a:endParaRPr>
          </a:p>
          <a:p>
            <a:pPr marL="0" marR="0" lvl="0" indent="0" algn="l" rtl="0">
              <a:spcBef>
                <a:spcPts val="0"/>
              </a:spcBef>
              <a:spcAft>
                <a:spcPts val="0"/>
              </a:spcAft>
              <a:buNone/>
            </a:pPr>
            <a:r>
              <a:rPr lang="en-US" sz="4800" b="1" i="0" u="none" strike="noStrike" cap="none" dirty="0">
                <a:solidFill>
                  <a:srgbClr val="007069"/>
                </a:solidFill>
                <a:latin typeface="Inter"/>
                <a:ea typeface="Inter"/>
                <a:cs typeface="Inter"/>
                <a:sym typeface="Inter"/>
              </a:rPr>
              <a:t> </a:t>
            </a:r>
            <a:endParaRPr dirty="0">
              <a:latin typeface="Inter"/>
              <a:ea typeface="Inter"/>
              <a:cs typeface="Inter"/>
              <a:sym typeface="Inter"/>
            </a:endParaRPr>
          </a:p>
        </p:txBody>
      </p:sp>
      <p:grpSp>
        <p:nvGrpSpPr>
          <p:cNvPr id="37" name="Google Shape;37;p1"/>
          <p:cNvGrpSpPr/>
          <p:nvPr/>
        </p:nvGrpSpPr>
        <p:grpSpPr>
          <a:xfrm>
            <a:off x="848723" y="1287109"/>
            <a:ext cx="9923289" cy="940767"/>
            <a:chOff x="894442" y="2675335"/>
            <a:chExt cx="7570108" cy="940767"/>
          </a:xfrm>
        </p:grpSpPr>
        <p:sp>
          <p:nvSpPr>
            <p:cNvPr id="38" name="Google Shape;38;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39" name="Google Shape;39;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sp>
        <p:nvSpPr>
          <p:cNvPr id="40" name="Google Shape;40;p1"/>
          <p:cNvSpPr txBox="1"/>
          <p:nvPr/>
        </p:nvSpPr>
        <p:spPr>
          <a:xfrm>
            <a:off x="994647" y="3292300"/>
            <a:ext cx="3877553" cy="1661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none" dirty="0">
                <a:solidFill>
                  <a:srgbClr val="004740"/>
                </a:solidFill>
                <a:latin typeface="Inter"/>
                <a:ea typeface="Inter"/>
                <a:cs typeface="Inter"/>
                <a:sym typeface="Inter"/>
              </a:rPr>
              <a:t>Presenter Names: </a:t>
            </a:r>
          </a:p>
          <a:p>
            <a:r>
              <a:rPr lang="en-US" sz="1600" dirty="0"/>
              <a:t>K.K.Charan Reddy- VU21CSEN0101778</a:t>
            </a:r>
          </a:p>
          <a:p>
            <a:r>
              <a:rPr lang="en-US" sz="1600" dirty="0"/>
              <a:t>J.Surya - VU21CSEN0100483</a:t>
            </a:r>
          </a:p>
          <a:p>
            <a:r>
              <a:rPr lang="en-US" sz="1600" dirty="0"/>
              <a:t>Rahul Chaudhary - VU21CSEN0101720</a:t>
            </a:r>
          </a:p>
          <a:p>
            <a:r>
              <a:rPr lang="en-US" sz="1600" dirty="0"/>
              <a:t>M.Pavan – VU21CSEN0101069</a:t>
            </a:r>
          </a:p>
          <a:p>
            <a:pPr marL="0" marR="0" lvl="0" indent="0" algn="l" rtl="0">
              <a:spcBef>
                <a:spcPts val="0"/>
              </a:spcBef>
              <a:spcAft>
                <a:spcPts val="0"/>
              </a:spcAft>
              <a:buNone/>
            </a:pPr>
            <a:endParaRPr dirty="0">
              <a:latin typeface="Inter"/>
              <a:ea typeface="Inter"/>
              <a:cs typeface="Inter"/>
              <a:sym typeface="Inter"/>
            </a:endParaRPr>
          </a:p>
        </p:txBody>
      </p:sp>
      <p:sp>
        <p:nvSpPr>
          <p:cNvPr id="10"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11" name="Google Shape;11;p6"/>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2" name="Google Shape;40;p1">
            <a:extLst>
              <a:ext uri="{FF2B5EF4-FFF2-40B4-BE49-F238E27FC236}">
                <a16:creationId xmlns:a16="http://schemas.microsoft.com/office/drawing/2014/main" id="{3DFA8DC0-A158-C902-9C43-44E49552607A}"/>
              </a:ext>
            </a:extLst>
          </p:cNvPr>
          <p:cNvSpPr txBox="1"/>
          <p:nvPr/>
        </p:nvSpPr>
        <p:spPr>
          <a:xfrm>
            <a:off x="7319801" y="3582301"/>
            <a:ext cx="3387787"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004740"/>
                </a:solidFill>
                <a:latin typeface="Inter"/>
                <a:ea typeface="Inter"/>
                <a:cs typeface="Inter"/>
                <a:sym typeface="Inter"/>
              </a:rPr>
              <a:t>Guide</a:t>
            </a:r>
            <a:r>
              <a:rPr lang="en-US" sz="2400" u="none" dirty="0">
                <a:solidFill>
                  <a:srgbClr val="004740"/>
                </a:solidFill>
                <a:latin typeface="Inter"/>
                <a:ea typeface="Inter"/>
                <a:cs typeface="Inter"/>
                <a:sym typeface="Inter"/>
              </a:rPr>
              <a:t> Name:</a:t>
            </a:r>
          </a:p>
          <a:p>
            <a:pPr marL="0" marR="0" lvl="0" indent="0" algn="l" rtl="0">
              <a:spcBef>
                <a:spcPts val="0"/>
              </a:spcBef>
              <a:spcAft>
                <a:spcPts val="0"/>
              </a:spcAft>
              <a:buNone/>
            </a:pPr>
            <a:r>
              <a:rPr lang="en-US" sz="2000" dirty="0"/>
              <a:t>Dr.S.S.Nandini</a:t>
            </a:r>
            <a:endParaRPr sz="200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8E0C40-4282-0C9E-24F6-3D16FE21E77A}"/>
              </a:ext>
            </a:extLst>
          </p:cNvPr>
          <p:cNvSpPr txBox="1"/>
          <p:nvPr/>
        </p:nvSpPr>
        <p:spPr>
          <a:xfrm>
            <a:off x="250369" y="1689378"/>
            <a:ext cx="11691257" cy="707886"/>
          </a:xfrm>
          <a:prstGeom prst="rect">
            <a:avLst/>
          </a:prstGeom>
          <a:noFill/>
        </p:spPr>
        <p:txBody>
          <a:bodyPr wrap="square" rtlCol="0">
            <a:spAutoFit/>
          </a:bodyPr>
          <a:lstStyle/>
          <a:p>
            <a:pPr algn="ctr"/>
            <a:r>
              <a:rPr lang="en-IN" sz="4000" b="1" dirty="0">
                <a:solidFill>
                  <a:schemeClr val="tx1"/>
                </a:solidFill>
              </a:rPr>
              <a:t>REPORTING AND VISUALIZATION</a:t>
            </a:r>
            <a:endParaRPr lang="en-IN" sz="4000" dirty="0"/>
          </a:p>
        </p:txBody>
      </p:sp>
      <p:sp>
        <p:nvSpPr>
          <p:cNvPr id="3" name="TextBox 2">
            <a:extLst>
              <a:ext uri="{FF2B5EF4-FFF2-40B4-BE49-F238E27FC236}">
                <a16:creationId xmlns:a16="http://schemas.microsoft.com/office/drawing/2014/main" id="{48CE9357-CEFF-C286-507E-3EDEEB9DDDED}"/>
              </a:ext>
            </a:extLst>
          </p:cNvPr>
          <p:cNvSpPr txBox="1"/>
          <p:nvPr/>
        </p:nvSpPr>
        <p:spPr>
          <a:xfrm>
            <a:off x="471901" y="2788345"/>
            <a:ext cx="11248195"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Creation of interactive dashboards to display earthquake predictions and risk levels. </a:t>
            </a:r>
          </a:p>
          <a:p>
            <a:pPr marL="457200" indent="-457200" algn="just">
              <a:buFont typeface="Arial" panose="020B0604020202020204" pitchFamily="34" charset="0"/>
              <a:buChar char="•"/>
            </a:pPr>
            <a:r>
              <a:rPr lang="en-US" sz="2000" dirty="0"/>
              <a:t>Use of geographic information systems (GIS) to map seismic activity and vulnerable areas.</a:t>
            </a:r>
          </a:p>
          <a:p>
            <a:pPr marL="457200" indent="-457200" algn="just">
              <a:buFont typeface="Arial" panose="020B0604020202020204" pitchFamily="34" charset="0"/>
              <a:buChar char="•"/>
            </a:pPr>
            <a:r>
              <a:rPr lang="en-US" sz="2000" dirty="0"/>
              <a:t>Show metrics of model performance, such as accuracy and false positives, for added transparency.</a:t>
            </a:r>
          </a:p>
          <a:p>
            <a:pPr marL="457200" indent="-457200" algn="just">
              <a:buFont typeface="Arial" panose="020B0604020202020204" pitchFamily="34" charset="0"/>
              <a:buChar char="•"/>
            </a:pPr>
            <a:r>
              <a:rPr lang="en-US" sz="2000" dirty="0"/>
              <a:t>Real-time display of alerts and predictions to ensure situational awareness during emergencies.</a:t>
            </a:r>
            <a:endParaRPr lang="en-IN" sz="2000" dirty="0"/>
          </a:p>
          <a:p>
            <a:endParaRPr lang="en-IN" sz="2000" dirty="0"/>
          </a:p>
        </p:txBody>
      </p:sp>
      <p:pic>
        <p:nvPicPr>
          <p:cNvPr id="4" name="Google Shape;11;p6">
            <a:extLst>
              <a:ext uri="{FF2B5EF4-FFF2-40B4-BE49-F238E27FC236}">
                <a16:creationId xmlns:a16="http://schemas.microsoft.com/office/drawing/2014/main" id="{8D401D08-AC41-6EBC-AF21-040ABAB08120}"/>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2495157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F94104-84D8-98C8-F1A4-9FF2D973492A}"/>
              </a:ext>
            </a:extLst>
          </p:cNvPr>
          <p:cNvSpPr txBox="1"/>
          <p:nvPr/>
        </p:nvSpPr>
        <p:spPr>
          <a:xfrm>
            <a:off x="335902" y="298580"/>
            <a:ext cx="11625943" cy="707886"/>
          </a:xfrm>
          <a:prstGeom prst="rect">
            <a:avLst/>
          </a:prstGeom>
          <a:noFill/>
        </p:spPr>
        <p:txBody>
          <a:bodyPr wrap="square" rtlCol="0">
            <a:spAutoFit/>
          </a:bodyPr>
          <a:lstStyle/>
          <a:p>
            <a:pPr algn="ctr"/>
            <a:r>
              <a:rPr lang="en-IN" sz="4000" b="1" dirty="0"/>
              <a:t>DESIGN ANALYSIS</a:t>
            </a:r>
          </a:p>
        </p:txBody>
      </p:sp>
      <p:pic>
        <p:nvPicPr>
          <p:cNvPr id="4" name="Picture 3">
            <a:extLst>
              <a:ext uri="{FF2B5EF4-FFF2-40B4-BE49-F238E27FC236}">
                <a16:creationId xmlns:a16="http://schemas.microsoft.com/office/drawing/2014/main" id="{95A3B617-FF86-E990-8C84-507419863756}"/>
              </a:ext>
            </a:extLst>
          </p:cNvPr>
          <p:cNvPicPr>
            <a:picLocks noChangeAspect="1"/>
          </p:cNvPicPr>
          <p:nvPr/>
        </p:nvPicPr>
        <p:blipFill>
          <a:blip r:embed="rId2"/>
          <a:stretch>
            <a:fillRect/>
          </a:stretch>
        </p:blipFill>
        <p:spPr>
          <a:xfrm>
            <a:off x="1314227" y="1170162"/>
            <a:ext cx="9563545" cy="5389258"/>
          </a:xfrm>
          <a:prstGeom prst="rect">
            <a:avLst/>
          </a:prstGeom>
        </p:spPr>
      </p:pic>
    </p:spTree>
    <p:extLst>
      <p:ext uri="{BB962C8B-B14F-4D97-AF65-F5344CB8AC3E}">
        <p14:creationId xmlns:p14="http://schemas.microsoft.com/office/powerpoint/2010/main" val="190312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ACEB50-C15A-CB36-7A11-CF0F3FEDC517}"/>
              </a:ext>
            </a:extLst>
          </p:cNvPr>
          <p:cNvSpPr txBox="1"/>
          <p:nvPr/>
        </p:nvSpPr>
        <p:spPr>
          <a:xfrm>
            <a:off x="530290" y="2721114"/>
            <a:ext cx="11131420" cy="707886"/>
          </a:xfrm>
          <a:prstGeom prst="rect">
            <a:avLst/>
          </a:prstGeom>
          <a:noFill/>
        </p:spPr>
        <p:txBody>
          <a:bodyPr wrap="square" rtlCol="0">
            <a:spAutoFit/>
          </a:bodyPr>
          <a:lstStyle/>
          <a:p>
            <a:pPr algn="ctr"/>
            <a:r>
              <a:rPr lang="en-US" sz="4000" b="1" dirty="0">
                <a:solidFill>
                  <a:schemeClr val="tx2">
                    <a:lumMod val="10000"/>
                  </a:schemeClr>
                </a:solidFill>
                <a:latin typeface="Inter"/>
                <a:ea typeface="Inter"/>
              </a:rPr>
              <a:t>Methodology/ Tools/Methods to be used</a:t>
            </a:r>
            <a:endParaRPr lang="en-IN" sz="4000" dirty="0">
              <a:solidFill>
                <a:schemeClr val="tx2">
                  <a:lumMod val="10000"/>
                </a:schemeClr>
              </a:solidFill>
              <a:highlight>
                <a:srgbClr val="000000"/>
              </a:highlight>
            </a:endParaRPr>
          </a:p>
        </p:txBody>
      </p:sp>
      <p:pic>
        <p:nvPicPr>
          <p:cNvPr id="3" name="Google Shape;11;p6">
            <a:extLst>
              <a:ext uri="{FF2B5EF4-FFF2-40B4-BE49-F238E27FC236}">
                <a16:creationId xmlns:a16="http://schemas.microsoft.com/office/drawing/2014/main" id="{3AFD049D-330A-B7E4-607C-884407DAF7E8}"/>
              </a:ext>
            </a:extLst>
          </p:cNvPr>
          <p:cNvPicPr preferRelativeResize="0"/>
          <p:nvPr/>
        </p:nvPicPr>
        <p:blipFill rotWithShape="1">
          <a:blip r:embed="rId2">
            <a:alphaModFix/>
          </a:blip>
          <a:srcRect/>
          <a:stretch/>
        </p:blipFill>
        <p:spPr>
          <a:xfrm>
            <a:off x="9657588" y="5789282"/>
            <a:ext cx="2100001" cy="900000"/>
          </a:xfrm>
          <a:prstGeom prst="rect">
            <a:avLst/>
          </a:prstGeom>
          <a:noFill/>
          <a:ln>
            <a:noFill/>
          </a:ln>
        </p:spPr>
      </p:pic>
    </p:spTree>
    <p:extLst>
      <p:ext uri="{BB962C8B-B14F-4D97-AF65-F5344CB8AC3E}">
        <p14:creationId xmlns:p14="http://schemas.microsoft.com/office/powerpoint/2010/main" val="3896661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FAA6D-DCE2-954D-5A25-0689D2F1DA7B}"/>
              </a:ext>
            </a:extLst>
          </p:cNvPr>
          <p:cNvSpPr txBox="1"/>
          <p:nvPr/>
        </p:nvSpPr>
        <p:spPr>
          <a:xfrm>
            <a:off x="297024" y="1306956"/>
            <a:ext cx="11597951" cy="707886"/>
          </a:xfrm>
          <a:prstGeom prst="rect">
            <a:avLst/>
          </a:prstGeom>
          <a:noFill/>
        </p:spPr>
        <p:txBody>
          <a:bodyPr wrap="square" rtlCol="0">
            <a:spAutoFit/>
          </a:bodyPr>
          <a:lstStyle/>
          <a:p>
            <a:pPr algn="ctr"/>
            <a:r>
              <a:rPr lang="en-IN" sz="4000" b="1" dirty="0">
                <a:solidFill>
                  <a:schemeClr val="tx1"/>
                </a:solidFill>
              </a:rPr>
              <a:t>DATA ANALYTIC TOOLS</a:t>
            </a:r>
            <a:endParaRPr lang="en-IN" sz="4000" dirty="0"/>
          </a:p>
        </p:txBody>
      </p:sp>
      <p:sp>
        <p:nvSpPr>
          <p:cNvPr id="4" name="TextBox 3">
            <a:extLst>
              <a:ext uri="{FF2B5EF4-FFF2-40B4-BE49-F238E27FC236}">
                <a16:creationId xmlns:a16="http://schemas.microsoft.com/office/drawing/2014/main" id="{AB81E6A9-3F26-77F3-DDE5-512BF46BFB8E}"/>
              </a:ext>
            </a:extLst>
          </p:cNvPr>
          <p:cNvSpPr txBox="1"/>
          <p:nvPr/>
        </p:nvSpPr>
        <p:spPr>
          <a:xfrm>
            <a:off x="746543" y="2613392"/>
            <a:ext cx="10698914" cy="1631216"/>
          </a:xfrm>
          <a:prstGeom prst="rect">
            <a:avLst/>
          </a:prstGeom>
          <a:noFill/>
        </p:spPr>
        <p:txBody>
          <a:bodyPr wrap="square" rtlCol="0">
            <a:spAutoFit/>
          </a:bodyPr>
          <a:lstStyle/>
          <a:p>
            <a:pPr marL="457200" indent="-457200" algn="just">
              <a:buFont typeface="Arial" panose="020B0604020202020204" pitchFamily="34" charset="0"/>
              <a:buChar char="•"/>
            </a:pPr>
            <a:r>
              <a:rPr lang="en-IN" sz="2000" dirty="0"/>
              <a:t>Python: Primary programming language for data analysis, modelling, and visualization.</a:t>
            </a:r>
          </a:p>
          <a:p>
            <a:pPr marL="457200" indent="-457200" algn="just">
              <a:buFont typeface="Arial" panose="020B0604020202020204" pitchFamily="34" charset="0"/>
              <a:buChar char="•"/>
            </a:pPr>
            <a:r>
              <a:rPr lang="en-IN" sz="2000" dirty="0"/>
              <a:t>Pandas &amp; NumPy: For data manipulation and analysis.</a:t>
            </a:r>
          </a:p>
          <a:p>
            <a:pPr marL="457200" indent="-457200" algn="just">
              <a:buFont typeface="Arial" panose="020B0604020202020204" pitchFamily="34" charset="0"/>
              <a:buChar char="•"/>
            </a:pPr>
            <a:r>
              <a:rPr lang="en-IN" sz="2000" dirty="0"/>
              <a:t>Matplotlib &amp; Seaborn: For visualizing data trends and model performance.</a:t>
            </a:r>
          </a:p>
          <a:p>
            <a:pPr marL="457200" indent="-457200" algn="just">
              <a:buFont typeface="Arial" panose="020B0604020202020204" pitchFamily="34" charset="0"/>
              <a:buChar char="•"/>
            </a:pPr>
            <a:r>
              <a:rPr lang="en-IN" sz="2000" dirty="0"/>
              <a:t>SQL: To manage and query large datasets efficiently.</a:t>
            </a:r>
          </a:p>
          <a:p>
            <a:pPr marL="457200" indent="-457200" algn="just">
              <a:buFont typeface="Arial" panose="020B0604020202020204" pitchFamily="34" charset="0"/>
              <a:buChar char="•"/>
            </a:pPr>
            <a:r>
              <a:rPr lang="en-IN" sz="2000" dirty="0"/>
              <a:t>GIS Software (e.g., QGIS): For mapping seismic and weather data spatially</a:t>
            </a:r>
            <a:endParaRPr lang="en-IN" sz="4400" dirty="0"/>
          </a:p>
        </p:txBody>
      </p:sp>
      <p:pic>
        <p:nvPicPr>
          <p:cNvPr id="2" name="Google Shape;11;p6">
            <a:extLst>
              <a:ext uri="{FF2B5EF4-FFF2-40B4-BE49-F238E27FC236}">
                <a16:creationId xmlns:a16="http://schemas.microsoft.com/office/drawing/2014/main" id="{7D30D313-67E3-18E1-3F65-2F4B1BFF7BBF}"/>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15857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2E5879-718F-BDFA-B8F9-9424C4D29146}"/>
              </a:ext>
            </a:extLst>
          </p:cNvPr>
          <p:cNvSpPr txBox="1"/>
          <p:nvPr/>
        </p:nvSpPr>
        <p:spPr>
          <a:xfrm>
            <a:off x="208384" y="1281498"/>
            <a:ext cx="11775232" cy="707886"/>
          </a:xfrm>
          <a:prstGeom prst="rect">
            <a:avLst/>
          </a:prstGeom>
          <a:noFill/>
        </p:spPr>
        <p:txBody>
          <a:bodyPr wrap="square" rtlCol="0">
            <a:spAutoFit/>
          </a:bodyPr>
          <a:lstStyle/>
          <a:p>
            <a:pPr algn="ctr"/>
            <a:r>
              <a:rPr lang="en-IN" sz="4000" b="1" dirty="0">
                <a:solidFill>
                  <a:schemeClr val="tx1"/>
                </a:solidFill>
              </a:rPr>
              <a:t>MACHINE LEARNING FRAMEWORKS</a:t>
            </a:r>
            <a:endParaRPr lang="en-IN" sz="4000" dirty="0"/>
          </a:p>
        </p:txBody>
      </p:sp>
      <p:sp>
        <p:nvSpPr>
          <p:cNvPr id="4" name="TextBox 3">
            <a:extLst>
              <a:ext uri="{FF2B5EF4-FFF2-40B4-BE49-F238E27FC236}">
                <a16:creationId xmlns:a16="http://schemas.microsoft.com/office/drawing/2014/main" id="{0CBFF849-1F5B-4B7A-13BF-C8C866FCB7FD}"/>
              </a:ext>
            </a:extLst>
          </p:cNvPr>
          <p:cNvSpPr txBox="1"/>
          <p:nvPr/>
        </p:nvSpPr>
        <p:spPr>
          <a:xfrm>
            <a:off x="925899" y="2613392"/>
            <a:ext cx="9862174" cy="1631216"/>
          </a:xfrm>
          <a:prstGeom prst="rect">
            <a:avLst/>
          </a:prstGeom>
          <a:noFill/>
        </p:spPr>
        <p:txBody>
          <a:bodyPr wrap="square" rtlCol="0">
            <a:spAutoFit/>
          </a:bodyPr>
          <a:lstStyle/>
          <a:p>
            <a:pPr marL="457200" indent="-457200" algn="just">
              <a:buFont typeface="Arial" panose="020B0604020202020204" pitchFamily="34" charset="0"/>
              <a:buChar char="•"/>
            </a:pPr>
            <a:r>
              <a:rPr lang="en-IN" sz="2000" dirty="0"/>
              <a:t>Scikit-learn: For implementing machine learning models like Random Forest, </a:t>
            </a:r>
            <a:r>
              <a:rPr lang="en-IN" sz="2000" dirty="0" err="1"/>
              <a:t>LightGBM</a:t>
            </a:r>
            <a:r>
              <a:rPr lang="en-IN" sz="2000" dirty="0"/>
              <a:t> and </a:t>
            </a:r>
            <a:r>
              <a:rPr lang="en-IN" sz="2000" dirty="0" err="1"/>
              <a:t>XGBoost</a:t>
            </a:r>
            <a:r>
              <a:rPr lang="en-IN" sz="2000" dirty="0"/>
              <a:t>.</a:t>
            </a:r>
          </a:p>
          <a:p>
            <a:pPr marL="457200" indent="-457200" algn="just">
              <a:buFont typeface="Arial" panose="020B0604020202020204" pitchFamily="34" charset="0"/>
              <a:buChar char="•"/>
            </a:pPr>
            <a:r>
              <a:rPr lang="en-IN" sz="2000" dirty="0"/>
              <a:t>XGBoost: For advanced Gradient Boost modelling and optimization.</a:t>
            </a:r>
          </a:p>
          <a:p>
            <a:pPr marL="457200" indent="-457200" algn="just">
              <a:buFont typeface="Arial" panose="020B0604020202020204" pitchFamily="34" charset="0"/>
              <a:buChar char="•"/>
            </a:pPr>
            <a:r>
              <a:rPr lang="en-IN" sz="2000" dirty="0"/>
              <a:t>TensorFlow/</a:t>
            </a:r>
            <a:r>
              <a:rPr lang="en-IN" sz="2000" dirty="0" err="1"/>
              <a:t>Keras</a:t>
            </a:r>
            <a:r>
              <a:rPr lang="en-IN" sz="2000" dirty="0"/>
              <a:t>: For designing and training custom hybrid models.</a:t>
            </a:r>
          </a:p>
          <a:p>
            <a:pPr marL="457200" indent="-457200" algn="just">
              <a:buFont typeface="Arial" panose="020B0604020202020204" pitchFamily="34" charset="0"/>
              <a:buChar char="•"/>
            </a:pPr>
            <a:r>
              <a:rPr lang="en-IN" sz="2000" dirty="0" err="1"/>
              <a:t>Hyperopt</a:t>
            </a:r>
            <a:r>
              <a:rPr lang="en-IN" sz="2000" dirty="0"/>
              <a:t>: For hyperparameter optimization of machine learning models</a:t>
            </a:r>
          </a:p>
        </p:txBody>
      </p:sp>
      <p:pic>
        <p:nvPicPr>
          <p:cNvPr id="2" name="Google Shape;11;p6">
            <a:extLst>
              <a:ext uri="{FF2B5EF4-FFF2-40B4-BE49-F238E27FC236}">
                <a16:creationId xmlns:a16="http://schemas.microsoft.com/office/drawing/2014/main" id="{B3B12090-7122-28F3-3D7A-01027A927043}"/>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3877608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0B1401-01E2-3250-CB50-54639FD62177}"/>
              </a:ext>
            </a:extLst>
          </p:cNvPr>
          <p:cNvSpPr txBox="1"/>
          <p:nvPr/>
        </p:nvSpPr>
        <p:spPr>
          <a:xfrm>
            <a:off x="2779776" y="2730258"/>
            <a:ext cx="6483096" cy="707886"/>
          </a:xfrm>
          <a:prstGeom prst="rect">
            <a:avLst/>
          </a:prstGeom>
          <a:noFill/>
        </p:spPr>
        <p:txBody>
          <a:bodyPr wrap="square" rtlCol="0">
            <a:spAutoFit/>
          </a:bodyPr>
          <a:lstStyle/>
          <a:p>
            <a:pPr algn="ctr"/>
            <a:r>
              <a:rPr lang="en-IN" sz="4000" b="1" dirty="0"/>
              <a:t>IMPLEMENTATION</a:t>
            </a:r>
          </a:p>
        </p:txBody>
      </p:sp>
      <p:pic>
        <p:nvPicPr>
          <p:cNvPr id="3" name="Google Shape;11;p6">
            <a:extLst>
              <a:ext uri="{FF2B5EF4-FFF2-40B4-BE49-F238E27FC236}">
                <a16:creationId xmlns:a16="http://schemas.microsoft.com/office/drawing/2014/main" id="{1A0D739B-1585-B4C6-9A1F-517D94274337}"/>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254393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3F8A09-7ED4-280B-2AA8-54FF3C8F3FC4}"/>
              </a:ext>
            </a:extLst>
          </p:cNvPr>
          <p:cNvSpPr txBox="1"/>
          <p:nvPr/>
        </p:nvSpPr>
        <p:spPr>
          <a:xfrm>
            <a:off x="401216" y="373224"/>
            <a:ext cx="10580915" cy="1323439"/>
          </a:xfrm>
          <a:prstGeom prst="rect">
            <a:avLst/>
          </a:prstGeom>
          <a:noFill/>
        </p:spPr>
        <p:txBody>
          <a:bodyPr wrap="square" rtlCol="0">
            <a:spAutoFit/>
          </a:bodyPr>
          <a:lstStyle/>
          <a:p>
            <a:pPr algn="ctr"/>
            <a:r>
              <a:rPr lang="en-US" sz="4000" b="1" dirty="0">
                <a:solidFill>
                  <a:schemeClr val="tx1"/>
                </a:solidFill>
              </a:rPr>
              <a:t>MODEL SELECTION</a:t>
            </a:r>
            <a:endParaRPr lang="en-IN" sz="4000" b="1" dirty="0">
              <a:solidFill>
                <a:schemeClr val="tx1"/>
              </a:solidFill>
            </a:endParaRPr>
          </a:p>
          <a:p>
            <a:pPr algn="ctr"/>
            <a:endParaRPr lang="en-IN" sz="4000" dirty="0"/>
          </a:p>
        </p:txBody>
      </p:sp>
      <p:sp>
        <p:nvSpPr>
          <p:cNvPr id="3" name="TextBox 2">
            <a:extLst>
              <a:ext uri="{FF2B5EF4-FFF2-40B4-BE49-F238E27FC236}">
                <a16:creationId xmlns:a16="http://schemas.microsoft.com/office/drawing/2014/main" id="{BF32433A-6FD4-C4EA-9A40-A4E78259186F}"/>
              </a:ext>
            </a:extLst>
          </p:cNvPr>
          <p:cNvSpPr txBox="1"/>
          <p:nvPr/>
        </p:nvSpPr>
        <p:spPr>
          <a:xfrm>
            <a:off x="214604" y="1399592"/>
            <a:ext cx="11709918" cy="5324535"/>
          </a:xfrm>
          <a:prstGeom prst="rect">
            <a:avLst/>
          </a:prstGeom>
          <a:noFill/>
        </p:spPr>
        <p:txBody>
          <a:bodyPr wrap="square" rtlCol="0">
            <a:spAutoFit/>
          </a:bodyPr>
          <a:lstStyle/>
          <a:p>
            <a:pPr marL="342900" lvl="2" indent="-342900" algn="just">
              <a:buFont typeface="Arial" panose="020B0604020202020204" pitchFamily="34" charset="0"/>
              <a:buChar char="•"/>
            </a:pPr>
            <a:r>
              <a:rPr lang="en-IN" sz="2000" i="0" dirty="0"/>
              <a:t>Random Forest Regressor : The process in which the big data is divided into datasets under multiple decision tress and based on the result of each tree the output will be predicted.</a:t>
            </a:r>
            <a:endParaRPr lang="en-IN" sz="2000" dirty="0"/>
          </a:p>
          <a:p>
            <a:pPr marL="342900" lvl="2" indent="-342900" algn="just">
              <a:buFont typeface="Arial" panose="020B0604020202020204" pitchFamily="34" charset="0"/>
              <a:buChar char="•"/>
            </a:pPr>
            <a:r>
              <a:rPr lang="en-IN" sz="2000" i="0" dirty="0"/>
              <a:t>XGBoost : it is an optimi</a:t>
            </a:r>
            <a:r>
              <a:rPr lang="en-IN" sz="2000" dirty="0"/>
              <a:t>ze version of gradient boost in which many weak models will be assembled to form a stronger model.</a:t>
            </a:r>
          </a:p>
          <a:p>
            <a:pPr marL="342900" lvl="2" indent="-342900" algn="just">
              <a:buFont typeface="Arial" panose="020B0604020202020204" pitchFamily="34" charset="0"/>
              <a:buChar char="•"/>
            </a:pPr>
            <a:r>
              <a:rPr lang="en-IN" sz="2000" dirty="0"/>
              <a:t>LightGBM : it is an ensemble framework which uses gradient boost to develop a strong learner by adding many weaker learners in a gradient descent manner.</a:t>
            </a:r>
          </a:p>
          <a:p>
            <a:pPr marL="342900" lvl="2" indent="-342900" algn="just">
              <a:buFont typeface="Arial" panose="020B0604020202020204" pitchFamily="34" charset="0"/>
              <a:buChar char="•"/>
              <a:defRPr/>
            </a:pPr>
            <a:r>
              <a:rPr kumimoji="0" lang="en-US" sz="2000" b="1"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Handling missing or incomplete data using imputation techniques.</a:t>
            </a:r>
          </a:p>
          <a:p>
            <a:pPr marL="342900" lvl="2" indent="-342900" algn="just">
              <a:buFont typeface="Arial" panose="020B0604020202020204" pitchFamily="34" charset="0"/>
              <a:buChar char="•"/>
              <a:defRPr/>
            </a:pPr>
            <a:r>
              <a:rPr kumimoji="0" lang="en-US" sz="2000" b="1"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Normalizing data to maintain consistency in variables.</a:t>
            </a:r>
          </a:p>
          <a:p>
            <a:pPr marL="342900" lvl="2" indent="-342900" algn="just">
              <a:buFont typeface="Arial" panose="020B0604020202020204" pitchFamily="34" charset="0"/>
              <a:buChar char="•"/>
              <a:defRPr/>
            </a:pPr>
            <a:r>
              <a:rPr kumimoji="0" lang="en-US" sz="2000" b="1" i="0" u="none" strike="noStrike" kern="1200" cap="none" spc="0" normalizeH="0" baseline="0" noProof="0" dirty="0">
                <a:ln>
                  <a:noFill/>
                </a:ln>
                <a:solidFill>
                  <a:prstClr val="black">
                    <a:lumMod val="85000"/>
                    <a:lumOff val="15000"/>
                  </a:prstClr>
                </a:solidFill>
                <a:effectLst/>
                <a:uLnTx/>
                <a:uFillTx/>
                <a:latin typeface="Calibri Light" panose="020F0302020204030204"/>
                <a:ea typeface="+mn-ea"/>
                <a:cs typeface="+mn-cs"/>
              </a:rPr>
              <a:t>Feature engineering is the process of creating meaningful inputs for machine learning models, like seismic frequency trends or atmospheric anomaly indices.</a:t>
            </a:r>
          </a:p>
          <a:p>
            <a:pPr marL="342900" lvl="2" indent="-342900" algn="just">
              <a:buFont typeface="Arial" panose="020B0604020202020204" pitchFamily="34" charset="0"/>
              <a:buChar char="•"/>
            </a:pPr>
            <a:r>
              <a:rPr lang="en-US" sz="2000" i="0" dirty="0"/>
              <a:t>Training models on historical seismic and weather data with an 80-20 train-test split Hyperparameter tuning for each model.</a:t>
            </a:r>
          </a:p>
          <a:p>
            <a:pPr marL="342900" lvl="2" indent="-342900" algn="just">
              <a:buFont typeface="Arial" panose="020B0604020202020204" pitchFamily="34" charset="0"/>
              <a:buChar char="•"/>
            </a:pPr>
            <a:r>
              <a:rPr lang="en-US" sz="2000" i="0" dirty="0"/>
              <a:t>Random Forest: Number of estimators and maximum features.</a:t>
            </a:r>
          </a:p>
          <a:p>
            <a:pPr marL="342900" lvl="2" indent="-342900" algn="just">
              <a:buFont typeface="Arial" panose="020B0604020202020204" pitchFamily="34" charset="0"/>
              <a:buChar char="•"/>
            </a:pPr>
            <a:r>
              <a:rPr lang="en-US" sz="2000" dirty="0"/>
              <a:t>LightGBM : prioritizes all the features of dataset during prediction.</a:t>
            </a:r>
          </a:p>
          <a:p>
            <a:pPr marL="342900" lvl="2" indent="-342900" algn="just">
              <a:buFont typeface="Arial" panose="020B0604020202020204" pitchFamily="34" charset="0"/>
              <a:buChar char="•"/>
            </a:pPr>
            <a:r>
              <a:rPr lang="en-US" sz="2000" i="0" dirty="0"/>
              <a:t>XGBoost : gives </a:t>
            </a:r>
            <a:r>
              <a:rPr lang="en-US" sz="2000" dirty="0"/>
              <a:t>more </a:t>
            </a:r>
            <a:r>
              <a:rPr lang="en-US" sz="2000" i="0" dirty="0"/>
              <a:t>optimized output.</a:t>
            </a:r>
          </a:p>
          <a:p>
            <a:pPr marL="342900" lvl="2" indent="-342900" algn="just">
              <a:buFont typeface="Arial" panose="020B0604020202020204" pitchFamily="34" charset="0"/>
              <a:buChar char="•"/>
            </a:pPr>
            <a:endParaRPr lang="en-IN" sz="2000" dirty="0"/>
          </a:p>
          <a:p>
            <a:pPr marL="342900" lvl="2" indent="-342900" algn="just">
              <a:buFont typeface="Arial" panose="020B0604020202020204" pitchFamily="34" charset="0"/>
              <a:buChar char="•"/>
            </a:pPr>
            <a:endParaRPr lang="en-IN" sz="2000" i="0" dirty="0"/>
          </a:p>
        </p:txBody>
      </p:sp>
      <p:pic>
        <p:nvPicPr>
          <p:cNvPr id="4" name="Google Shape;11;p6">
            <a:extLst>
              <a:ext uri="{FF2B5EF4-FFF2-40B4-BE49-F238E27FC236}">
                <a16:creationId xmlns:a16="http://schemas.microsoft.com/office/drawing/2014/main" id="{CFDDE6BF-4B4F-9B63-6C9F-60CAC5B1815C}"/>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2125086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332F3-A9D9-A082-D790-978FCD3B9A93}"/>
              </a:ext>
            </a:extLst>
          </p:cNvPr>
          <p:cNvSpPr txBox="1"/>
          <p:nvPr/>
        </p:nvSpPr>
        <p:spPr>
          <a:xfrm>
            <a:off x="399661" y="1244177"/>
            <a:ext cx="11392678" cy="707886"/>
          </a:xfrm>
          <a:prstGeom prst="rect">
            <a:avLst/>
          </a:prstGeom>
          <a:noFill/>
        </p:spPr>
        <p:txBody>
          <a:bodyPr wrap="square" rtlCol="0">
            <a:spAutoFit/>
          </a:bodyPr>
          <a:lstStyle/>
          <a:p>
            <a:pPr algn="ctr"/>
            <a:r>
              <a:rPr lang="en-IN" sz="4000" b="1" dirty="0">
                <a:solidFill>
                  <a:schemeClr val="tx1"/>
                </a:solidFill>
              </a:rPr>
              <a:t>MODEL EVALUATION</a:t>
            </a:r>
            <a:endParaRPr lang="en-IN" sz="4000" dirty="0"/>
          </a:p>
        </p:txBody>
      </p:sp>
      <p:sp>
        <p:nvSpPr>
          <p:cNvPr id="4" name="TextBox 3">
            <a:extLst>
              <a:ext uri="{FF2B5EF4-FFF2-40B4-BE49-F238E27FC236}">
                <a16:creationId xmlns:a16="http://schemas.microsoft.com/office/drawing/2014/main" id="{B0B3CE08-6400-1E38-54D0-003601804CDD}"/>
              </a:ext>
            </a:extLst>
          </p:cNvPr>
          <p:cNvSpPr txBox="1"/>
          <p:nvPr/>
        </p:nvSpPr>
        <p:spPr>
          <a:xfrm>
            <a:off x="1700952" y="2397979"/>
            <a:ext cx="8790096" cy="1631216"/>
          </a:xfrm>
          <a:prstGeom prst="rect">
            <a:avLst/>
          </a:prstGeom>
          <a:noFill/>
        </p:spPr>
        <p:txBody>
          <a:bodyPr wrap="square" rtlCol="0">
            <a:spAutoFit/>
          </a:bodyPr>
          <a:lstStyle/>
          <a:p>
            <a:pPr algn="just"/>
            <a:r>
              <a:rPr lang="en-US" sz="2000" dirty="0"/>
              <a:t>Metrics used:</a:t>
            </a:r>
          </a:p>
          <a:p>
            <a:pPr marL="457200" lvl="2" indent="-457200" algn="just">
              <a:buFont typeface="Arial" panose="020B0604020202020204" pitchFamily="34" charset="0"/>
              <a:buChar char="•"/>
            </a:pPr>
            <a:r>
              <a:rPr lang="en-US" sz="2000" i="0" dirty="0"/>
              <a:t> Accuracy: Correctness of overall predictions.</a:t>
            </a:r>
          </a:p>
          <a:p>
            <a:pPr marL="457200" lvl="2" indent="-457200" algn="just">
              <a:buFont typeface="Arial" panose="020B0604020202020204" pitchFamily="34" charset="0"/>
              <a:buChar char="•"/>
            </a:pPr>
            <a:r>
              <a:rPr lang="en-US" sz="2000" i="0" dirty="0"/>
              <a:t>Precision and Recall: To measure false alarms and missed predictions.</a:t>
            </a:r>
          </a:p>
          <a:p>
            <a:pPr marL="457200" lvl="2" indent="-457200" algn="just">
              <a:buFont typeface="Arial" panose="020B0604020202020204" pitchFamily="34" charset="0"/>
              <a:buChar char="•"/>
            </a:pPr>
            <a:r>
              <a:rPr lang="en-US" sz="2000" i="0" dirty="0"/>
              <a:t>F1-score: The balanced metric to assess the performance.</a:t>
            </a:r>
          </a:p>
          <a:p>
            <a:pPr marL="457200" lvl="2" indent="-457200" algn="just">
              <a:buFont typeface="Arial" panose="020B0604020202020204" pitchFamily="34" charset="0"/>
              <a:buChar char="•"/>
            </a:pPr>
            <a:r>
              <a:rPr lang="en-US" sz="2000" i="0" dirty="0"/>
              <a:t>Cross-validation for robustness and consistency of the model.</a:t>
            </a:r>
          </a:p>
        </p:txBody>
      </p:sp>
      <p:pic>
        <p:nvPicPr>
          <p:cNvPr id="2" name="Google Shape;11;p6">
            <a:extLst>
              <a:ext uri="{FF2B5EF4-FFF2-40B4-BE49-F238E27FC236}">
                <a16:creationId xmlns:a16="http://schemas.microsoft.com/office/drawing/2014/main" id="{5FC9C723-7A42-3816-D9E7-C3866437A630}"/>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4001962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5259C-3332-1A1A-059D-596446A530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027C17-77AB-3052-46E9-AD45AF01B79C}"/>
              </a:ext>
            </a:extLst>
          </p:cNvPr>
          <p:cNvSpPr txBox="1"/>
          <p:nvPr/>
        </p:nvSpPr>
        <p:spPr>
          <a:xfrm>
            <a:off x="526472" y="2767280"/>
            <a:ext cx="11139055" cy="1323439"/>
          </a:xfrm>
          <a:prstGeom prst="rect">
            <a:avLst/>
          </a:prstGeom>
          <a:noFill/>
        </p:spPr>
        <p:txBody>
          <a:bodyPr wrap="square" rtlCol="0">
            <a:spAutoFit/>
          </a:bodyPr>
          <a:lstStyle/>
          <a:p>
            <a:pPr algn="ctr"/>
            <a:r>
              <a:rPr lang="en-IN" sz="4000" b="1" dirty="0"/>
              <a:t>SCREENSHOTS OF THE PROJECT</a:t>
            </a:r>
          </a:p>
          <a:p>
            <a:pPr algn="ctr"/>
            <a:endParaRPr lang="en-IN" sz="4000" b="1" dirty="0"/>
          </a:p>
        </p:txBody>
      </p:sp>
      <p:pic>
        <p:nvPicPr>
          <p:cNvPr id="3" name="Google Shape;11;p6">
            <a:extLst>
              <a:ext uri="{FF2B5EF4-FFF2-40B4-BE49-F238E27FC236}">
                <a16:creationId xmlns:a16="http://schemas.microsoft.com/office/drawing/2014/main" id="{A73CB65F-824A-6FB5-EF3D-5B12F69CAB0A}"/>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651826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EA41EAB-F38B-4324-6656-5C0EB9145106}"/>
              </a:ext>
            </a:extLst>
          </p:cNvPr>
          <p:cNvSpPr txBox="1"/>
          <p:nvPr/>
        </p:nvSpPr>
        <p:spPr>
          <a:xfrm>
            <a:off x="265176" y="246888"/>
            <a:ext cx="11475720" cy="584775"/>
          </a:xfrm>
          <a:prstGeom prst="rect">
            <a:avLst/>
          </a:prstGeom>
          <a:noFill/>
        </p:spPr>
        <p:txBody>
          <a:bodyPr wrap="square" rtlCol="0">
            <a:spAutoFit/>
          </a:bodyPr>
          <a:lstStyle/>
          <a:p>
            <a:pPr algn="ctr"/>
            <a:r>
              <a:rPr lang="en-IN" sz="3200" dirty="0"/>
              <a:t>Dashboard :</a:t>
            </a:r>
          </a:p>
        </p:txBody>
      </p:sp>
      <p:pic>
        <p:nvPicPr>
          <p:cNvPr id="8" name="Picture 7">
            <a:extLst>
              <a:ext uri="{FF2B5EF4-FFF2-40B4-BE49-F238E27FC236}">
                <a16:creationId xmlns:a16="http://schemas.microsoft.com/office/drawing/2014/main" id="{E8A8838F-4C92-BD48-2BF8-149C0021E451}"/>
              </a:ext>
            </a:extLst>
          </p:cNvPr>
          <p:cNvPicPr>
            <a:picLocks noChangeAspect="1"/>
          </p:cNvPicPr>
          <p:nvPr/>
        </p:nvPicPr>
        <p:blipFill>
          <a:blip r:embed="rId2"/>
          <a:stretch>
            <a:fillRect/>
          </a:stretch>
        </p:blipFill>
        <p:spPr>
          <a:xfrm>
            <a:off x="358140" y="831663"/>
            <a:ext cx="11475720" cy="5953030"/>
          </a:xfrm>
          <a:prstGeom prst="rect">
            <a:avLst/>
          </a:prstGeom>
        </p:spPr>
      </p:pic>
    </p:spTree>
    <p:extLst>
      <p:ext uri="{BB962C8B-B14F-4D97-AF65-F5344CB8AC3E}">
        <p14:creationId xmlns:p14="http://schemas.microsoft.com/office/powerpoint/2010/main" val="390320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590240" y="466318"/>
            <a:ext cx="478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Contents</a:t>
            </a:r>
            <a:endParaRPr dirty="0">
              <a:latin typeface="Inter"/>
              <a:ea typeface="Inter"/>
              <a:cs typeface="Inter"/>
              <a:sym typeface="Inter"/>
            </a:endParaRPr>
          </a:p>
        </p:txBody>
      </p:sp>
      <p:sp>
        <p:nvSpPr>
          <p:cNvPr id="46" name="Google Shape;46;p2"/>
          <p:cNvSpPr txBox="1"/>
          <p:nvPr/>
        </p:nvSpPr>
        <p:spPr>
          <a:xfrm>
            <a:off x="659066" y="1301618"/>
            <a:ext cx="7071770" cy="4739719"/>
          </a:xfrm>
          <a:prstGeom prst="rect">
            <a:avLst/>
          </a:prstGeom>
          <a:noFill/>
          <a:ln>
            <a:noFill/>
          </a:ln>
        </p:spPr>
        <p:txBody>
          <a:bodyPr spcFirstLastPara="1" wrap="square" lIns="91425" tIns="45700" rIns="91425" bIns="45700" anchor="t" anchorCtr="0">
            <a:spAutoFit/>
          </a:bodyPr>
          <a:lstStyle/>
          <a:p>
            <a:pPr marL="811213" indent="-811213">
              <a:buAutoNum type="arabicPeriod"/>
            </a:pPr>
            <a:endParaRPr lang="en-US" sz="1400" dirty="0">
              <a:latin typeface="Aptos" panose="020B0004020202020204" pitchFamily="34" charset="0"/>
            </a:endParaRPr>
          </a:p>
          <a:p>
            <a:r>
              <a:rPr lang="en-US" sz="2400" b="1" dirty="0">
                <a:solidFill>
                  <a:srgbClr val="A58255"/>
                </a:solidFill>
                <a:latin typeface="Inter"/>
                <a:ea typeface="Inter"/>
              </a:rPr>
              <a:t>1.Abstract</a:t>
            </a:r>
          </a:p>
          <a:p>
            <a:r>
              <a:rPr lang="en-US" sz="2400" b="1" dirty="0">
                <a:solidFill>
                  <a:srgbClr val="A58255"/>
                </a:solidFill>
                <a:latin typeface="Inter"/>
                <a:ea typeface="Inter"/>
              </a:rPr>
              <a:t>2.Introduction</a:t>
            </a:r>
          </a:p>
          <a:p>
            <a:r>
              <a:rPr lang="en-US" sz="2400" b="1" dirty="0">
                <a:solidFill>
                  <a:srgbClr val="A58255"/>
                </a:solidFill>
                <a:latin typeface="Inter"/>
                <a:ea typeface="Inter"/>
              </a:rPr>
              <a:t>3.Literature Review</a:t>
            </a:r>
          </a:p>
          <a:p>
            <a:r>
              <a:rPr lang="en-US" sz="2400" b="1" dirty="0">
                <a:solidFill>
                  <a:srgbClr val="A58255"/>
                </a:solidFill>
                <a:latin typeface="Inter"/>
                <a:ea typeface="Inter"/>
              </a:rPr>
              <a:t>4.Requirement Analysis</a:t>
            </a:r>
          </a:p>
          <a:p>
            <a:r>
              <a:rPr lang="en-US" sz="2400" b="1" dirty="0">
                <a:solidFill>
                  <a:srgbClr val="A58255"/>
                </a:solidFill>
                <a:latin typeface="Inter"/>
                <a:ea typeface="Inter"/>
              </a:rPr>
              <a:t>5.Design Analysis</a:t>
            </a:r>
          </a:p>
          <a:p>
            <a:r>
              <a:rPr lang="en-US" sz="2400" b="1" dirty="0">
                <a:solidFill>
                  <a:srgbClr val="A58255"/>
                </a:solidFill>
                <a:latin typeface="Inter"/>
                <a:ea typeface="Inter"/>
              </a:rPr>
              <a:t>6.Methodology/ Tools/Methods to be used</a:t>
            </a:r>
          </a:p>
          <a:p>
            <a:r>
              <a:rPr lang="en-US" sz="2400" b="1" dirty="0">
                <a:solidFill>
                  <a:srgbClr val="A58255"/>
                </a:solidFill>
                <a:latin typeface="Inter"/>
                <a:ea typeface="Inter"/>
              </a:rPr>
              <a:t>7.Implementation</a:t>
            </a:r>
          </a:p>
          <a:p>
            <a:r>
              <a:rPr lang="en-US" sz="2400" b="1" dirty="0">
                <a:solidFill>
                  <a:srgbClr val="A58255"/>
                </a:solidFill>
                <a:latin typeface="Inter"/>
                <a:ea typeface="Inter"/>
              </a:rPr>
              <a:t>8.Screenshots of the project</a:t>
            </a:r>
          </a:p>
          <a:p>
            <a:r>
              <a:rPr lang="en-US" sz="2400" b="1" dirty="0">
                <a:solidFill>
                  <a:srgbClr val="A58255"/>
                </a:solidFill>
                <a:latin typeface="Inter"/>
                <a:ea typeface="Inter"/>
              </a:rPr>
              <a:t>9.Results &amp; Discussions</a:t>
            </a:r>
          </a:p>
          <a:p>
            <a:r>
              <a:rPr lang="en-US" sz="2400" b="1" dirty="0">
                <a:solidFill>
                  <a:srgbClr val="A58255"/>
                </a:solidFill>
                <a:latin typeface="Inter"/>
                <a:ea typeface="Inter"/>
              </a:rPr>
              <a:t>10.Conclusion and Future Scope</a:t>
            </a:r>
          </a:p>
          <a:p>
            <a:r>
              <a:rPr lang="en-US" sz="2400" b="1" dirty="0">
                <a:solidFill>
                  <a:srgbClr val="A58255"/>
                </a:solidFill>
                <a:latin typeface="Inter"/>
                <a:ea typeface="Inter"/>
              </a:rPr>
              <a:t>11.References</a:t>
            </a:r>
          </a:p>
          <a:p>
            <a:endParaRPr lang="en-US" sz="2400" b="1" dirty="0">
              <a:solidFill>
                <a:srgbClr val="A58255"/>
              </a:solidFill>
              <a:latin typeface="Inter"/>
              <a:ea typeface="Inter"/>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5" name="Google Shape;10;p6">
            <a:extLst>
              <a:ext uri="{FF2B5EF4-FFF2-40B4-BE49-F238E27FC236}">
                <a16:creationId xmlns:a16="http://schemas.microsoft.com/office/drawing/2014/main" id="{3394F233-194D-8662-97BF-99FC114E217F}"/>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18D51-C9C6-A19D-7922-8A30F7ED0E9E}"/>
            </a:ext>
          </a:extLst>
        </p:cNvPr>
        <p:cNvGrpSpPr/>
        <p:nvPr/>
      </p:nvGrpSpPr>
      <p:grpSpPr>
        <a:xfrm>
          <a:off x="0" y="0"/>
          <a:ext cx="0" cy="0"/>
          <a:chOff x="0" y="0"/>
          <a:chExt cx="0" cy="0"/>
        </a:xfrm>
      </p:grpSpPr>
      <p:pic>
        <p:nvPicPr>
          <p:cNvPr id="3" name="Picture 2" descr="A white background with black text&#10;&#10;AI-generated content may be incorrect.">
            <a:extLst>
              <a:ext uri="{FF2B5EF4-FFF2-40B4-BE49-F238E27FC236}">
                <a16:creationId xmlns:a16="http://schemas.microsoft.com/office/drawing/2014/main" id="{24C8440D-4DE0-21EF-632F-F493D0BAF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 y="880235"/>
            <a:ext cx="11887202" cy="5682305"/>
          </a:xfrm>
          <a:prstGeom prst="rect">
            <a:avLst/>
          </a:prstGeom>
        </p:spPr>
      </p:pic>
      <p:sp>
        <p:nvSpPr>
          <p:cNvPr id="4" name="TextBox 3">
            <a:extLst>
              <a:ext uri="{FF2B5EF4-FFF2-40B4-BE49-F238E27FC236}">
                <a16:creationId xmlns:a16="http://schemas.microsoft.com/office/drawing/2014/main" id="{B994188F-0EF0-1E35-D940-2E19AFF3B36A}"/>
              </a:ext>
            </a:extLst>
          </p:cNvPr>
          <p:cNvSpPr txBox="1"/>
          <p:nvPr/>
        </p:nvSpPr>
        <p:spPr>
          <a:xfrm>
            <a:off x="69157" y="295460"/>
            <a:ext cx="11818777" cy="584775"/>
          </a:xfrm>
          <a:prstGeom prst="rect">
            <a:avLst/>
          </a:prstGeom>
          <a:noFill/>
        </p:spPr>
        <p:txBody>
          <a:bodyPr wrap="square" rtlCol="0">
            <a:spAutoFit/>
          </a:bodyPr>
          <a:lstStyle/>
          <a:p>
            <a:pPr algn="ctr"/>
            <a:r>
              <a:rPr lang="en-IN" sz="3200" dirty="0"/>
              <a:t>Sample Email Alert</a:t>
            </a:r>
            <a:r>
              <a:rPr lang="en-IN" sz="2000" dirty="0"/>
              <a:t> :</a:t>
            </a:r>
          </a:p>
        </p:txBody>
      </p:sp>
    </p:spTree>
    <p:extLst>
      <p:ext uri="{BB962C8B-B14F-4D97-AF65-F5344CB8AC3E}">
        <p14:creationId xmlns:p14="http://schemas.microsoft.com/office/powerpoint/2010/main" val="1332996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10A5D5-6CB8-1834-62ED-0C8D911C4C0F}"/>
              </a:ext>
            </a:extLst>
          </p:cNvPr>
          <p:cNvSpPr txBox="1"/>
          <p:nvPr/>
        </p:nvSpPr>
        <p:spPr>
          <a:xfrm>
            <a:off x="192024" y="237744"/>
            <a:ext cx="11722608" cy="584775"/>
          </a:xfrm>
          <a:prstGeom prst="rect">
            <a:avLst/>
          </a:prstGeom>
          <a:noFill/>
        </p:spPr>
        <p:txBody>
          <a:bodyPr wrap="square" rtlCol="0">
            <a:spAutoFit/>
          </a:bodyPr>
          <a:lstStyle/>
          <a:p>
            <a:pPr algn="ctr"/>
            <a:r>
              <a:rPr lang="en-IN" sz="3200" dirty="0"/>
              <a:t>Sample Code :</a:t>
            </a:r>
          </a:p>
        </p:txBody>
      </p:sp>
      <p:pic>
        <p:nvPicPr>
          <p:cNvPr id="4" name="Picture 3">
            <a:extLst>
              <a:ext uri="{FF2B5EF4-FFF2-40B4-BE49-F238E27FC236}">
                <a16:creationId xmlns:a16="http://schemas.microsoft.com/office/drawing/2014/main" id="{BF6D7E68-4915-E27D-6955-F9C277A2382D}"/>
              </a:ext>
            </a:extLst>
          </p:cNvPr>
          <p:cNvPicPr>
            <a:picLocks noChangeAspect="1"/>
          </p:cNvPicPr>
          <p:nvPr/>
        </p:nvPicPr>
        <p:blipFill>
          <a:blip r:embed="rId2"/>
          <a:stretch>
            <a:fillRect/>
          </a:stretch>
        </p:blipFill>
        <p:spPr>
          <a:xfrm>
            <a:off x="192024" y="822519"/>
            <a:ext cx="3742230" cy="5776904"/>
          </a:xfrm>
          <a:prstGeom prst="rect">
            <a:avLst/>
          </a:prstGeom>
        </p:spPr>
      </p:pic>
      <p:pic>
        <p:nvPicPr>
          <p:cNvPr id="6" name="Picture 5">
            <a:extLst>
              <a:ext uri="{FF2B5EF4-FFF2-40B4-BE49-F238E27FC236}">
                <a16:creationId xmlns:a16="http://schemas.microsoft.com/office/drawing/2014/main" id="{621767C2-FD1C-7EC5-7BA3-EB60E80D8DFE}"/>
              </a:ext>
            </a:extLst>
          </p:cNvPr>
          <p:cNvPicPr>
            <a:picLocks noChangeAspect="1"/>
          </p:cNvPicPr>
          <p:nvPr/>
        </p:nvPicPr>
        <p:blipFill>
          <a:blip r:embed="rId3"/>
          <a:stretch>
            <a:fillRect/>
          </a:stretch>
        </p:blipFill>
        <p:spPr>
          <a:xfrm>
            <a:off x="3934254" y="822519"/>
            <a:ext cx="8156448" cy="5776904"/>
          </a:xfrm>
          <a:prstGeom prst="rect">
            <a:avLst/>
          </a:prstGeom>
        </p:spPr>
      </p:pic>
    </p:spTree>
    <p:extLst>
      <p:ext uri="{BB962C8B-B14F-4D97-AF65-F5344CB8AC3E}">
        <p14:creationId xmlns:p14="http://schemas.microsoft.com/office/powerpoint/2010/main" val="1002935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FB882F-4460-49E3-90F4-7B2F78939F25}"/>
              </a:ext>
            </a:extLst>
          </p:cNvPr>
          <p:cNvSpPr txBox="1"/>
          <p:nvPr/>
        </p:nvSpPr>
        <p:spPr>
          <a:xfrm>
            <a:off x="167951" y="93306"/>
            <a:ext cx="11644604" cy="707886"/>
          </a:xfrm>
          <a:prstGeom prst="rect">
            <a:avLst/>
          </a:prstGeom>
          <a:noFill/>
        </p:spPr>
        <p:txBody>
          <a:bodyPr wrap="square" rtlCol="0">
            <a:spAutoFit/>
          </a:bodyPr>
          <a:lstStyle/>
          <a:p>
            <a:pPr algn="ctr"/>
            <a:r>
              <a:rPr lang="en-IN" sz="4000" b="1" dirty="0"/>
              <a:t>RESULTS &amp; DISCUSSION </a:t>
            </a:r>
          </a:p>
        </p:txBody>
      </p:sp>
      <p:graphicFrame>
        <p:nvGraphicFramePr>
          <p:cNvPr id="3" name="Table 2">
            <a:extLst>
              <a:ext uri="{FF2B5EF4-FFF2-40B4-BE49-F238E27FC236}">
                <a16:creationId xmlns:a16="http://schemas.microsoft.com/office/drawing/2014/main" id="{1E08C8FC-2857-81CB-2DB0-C45AEF39DD09}"/>
              </a:ext>
            </a:extLst>
          </p:cNvPr>
          <p:cNvGraphicFramePr>
            <a:graphicFrameLocks noGrp="1"/>
          </p:cNvGraphicFramePr>
          <p:nvPr>
            <p:extLst>
              <p:ext uri="{D42A27DB-BD31-4B8C-83A1-F6EECF244321}">
                <p14:modId xmlns:p14="http://schemas.microsoft.com/office/powerpoint/2010/main" val="3612690"/>
              </p:ext>
            </p:extLst>
          </p:nvPr>
        </p:nvGraphicFramePr>
        <p:xfrm>
          <a:off x="167950" y="834139"/>
          <a:ext cx="5309214" cy="5872240"/>
        </p:xfrm>
        <a:graphic>
          <a:graphicData uri="http://schemas.openxmlformats.org/drawingml/2006/table">
            <a:tbl>
              <a:tblPr firstRow="1" bandRow="1">
                <a:tableStyleId>{B1C1A5F2-C7F4-42EF-8194-A367FB17F6C2}</a:tableStyleId>
              </a:tblPr>
              <a:tblGrid>
                <a:gridCol w="2807254">
                  <a:extLst>
                    <a:ext uri="{9D8B030D-6E8A-4147-A177-3AD203B41FA5}">
                      <a16:colId xmlns:a16="http://schemas.microsoft.com/office/drawing/2014/main" val="1728088716"/>
                    </a:ext>
                  </a:extLst>
                </a:gridCol>
                <a:gridCol w="2501960">
                  <a:extLst>
                    <a:ext uri="{9D8B030D-6E8A-4147-A177-3AD203B41FA5}">
                      <a16:colId xmlns:a16="http://schemas.microsoft.com/office/drawing/2014/main" val="4283318303"/>
                    </a:ext>
                  </a:extLst>
                </a:gridCol>
              </a:tblGrid>
              <a:tr h="585973">
                <a:tc>
                  <a:txBody>
                    <a:bodyPr/>
                    <a:lstStyle/>
                    <a:p>
                      <a:r>
                        <a:rPr lang="en-IN" sz="3200" dirty="0"/>
                        <a:t>MODEL</a:t>
                      </a:r>
                    </a:p>
                  </a:txBody>
                  <a:tcPr/>
                </a:tc>
                <a:tc>
                  <a:txBody>
                    <a:bodyPr/>
                    <a:lstStyle/>
                    <a:p>
                      <a:r>
                        <a:rPr lang="en-IN" sz="3200" dirty="0"/>
                        <a:t>ACCURACIES</a:t>
                      </a:r>
                    </a:p>
                  </a:txBody>
                  <a:tcPr/>
                </a:tc>
                <a:extLst>
                  <a:ext uri="{0D108BD9-81ED-4DB2-BD59-A6C34878D82A}">
                    <a16:rowId xmlns:a16="http://schemas.microsoft.com/office/drawing/2014/main" val="2992668756"/>
                  </a:ext>
                </a:extLst>
              </a:tr>
              <a:tr h="400929">
                <a:tc>
                  <a:txBody>
                    <a:bodyPr/>
                    <a:lstStyle/>
                    <a:p>
                      <a:r>
                        <a:rPr lang="en-IN" sz="2000" dirty="0"/>
                        <a:t>Random Forest Regressor</a:t>
                      </a:r>
                    </a:p>
                  </a:txBody>
                  <a:tcPr/>
                </a:tc>
                <a:tc>
                  <a:txBody>
                    <a:bodyPr/>
                    <a:lstStyle/>
                    <a:p>
                      <a:r>
                        <a:rPr lang="en-IN" sz="2000" dirty="0"/>
                        <a:t>93.27 </a:t>
                      </a:r>
                    </a:p>
                  </a:txBody>
                  <a:tcPr/>
                </a:tc>
                <a:extLst>
                  <a:ext uri="{0D108BD9-81ED-4DB2-BD59-A6C34878D82A}">
                    <a16:rowId xmlns:a16="http://schemas.microsoft.com/office/drawing/2014/main" val="3720295530"/>
                  </a:ext>
                </a:extLst>
              </a:tr>
              <a:tr h="400929">
                <a:tc>
                  <a:txBody>
                    <a:bodyPr/>
                    <a:lstStyle/>
                    <a:p>
                      <a:r>
                        <a:rPr lang="en-IN" sz="2000" dirty="0"/>
                        <a:t>Support Vector Machine </a:t>
                      </a:r>
                    </a:p>
                  </a:txBody>
                  <a:tcPr/>
                </a:tc>
                <a:tc>
                  <a:txBody>
                    <a:bodyPr/>
                    <a:lstStyle/>
                    <a:p>
                      <a:r>
                        <a:rPr lang="en-IN" sz="2000" dirty="0"/>
                        <a:t>92.13</a:t>
                      </a:r>
                    </a:p>
                  </a:txBody>
                  <a:tcPr/>
                </a:tc>
                <a:extLst>
                  <a:ext uri="{0D108BD9-81ED-4DB2-BD59-A6C34878D82A}">
                    <a16:rowId xmlns:a16="http://schemas.microsoft.com/office/drawing/2014/main" val="1867398240"/>
                  </a:ext>
                </a:extLst>
              </a:tr>
              <a:tr h="400929">
                <a:tc>
                  <a:txBody>
                    <a:bodyPr/>
                    <a:lstStyle/>
                    <a:p>
                      <a:r>
                        <a:rPr lang="en-IN" sz="2000" dirty="0"/>
                        <a:t>Decision Trees Regressor</a:t>
                      </a:r>
                    </a:p>
                  </a:txBody>
                  <a:tcPr/>
                </a:tc>
                <a:tc>
                  <a:txBody>
                    <a:bodyPr/>
                    <a:lstStyle/>
                    <a:p>
                      <a:r>
                        <a:rPr lang="en-IN" sz="2000" dirty="0"/>
                        <a:t>90.73</a:t>
                      </a:r>
                    </a:p>
                  </a:txBody>
                  <a:tcPr/>
                </a:tc>
                <a:extLst>
                  <a:ext uri="{0D108BD9-81ED-4DB2-BD59-A6C34878D82A}">
                    <a16:rowId xmlns:a16="http://schemas.microsoft.com/office/drawing/2014/main" val="1547908921"/>
                  </a:ext>
                </a:extLst>
              </a:tr>
              <a:tr h="400929">
                <a:tc>
                  <a:txBody>
                    <a:bodyPr/>
                    <a:lstStyle/>
                    <a:p>
                      <a:r>
                        <a:rPr lang="en-IN" sz="2000" dirty="0"/>
                        <a:t>K-Nearest Neighbour</a:t>
                      </a:r>
                    </a:p>
                  </a:txBody>
                  <a:tcPr/>
                </a:tc>
                <a:tc>
                  <a:txBody>
                    <a:bodyPr/>
                    <a:lstStyle/>
                    <a:p>
                      <a:r>
                        <a:rPr lang="en-IN" sz="2000" dirty="0"/>
                        <a:t>91.68</a:t>
                      </a:r>
                    </a:p>
                  </a:txBody>
                  <a:tcPr/>
                </a:tc>
                <a:extLst>
                  <a:ext uri="{0D108BD9-81ED-4DB2-BD59-A6C34878D82A}">
                    <a16:rowId xmlns:a16="http://schemas.microsoft.com/office/drawing/2014/main" val="2653884416"/>
                  </a:ext>
                </a:extLst>
              </a:tr>
              <a:tr h="400929">
                <a:tc>
                  <a:txBody>
                    <a:bodyPr/>
                    <a:lstStyle/>
                    <a:p>
                      <a:r>
                        <a:rPr lang="en-IN" sz="2000" dirty="0"/>
                        <a:t>XGBoost</a:t>
                      </a:r>
                    </a:p>
                  </a:txBody>
                  <a:tcPr/>
                </a:tc>
                <a:tc>
                  <a:txBody>
                    <a:bodyPr/>
                    <a:lstStyle/>
                    <a:p>
                      <a:r>
                        <a:rPr lang="en-IN" sz="2000" dirty="0"/>
                        <a:t>93.03</a:t>
                      </a:r>
                    </a:p>
                  </a:txBody>
                  <a:tcPr/>
                </a:tc>
                <a:extLst>
                  <a:ext uri="{0D108BD9-81ED-4DB2-BD59-A6C34878D82A}">
                    <a16:rowId xmlns:a16="http://schemas.microsoft.com/office/drawing/2014/main" val="2893642681"/>
                  </a:ext>
                </a:extLst>
              </a:tr>
              <a:tr h="400929">
                <a:tc>
                  <a:txBody>
                    <a:bodyPr/>
                    <a:lstStyle/>
                    <a:p>
                      <a:r>
                        <a:rPr lang="en-IN" sz="2000" dirty="0"/>
                        <a:t>Light GBM </a:t>
                      </a:r>
                    </a:p>
                  </a:txBody>
                  <a:tcPr/>
                </a:tc>
                <a:tc>
                  <a:txBody>
                    <a:bodyPr/>
                    <a:lstStyle/>
                    <a:p>
                      <a:r>
                        <a:rPr lang="en-IN" sz="2000" dirty="0"/>
                        <a:t>93.36</a:t>
                      </a:r>
                    </a:p>
                  </a:txBody>
                  <a:tcPr/>
                </a:tc>
                <a:extLst>
                  <a:ext uri="{0D108BD9-81ED-4DB2-BD59-A6C34878D82A}">
                    <a16:rowId xmlns:a16="http://schemas.microsoft.com/office/drawing/2014/main" val="3212010495"/>
                  </a:ext>
                </a:extLst>
              </a:tr>
              <a:tr h="400929">
                <a:tc>
                  <a:txBody>
                    <a:bodyPr/>
                    <a:lstStyle/>
                    <a:p>
                      <a:r>
                        <a:rPr lang="en-IN" sz="2000" dirty="0"/>
                        <a:t>Multi-Layer Perceptron </a:t>
                      </a:r>
                    </a:p>
                  </a:txBody>
                  <a:tcPr/>
                </a:tc>
                <a:tc>
                  <a:txBody>
                    <a:bodyPr/>
                    <a:lstStyle/>
                    <a:p>
                      <a:r>
                        <a:rPr lang="en-IN" sz="2000" dirty="0"/>
                        <a:t>92.71</a:t>
                      </a:r>
                    </a:p>
                  </a:txBody>
                  <a:tcPr/>
                </a:tc>
                <a:extLst>
                  <a:ext uri="{0D108BD9-81ED-4DB2-BD59-A6C34878D82A}">
                    <a16:rowId xmlns:a16="http://schemas.microsoft.com/office/drawing/2014/main" val="2221716638"/>
                  </a:ext>
                </a:extLst>
              </a:tr>
              <a:tr h="709335">
                <a:tc>
                  <a:txBody>
                    <a:bodyPr/>
                    <a:lstStyle/>
                    <a:p>
                      <a:r>
                        <a:rPr lang="en-IN" sz="2000" dirty="0"/>
                        <a:t>Recurrent Neural Networks</a:t>
                      </a:r>
                    </a:p>
                  </a:txBody>
                  <a:tcPr/>
                </a:tc>
                <a:tc>
                  <a:txBody>
                    <a:bodyPr/>
                    <a:lstStyle/>
                    <a:p>
                      <a:r>
                        <a:rPr lang="en-IN" sz="2000" dirty="0"/>
                        <a:t>91.15</a:t>
                      </a:r>
                    </a:p>
                  </a:txBody>
                  <a:tcPr/>
                </a:tc>
                <a:extLst>
                  <a:ext uri="{0D108BD9-81ED-4DB2-BD59-A6C34878D82A}">
                    <a16:rowId xmlns:a16="http://schemas.microsoft.com/office/drawing/2014/main" val="781896861"/>
                  </a:ext>
                </a:extLst>
              </a:tr>
              <a:tr h="400929">
                <a:tc>
                  <a:txBody>
                    <a:bodyPr/>
                    <a:lstStyle/>
                    <a:p>
                      <a:r>
                        <a:rPr lang="en-IN" sz="2000" dirty="0"/>
                        <a:t>LSTM</a:t>
                      </a:r>
                    </a:p>
                  </a:txBody>
                  <a:tcPr/>
                </a:tc>
                <a:tc>
                  <a:txBody>
                    <a:bodyPr/>
                    <a:lstStyle/>
                    <a:p>
                      <a:r>
                        <a:rPr lang="en-IN" sz="2000" dirty="0"/>
                        <a:t>90.79</a:t>
                      </a:r>
                    </a:p>
                  </a:txBody>
                  <a:tcPr/>
                </a:tc>
                <a:extLst>
                  <a:ext uri="{0D108BD9-81ED-4DB2-BD59-A6C34878D82A}">
                    <a16:rowId xmlns:a16="http://schemas.microsoft.com/office/drawing/2014/main" val="2579403958"/>
                  </a:ext>
                </a:extLst>
              </a:tr>
              <a:tr h="400929">
                <a:tc>
                  <a:txBody>
                    <a:bodyPr/>
                    <a:lstStyle/>
                    <a:p>
                      <a:r>
                        <a:rPr lang="en-IN" sz="2000" dirty="0"/>
                        <a:t>Gated Recurrent Unit</a:t>
                      </a:r>
                    </a:p>
                  </a:txBody>
                  <a:tcPr/>
                </a:tc>
                <a:tc>
                  <a:txBody>
                    <a:bodyPr/>
                    <a:lstStyle/>
                    <a:p>
                      <a:r>
                        <a:rPr lang="en-IN" sz="2000" dirty="0"/>
                        <a:t>91.26</a:t>
                      </a:r>
                    </a:p>
                  </a:txBody>
                  <a:tcPr/>
                </a:tc>
                <a:extLst>
                  <a:ext uri="{0D108BD9-81ED-4DB2-BD59-A6C34878D82A}">
                    <a16:rowId xmlns:a16="http://schemas.microsoft.com/office/drawing/2014/main" val="1040343386"/>
                  </a:ext>
                </a:extLst>
              </a:tr>
              <a:tr h="668460">
                <a:tc>
                  <a:txBody>
                    <a:bodyPr/>
                    <a:lstStyle/>
                    <a:p>
                      <a:r>
                        <a:rPr lang="en-IN" sz="2000" dirty="0"/>
                        <a:t>Transformer</a:t>
                      </a:r>
                    </a:p>
                  </a:txBody>
                  <a:tcPr/>
                </a:tc>
                <a:tc>
                  <a:txBody>
                    <a:bodyPr/>
                    <a:lstStyle/>
                    <a:p>
                      <a:r>
                        <a:rPr lang="en-IN" sz="2000" dirty="0"/>
                        <a:t>86.53</a:t>
                      </a:r>
                    </a:p>
                  </a:txBody>
                  <a:tcPr/>
                </a:tc>
                <a:extLst>
                  <a:ext uri="{0D108BD9-81ED-4DB2-BD59-A6C34878D82A}">
                    <a16:rowId xmlns:a16="http://schemas.microsoft.com/office/drawing/2014/main" val="3534170276"/>
                  </a:ext>
                </a:extLst>
              </a:tr>
            </a:tbl>
          </a:graphicData>
        </a:graphic>
      </p:graphicFrame>
      <p:pic>
        <p:nvPicPr>
          <p:cNvPr id="6" name="Picture 5" descr="A graph of different types of data&#10;&#10;AI-generated content may be incorrect.">
            <a:extLst>
              <a:ext uri="{FF2B5EF4-FFF2-40B4-BE49-F238E27FC236}">
                <a16:creationId xmlns:a16="http://schemas.microsoft.com/office/drawing/2014/main" id="{5FC05CF6-EA50-47F1-F45F-1095008E20EB}"/>
              </a:ext>
            </a:extLst>
          </p:cNvPr>
          <p:cNvPicPr>
            <a:picLocks noChangeAspect="1"/>
          </p:cNvPicPr>
          <p:nvPr/>
        </p:nvPicPr>
        <p:blipFill>
          <a:blip r:embed="rId2"/>
          <a:stretch>
            <a:fillRect/>
          </a:stretch>
        </p:blipFill>
        <p:spPr>
          <a:xfrm>
            <a:off x="5477164" y="834139"/>
            <a:ext cx="6546886" cy="5872240"/>
          </a:xfrm>
          <a:prstGeom prst="rect">
            <a:avLst/>
          </a:prstGeom>
        </p:spPr>
      </p:pic>
    </p:spTree>
    <p:extLst>
      <p:ext uri="{BB962C8B-B14F-4D97-AF65-F5344CB8AC3E}">
        <p14:creationId xmlns:p14="http://schemas.microsoft.com/office/powerpoint/2010/main" val="2413390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717677-60AC-81F6-E317-635D027BC22E}"/>
              </a:ext>
            </a:extLst>
          </p:cNvPr>
          <p:cNvPicPr>
            <a:picLocks noChangeAspect="1"/>
          </p:cNvPicPr>
          <p:nvPr/>
        </p:nvPicPr>
        <p:blipFill>
          <a:blip r:embed="rId2"/>
          <a:stretch>
            <a:fillRect/>
          </a:stretch>
        </p:blipFill>
        <p:spPr>
          <a:xfrm>
            <a:off x="6096000" y="150876"/>
            <a:ext cx="6013503" cy="6556248"/>
          </a:xfrm>
          <a:prstGeom prst="rect">
            <a:avLst/>
          </a:prstGeom>
        </p:spPr>
      </p:pic>
      <p:pic>
        <p:nvPicPr>
          <p:cNvPr id="9" name="Picture 8">
            <a:extLst>
              <a:ext uri="{FF2B5EF4-FFF2-40B4-BE49-F238E27FC236}">
                <a16:creationId xmlns:a16="http://schemas.microsoft.com/office/drawing/2014/main" id="{472D649B-846B-BAEA-F083-2288D4D1C26A}"/>
              </a:ext>
            </a:extLst>
          </p:cNvPr>
          <p:cNvPicPr>
            <a:picLocks noChangeAspect="1"/>
          </p:cNvPicPr>
          <p:nvPr/>
        </p:nvPicPr>
        <p:blipFill>
          <a:blip r:embed="rId3"/>
          <a:stretch>
            <a:fillRect/>
          </a:stretch>
        </p:blipFill>
        <p:spPr>
          <a:xfrm>
            <a:off x="81867" y="150877"/>
            <a:ext cx="5902666" cy="6556247"/>
          </a:xfrm>
          <a:prstGeom prst="rect">
            <a:avLst/>
          </a:prstGeom>
        </p:spPr>
      </p:pic>
    </p:spTree>
    <p:extLst>
      <p:ext uri="{BB962C8B-B14F-4D97-AF65-F5344CB8AC3E}">
        <p14:creationId xmlns:p14="http://schemas.microsoft.com/office/powerpoint/2010/main" val="79389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70D10E-C0E0-2FC1-EE7C-C5562837C7D1}"/>
              </a:ext>
            </a:extLst>
          </p:cNvPr>
          <p:cNvSpPr txBox="1"/>
          <p:nvPr/>
        </p:nvSpPr>
        <p:spPr>
          <a:xfrm>
            <a:off x="264367" y="671805"/>
            <a:ext cx="11663265" cy="707886"/>
          </a:xfrm>
          <a:prstGeom prst="rect">
            <a:avLst/>
          </a:prstGeom>
          <a:noFill/>
        </p:spPr>
        <p:txBody>
          <a:bodyPr wrap="square" rtlCol="0">
            <a:spAutoFit/>
          </a:bodyPr>
          <a:lstStyle/>
          <a:p>
            <a:pPr algn="ctr"/>
            <a:r>
              <a:rPr lang="en-IN" sz="4000" b="1" dirty="0"/>
              <a:t>CONCLUSION AND FUTURE SCOPE</a:t>
            </a:r>
          </a:p>
        </p:txBody>
      </p:sp>
      <p:sp>
        <p:nvSpPr>
          <p:cNvPr id="3" name="TextBox 2">
            <a:extLst>
              <a:ext uri="{FF2B5EF4-FFF2-40B4-BE49-F238E27FC236}">
                <a16:creationId xmlns:a16="http://schemas.microsoft.com/office/drawing/2014/main" id="{304E811B-51DB-B5FA-4D66-BFB4B128D285}"/>
              </a:ext>
            </a:extLst>
          </p:cNvPr>
          <p:cNvSpPr txBox="1"/>
          <p:nvPr/>
        </p:nvSpPr>
        <p:spPr>
          <a:xfrm>
            <a:off x="223935" y="1903445"/>
            <a:ext cx="11579289" cy="2862322"/>
          </a:xfrm>
          <a:prstGeom prst="rect">
            <a:avLst/>
          </a:prstGeom>
          <a:noFill/>
        </p:spPr>
        <p:txBody>
          <a:bodyPr wrap="square" rtlCol="0">
            <a:spAutoFit/>
          </a:bodyPr>
          <a:lstStyle/>
          <a:p>
            <a:pPr algn="just"/>
            <a:r>
              <a:rPr lang="en-US" sz="2000" dirty="0"/>
              <a:t>The present project is the solution to the challenge of predicting and managing disaster through the advanced machine learning models, including Decision Trees, Random Forest, XGBoost and a Light GBM. All these techniques will improve the precision and reliability of the predictions made, which means an early warning system to the vulnerable communities to mitigate the impact of the natural disasters. Through handling historical and real-time data processing, the system affords critical inputs for decision making, thus enhancing timely responses towards disasters. Further development combined with diverse datasets can provide this solution as an imperative approach for governments and organizations in preventing losses during disasters and building resilience toward catastrophes in the future.</a:t>
            </a:r>
            <a:endParaRPr lang="en-IN" sz="2000" dirty="0"/>
          </a:p>
        </p:txBody>
      </p:sp>
      <p:pic>
        <p:nvPicPr>
          <p:cNvPr id="4" name="Google Shape;11;p6">
            <a:extLst>
              <a:ext uri="{FF2B5EF4-FFF2-40B4-BE49-F238E27FC236}">
                <a16:creationId xmlns:a16="http://schemas.microsoft.com/office/drawing/2014/main" id="{AD6220A7-ADAB-2474-9BD6-E81169758ED6}"/>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4166845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a:solidFill>
                  <a:srgbClr val="007367"/>
                </a:solidFill>
                <a:latin typeface="Inter"/>
                <a:ea typeface="Inter"/>
                <a:cs typeface="Inter"/>
                <a:sym typeface="Inter"/>
              </a:rPr>
              <a:t>Thank You</a:t>
            </a:r>
            <a:endParaRPr>
              <a:latin typeface="Inter"/>
              <a:ea typeface="Inter"/>
              <a:cs typeface="Inter"/>
              <a:sym typeface="Inter"/>
            </a:endParaRPr>
          </a:p>
        </p:txBody>
      </p:sp>
      <p:sp>
        <p:nvSpPr>
          <p:cNvPr id="124" name="Google Shape;124;p5"/>
          <p:cNvSpPr/>
          <p:nvPr/>
        </p:nvSpPr>
        <p:spPr>
          <a:xfrm>
            <a:off x="10692817"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5" name="Google Shape;125;p5"/>
          <p:cNvSpPr/>
          <p:nvPr/>
        </p:nvSpPr>
        <p:spPr>
          <a:xfrm>
            <a:off x="10755442" y="423468"/>
            <a:ext cx="159232" cy="15797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6" name="Google Shape;126;p5"/>
          <p:cNvSpPr/>
          <p:nvPr/>
        </p:nvSpPr>
        <p:spPr>
          <a:xfrm>
            <a:off x="11108103"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7" name="Google Shape;127;p5"/>
          <p:cNvSpPr/>
          <p:nvPr/>
        </p:nvSpPr>
        <p:spPr>
          <a:xfrm>
            <a:off x="11173901" y="455187"/>
            <a:ext cx="152886" cy="94532"/>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8" name="Google Shape;128;p5"/>
          <p:cNvSpPr/>
          <p:nvPr/>
        </p:nvSpPr>
        <p:spPr>
          <a:xfrm>
            <a:off x="11523389"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9" name="Google Shape;129;p5"/>
          <p:cNvSpPr/>
          <p:nvPr/>
        </p:nvSpPr>
        <p:spPr>
          <a:xfrm>
            <a:off x="11624228" y="414630"/>
            <a:ext cx="82804" cy="175646"/>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30" name="Google Shape;130;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Google Shape;11;p6">
            <a:extLst>
              <a:ext uri="{FF2B5EF4-FFF2-40B4-BE49-F238E27FC236}">
                <a16:creationId xmlns:a16="http://schemas.microsoft.com/office/drawing/2014/main" id="{1B984D33-DB91-2C3C-15C7-0A14BA0B6925}"/>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Google Shape;10;p6">
            <a:extLst>
              <a:ext uri="{FF2B5EF4-FFF2-40B4-BE49-F238E27FC236}">
                <a16:creationId xmlns:a16="http://schemas.microsoft.com/office/drawing/2014/main" id="{0A4962C7-17AA-A13A-698E-46EB7CE150AD}"/>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C7BD7F-5CDD-291D-AB68-772B4D4A0FEB}"/>
              </a:ext>
            </a:extLst>
          </p:cNvPr>
          <p:cNvSpPr txBox="1"/>
          <p:nvPr/>
        </p:nvSpPr>
        <p:spPr>
          <a:xfrm>
            <a:off x="0" y="777240"/>
            <a:ext cx="11402568" cy="707886"/>
          </a:xfrm>
          <a:prstGeom prst="rect">
            <a:avLst/>
          </a:prstGeom>
          <a:noFill/>
        </p:spPr>
        <p:txBody>
          <a:bodyPr wrap="square" rtlCol="0">
            <a:spAutoFit/>
          </a:bodyPr>
          <a:lstStyle/>
          <a:p>
            <a:pPr algn="ctr"/>
            <a:r>
              <a:rPr lang="en-IN" sz="4000" b="1" dirty="0">
                <a:solidFill>
                  <a:schemeClr val="tx1"/>
                </a:solidFill>
              </a:rPr>
              <a:t>ABSTRACT</a:t>
            </a:r>
            <a:endParaRPr lang="en-IN" sz="4000" dirty="0"/>
          </a:p>
        </p:txBody>
      </p:sp>
      <p:sp>
        <p:nvSpPr>
          <p:cNvPr id="5" name="TextBox 4">
            <a:extLst>
              <a:ext uri="{FF2B5EF4-FFF2-40B4-BE49-F238E27FC236}">
                <a16:creationId xmlns:a16="http://schemas.microsoft.com/office/drawing/2014/main" id="{A0D72D52-63A5-FAAB-E0BF-9F698FB9CE1E}"/>
              </a:ext>
            </a:extLst>
          </p:cNvPr>
          <p:cNvSpPr txBox="1"/>
          <p:nvPr/>
        </p:nvSpPr>
        <p:spPr>
          <a:xfrm>
            <a:off x="280416" y="2197893"/>
            <a:ext cx="11631168" cy="2462213"/>
          </a:xfrm>
          <a:prstGeom prst="rect">
            <a:avLst/>
          </a:prstGeom>
          <a:noFill/>
        </p:spPr>
        <p:txBody>
          <a:bodyPr wrap="square" rtlCol="0">
            <a:spAutoFit/>
          </a:bodyPr>
          <a:lstStyle/>
          <a:p>
            <a:pPr algn="just"/>
            <a:r>
              <a:rPr lang="en-US" sz="2000" dirty="0"/>
              <a:t>Earthquake prediction is a critical area of research in disaster management, which aims at reducing the devastative impacts of earthquakes by providing forecasts in time. This project makes use of the advanced machine learning models and seismic data analysis to predict the occurrence of earthquakes with increased accuracy. This study identifies the patterns from the historical seismic data, including features like magnitude, depth, and location, to aid in probabilistic forecasting. This approach gives them value insights into early warnings, resource allocation, and enhancement of community preparedness for eventual resilience against disasters related to earthquakes.</a:t>
            </a:r>
            <a:endParaRPr lang="en-IN" sz="2000" dirty="0"/>
          </a:p>
          <a:p>
            <a:endParaRPr lang="en-IN" dirty="0"/>
          </a:p>
        </p:txBody>
      </p:sp>
      <p:pic>
        <p:nvPicPr>
          <p:cNvPr id="6" name="Google Shape;11;p6">
            <a:extLst>
              <a:ext uri="{FF2B5EF4-FFF2-40B4-BE49-F238E27FC236}">
                <a16:creationId xmlns:a16="http://schemas.microsoft.com/office/drawing/2014/main" id="{F7028EE1-8823-EAF8-DD1F-42DF2530DDCA}"/>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327919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5DC0E-C0DC-1731-0C7F-BEA2BB4ABADA}"/>
              </a:ext>
            </a:extLst>
          </p:cNvPr>
          <p:cNvSpPr txBox="1"/>
          <p:nvPr/>
        </p:nvSpPr>
        <p:spPr>
          <a:xfrm>
            <a:off x="234696" y="813816"/>
            <a:ext cx="11466576" cy="707886"/>
          </a:xfrm>
          <a:prstGeom prst="rect">
            <a:avLst/>
          </a:prstGeom>
          <a:noFill/>
        </p:spPr>
        <p:txBody>
          <a:bodyPr wrap="square" rtlCol="0">
            <a:spAutoFit/>
          </a:bodyPr>
          <a:lstStyle/>
          <a:p>
            <a:pPr algn="ctr"/>
            <a:r>
              <a:rPr lang="en-IN" sz="4000" b="1" dirty="0">
                <a:solidFill>
                  <a:schemeClr val="tx1"/>
                </a:solidFill>
              </a:rPr>
              <a:t>INTORDUCTION</a:t>
            </a:r>
            <a:endParaRPr lang="en-IN" sz="4000" dirty="0"/>
          </a:p>
        </p:txBody>
      </p:sp>
      <p:sp>
        <p:nvSpPr>
          <p:cNvPr id="3" name="TextBox 2">
            <a:extLst>
              <a:ext uri="{FF2B5EF4-FFF2-40B4-BE49-F238E27FC236}">
                <a16:creationId xmlns:a16="http://schemas.microsoft.com/office/drawing/2014/main" id="{FCA61EF8-3A05-CAA9-7B8D-0FDF8760A17D}"/>
              </a:ext>
            </a:extLst>
          </p:cNvPr>
          <p:cNvSpPr txBox="1"/>
          <p:nvPr/>
        </p:nvSpPr>
        <p:spPr>
          <a:xfrm>
            <a:off x="234696" y="2505456"/>
            <a:ext cx="11722608" cy="2462213"/>
          </a:xfrm>
          <a:prstGeom prst="rect">
            <a:avLst/>
          </a:prstGeom>
          <a:noFill/>
        </p:spPr>
        <p:txBody>
          <a:bodyPr wrap="square" rtlCol="0">
            <a:spAutoFit/>
          </a:bodyPr>
          <a:lstStyle/>
          <a:p>
            <a:pPr algn="just"/>
            <a:r>
              <a:rPr lang="en-US" sz="2000" dirty="0"/>
              <a:t>Earthquakes are one of the most damaging natural disasters resulting in severe casualties and damage but are hard to predict due to their complexity. This project thus attempts to make a new hybrid approach using seismic data to identify patterns. We will leverage advanced machine learning models, such as Decision Trees, Random Forest, </a:t>
            </a:r>
            <a:r>
              <a:rPr lang="en-US" sz="2000" dirty="0" err="1"/>
              <a:t>LightBGM</a:t>
            </a:r>
            <a:r>
              <a:rPr lang="en-US" sz="2000" dirty="0"/>
              <a:t>, </a:t>
            </a:r>
            <a:r>
              <a:rPr lang="en-US" sz="2000" dirty="0" err="1"/>
              <a:t>XGBoost</a:t>
            </a:r>
            <a:r>
              <a:rPr lang="en-US" sz="2000" dirty="0"/>
              <a:t> </a:t>
            </a:r>
            <a:r>
              <a:rPr lang="en-US" sz="2000" dirty="0" err="1"/>
              <a:t>etc</a:t>
            </a:r>
            <a:r>
              <a:rPr lang="en-US" sz="2000" dirty="0"/>
              <a:t> to enhance the accuracy of predictions and develop a reliable framework for disaster response and recovery. The work is on enabling early warning systems and optimizing resource planning to mitigate the impact of earthquakes.</a:t>
            </a:r>
            <a:endParaRPr lang="en-IN" sz="2000" dirty="0"/>
          </a:p>
          <a:p>
            <a:endParaRPr lang="en-IN" dirty="0"/>
          </a:p>
        </p:txBody>
      </p:sp>
      <p:pic>
        <p:nvPicPr>
          <p:cNvPr id="4" name="Google Shape;11;p6">
            <a:extLst>
              <a:ext uri="{FF2B5EF4-FFF2-40B4-BE49-F238E27FC236}">
                <a16:creationId xmlns:a16="http://schemas.microsoft.com/office/drawing/2014/main" id="{94B899B6-CCDD-4758-F814-1EA05CB59529}"/>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328517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1DD08-AF58-9D30-5859-B734AB85E338}"/>
              </a:ext>
            </a:extLst>
          </p:cNvPr>
          <p:cNvSpPr txBox="1"/>
          <p:nvPr/>
        </p:nvSpPr>
        <p:spPr>
          <a:xfrm>
            <a:off x="348996" y="3075057"/>
            <a:ext cx="11494008" cy="707886"/>
          </a:xfrm>
          <a:prstGeom prst="rect">
            <a:avLst/>
          </a:prstGeom>
          <a:noFill/>
        </p:spPr>
        <p:txBody>
          <a:bodyPr wrap="square" rtlCol="0">
            <a:spAutoFit/>
          </a:bodyPr>
          <a:lstStyle/>
          <a:p>
            <a:pPr algn="ctr"/>
            <a:r>
              <a:rPr lang="en-IN" sz="4000" b="1" dirty="0">
                <a:solidFill>
                  <a:schemeClr val="tx1"/>
                </a:solidFill>
              </a:rPr>
              <a:t>LITERATURE REVIEW</a:t>
            </a:r>
            <a:endParaRPr lang="en-IN" sz="4000" dirty="0"/>
          </a:p>
        </p:txBody>
      </p:sp>
      <p:pic>
        <p:nvPicPr>
          <p:cNvPr id="3" name="Google Shape;11;p6">
            <a:extLst>
              <a:ext uri="{FF2B5EF4-FFF2-40B4-BE49-F238E27FC236}">
                <a16:creationId xmlns:a16="http://schemas.microsoft.com/office/drawing/2014/main" id="{6C52D293-2EAD-51F0-A4AF-625FB5CA9825}"/>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417054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721CCC2-8611-C724-B751-AF09984E95B6}"/>
              </a:ext>
            </a:extLst>
          </p:cNvPr>
          <p:cNvGraphicFramePr>
            <a:graphicFrameLocks noGrp="1"/>
          </p:cNvGraphicFramePr>
          <p:nvPr>
            <p:extLst>
              <p:ext uri="{D42A27DB-BD31-4B8C-83A1-F6EECF244321}">
                <p14:modId xmlns:p14="http://schemas.microsoft.com/office/powerpoint/2010/main" val="25728218"/>
              </p:ext>
            </p:extLst>
          </p:nvPr>
        </p:nvGraphicFramePr>
        <p:xfrm>
          <a:off x="-18288" y="0"/>
          <a:ext cx="12210288" cy="7107195"/>
        </p:xfrm>
        <a:graphic>
          <a:graphicData uri="http://schemas.openxmlformats.org/drawingml/2006/table">
            <a:tbl>
              <a:tblPr firstRow="1" bandRow="1">
                <a:tableStyleId>{B1C1A5F2-C7F4-42EF-8194-A367FB17F6C2}</a:tableStyleId>
              </a:tblPr>
              <a:tblGrid>
                <a:gridCol w="6163056">
                  <a:extLst>
                    <a:ext uri="{9D8B030D-6E8A-4147-A177-3AD203B41FA5}">
                      <a16:colId xmlns:a16="http://schemas.microsoft.com/office/drawing/2014/main" val="901597860"/>
                    </a:ext>
                  </a:extLst>
                </a:gridCol>
                <a:gridCol w="6047232">
                  <a:extLst>
                    <a:ext uri="{9D8B030D-6E8A-4147-A177-3AD203B41FA5}">
                      <a16:colId xmlns:a16="http://schemas.microsoft.com/office/drawing/2014/main" val="1769035080"/>
                    </a:ext>
                  </a:extLst>
                </a:gridCol>
              </a:tblGrid>
              <a:tr h="72657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4000" dirty="0">
                          <a:solidFill>
                            <a:schemeClr val="tx1"/>
                          </a:solidFill>
                        </a:rPr>
                        <a:t>TITLE</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4000" dirty="0">
                          <a:solidFill>
                            <a:schemeClr val="tx1"/>
                          </a:solidFill>
                        </a:rPr>
                        <a:t>MAIN POINT</a:t>
                      </a:r>
                    </a:p>
                  </a:txBody>
                  <a:tcPr/>
                </a:tc>
                <a:extLst>
                  <a:ext uri="{0D108BD9-81ED-4DB2-BD59-A6C34878D82A}">
                    <a16:rowId xmlns:a16="http://schemas.microsoft.com/office/drawing/2014/main" val="2864427792"/>
                  </a:ext>
                </a:extLst>
              </a:tr>
              <a:tr h="1066501">
                <a:tc>
                  <a:txBody>
                    <a:bodyPr/>
                    <a:lstStyle/>
                    <a:p>
                      <a:r>
                        <a:rPr lang="en-IN" sz="1600" dirty="0"/>
                        <a:t>Improving earthquake prediction accuracy in Los Angeles with machine learning</a:t>
                      </a:r>
                    </a:p>
                    <a:p>
                      <a:r>
                        <a:rPr lang="en-IN" sz="1600" dirty="0"/>
                        <a:t>- Cemil Emre </a:t>
                      </a:r>
                      <a:r>
                        <a:rPr lang="en-IN" sz="1600" dirty="0" err="1"/>
                        <a:t>Yavas</a:t>
                      </a:r>
                      <a:r>
                        <a:rPr lang="en-IN" sz="1600" dirty="0"/>
                        <a:t>, Lei Chen, Christopher Kadlec and Yiming Ji</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Researchers </a:t>
                      </a:r>
                      <a:r>
                        <a:rPr lang="en-US" dirty="0" err="1"/>
                        <a:t>Yavas</a:t>
                      </a:r>
                      <a:r>
                        <a:rPr lang="en-US" dirty="0"/>
                        <a:t>, Chen, Kadlec, and Ji used sophisticated machine learning methods, specifically the Random Forest algorithm, to forecast peak earthquake magnitudes in Los Angeles over a 30-day time frame. Their model had an impressive accuracy of 97.97%, greatly improving seismic risk management and preparedness planning.</a:t>
                      </a:r>
                      <a:endParaRPr lang="en-IN" dirty="0"/>
                    </a:p>
                  </a:txBody>
                  <a:tcPr/>
                </a:tc>
                <a:extLst>
                  <a:ext uri="{0D108BD9-81ED-4DB2-BD59-A6C34878D82A}">
                    <a16:rowId xmlns:a16="http://schemas.microsoft.com/office/drawing/2014/main" val="3976641148"/>
                  </a:ext>
                </a:extLst>
              </a:tr>
              <a:tr h="1194289">
                <a:tc>
                  <a:txBody>
                    <a:bodyPr/>
                    <a:lstStyle/>
                    <a:p>
                      <a:r>
                        <a:rPr lang="en-IN" sz="1600" dirty="0"/>
                        <a:t>Earthquake magnitude prediction in Hindukush region using machine learning techniques</a:t>
                      </a:r>
                    </a:p>
                    <a:p>
                      <a:r>
                        <a:rPr lang="en-IN" sz="1600" dirty="0"/>
                        <a:t>- K. M. Asim, F. Martinez-A  </a:t>
                      </a:r>
                      <a:r>
                        <a:rPr lang="en-IN" sz="1600" dirty="0" err="1"/>
                        <a:t>lvarez</a:t>
                      </a:r>
                      <a:r>
                        <a:rPr lang="en-IN" sz="1600" dirty="0"/>
                        <a:t>, A. Basit, T. Iqbal</a:t>
                      </a:r>
                    </a:p>
                  </a:txBody>
                  <a:tcPr/>
                </a:tc>
                <a:tc>
                  <a:txBody>
                    <a:bodyPr/>
                    <a:lstStyle/>
                    <a:p>
                      <a:r>
                        <a:rPr lang="en-US" dirty="0"/>
                        <a:t>The research delves into machine learning methods for earthquake magnitude prediction in the Hindukush area. Based on seismic data from the past, the authors implement different models to find patterns and enhance forecast accuracy. The research points towards the capability of AI-based methodologies for early warning systems to support preparedness for disasters &amp; reducing risks.</a:t>
                      </a:r>
                      <a:endParaRPr lang="en-IN" dirty="0"/>
                    </a:p>
                  </a:txBody>
                  <a:tcPr/>
                </a:tc>
                <a:extLst>
                  <a:ext uri="{0D108BD9-81ED-4DB2-BD59-A6C34878D82A}">
                    <a16:rowId xmlns:a16="http://schemas.microsoft.com/office/drawing/2014/main" val="3621179859"/>
                  </a:ext>
                </a:extLst>
              </a:tr>
              <a:tr h="1266232">
                <a:tc>
                  <a:txBody>
                    <a:bodyPr/>
                    <a:lstStyle/>
                    <a:p>
                      <a:r>
                        <a:rPr lang="en-IN" sz="1600" dirty="0"/>
                        <a:t>Major earthquake event prediction using various machine learning algorithms</a:t>
                      </a:r>
                    </a:p>
                    <a:p>
                      <a:r>
                        <a:rPr lang="en-IN" sz="1600" dirty="0"/>
                        <a:t>- Roxane </a:t>
                      </a:r>
                      <a:r>
                        <a:rPr lang="en-IN" sz="1600" dirty="0" err="1"/>
                        <a:t>Mallouhy</a:t>
                      </a:r>
                      <a:r>
                        <a:rPr lang="en-IN" sz="1600" dirty="0"/>
                        <a:t>, Chady Abou </a:t>
                      </a:r>
                      <a:r>
                        <a:rPr lang="en-IN" sz="1600" dirty="0" err="1"/>
                        <a:t>Jaoude</a:t>
                      </a:r>
                      <a:r>
                        <a:rPr lang="en-IN" sz="1600" dirty="0"/>
                        <a:t>, Christophe </a:t>
                      </a:r>
                      <a:r>
                        <a:rPr lang="en-IN" sz="1600" dirty="0" err="1"/>
                        <a:t>Guyeux</a:t>
                      </a:r>
                      <a:r>
                        <a:rPr lang="en-IN" sz="1600" dirty="0"/>
                        <a:t>, Abdallah Makhoul</a:t>
                      </a:r>
                    </a:p>
                  </a:txBody>
                  <a:tcPr/>
                </a:tc>
                <a:tc>
                  <a:txBody>
                    <a:bodyPr/>
                    <a:lstStyle/>
                    <a:p>
                      <a:r>
                        <a:rPr lang="en-US" dirty="0"/>
                        <a:t>The research paper "Major earthquake event prediction using different machine learning algorithms" by Roxane </a:t>
                      </a:r>
                      <a:r>
                        <a:rPr lang="en-US" dirty="0" err="1"/>
                        <a:t>Mallouhy</a:t>
                      </a:r>
                      <a:r>
                        <a:rPr lang="en-US" dirty="0"/>
                        <a:t>, Chady Abou </a:t>
                      </a:r>
                      <a:r>
                        <a:rPr lang="en-US" dirty="0" err="1"/>
                        <a:t>Jaoude</a:t>
                      </a:r>
                      <a:r>
                        <a:rPr lang="en-US" dirty="0"/>
                        <a:t>, Christophe </a:t>
                      </a:r>
                      <a:r>
                        <a:rPr lang="en-US" dirty="0" err="1"/>
                        <a:t>Guyeux</a:t>
                      </a:r>
                      <a:r>
                        <a:rPr lang="en-US" dirty="0"/>
                        <a:t>, and Abdallah Makhoul examines the performance of eight machine learning algorithms for the task of categorizing seismic events into major and minor earthquakes. The work assesses each of the models in terms of a number of metrics to conclude that Random Forest and K-Nearest Neighbors are the most precise classifiers.</a:t>
                      </a:r>
                      <a:endParaRPr lang="en-IN" dirty="0"/>
                    </a:p>
                  </a:txBody>
                  <a:tcPr/>
                </a:tc>
                <a:extLst>
                  <a:ext uri="{0D108BD9-81ED-4DB2-BD59-A6C34878D82A}">
                    <a16:rowId xmlns:a16="http://schemas.microsoft.com/office/drawing/2014/main" val="313513268"/>
                  </a:ext>
                </a:extLst>
              </a:tr>
              <a:tr h="1176901">
                <a:tc>
                  <a:txBody>
                    <a:bodyPr/>
                    <a:lstStyle/>
                    <a:p>
                      <a:r>
                        <a:rPr lang="en-IN" sz="1600" dirty="0"/>
                        <a:t>Earthquake magnitude prediction in Turkey: a comparative study of deep learning methods, Earthquake response and recovery ARIMA and singular spectrum analysis     - Hatice ¨ </a:t>
                      </a:r>
                      <a:r>
                        <a:rPr lang="en-IN" sz="1600" dirty="0" err="1"/>
                        <a:t>Oncel</a:t>
                      </a:r>
                      <a:r>
                        <a:rPr lang="en-IN" sz="1600" dirty="0"/>
                        <a:t> C¸ekim1, Hatice Nur Karakavak1, Gamze ¨ Ozel1, Senem Tekin2</a:t>
                      </a:r>
                    </a:p>
                  </a:txBody>
                  <a:tcPr/>
                </a:tc>
                <a:tc>
                  <a:txBody>
                    <a:bodyPr/>
                    <a:lstStyle/>
                    <a:p>
                      <a:r>
                        <a:rPr lang="en-US" dirty="0"/>
                        <a:t>This research compares deep learning approaches used in forecasting earthquake magnitudes in Turkey. It combines ARIMA and SSA for earthquake response and recovery modeling. The study analyzes forecasting precision, stating the superiority of hybrid models in the depiction of seismic patterns and enhancing disaster preparedness and mitigation measures.</a:t>
                      </a:r>
                      <a:endParaRPr lang="en-IN" dirty="0"/>
                    </a:p>
                  </a:txBody>
                  <a:tcPr/>
                </a:tc>
                <a:extLst>
                  <a:ext uri="{0D108BD9-81ED-4DB2-BD59-A6C34878D82A}">
                    <a16:rowId xmlns:a16="http://schemas.microsoft.com/office/drawing/2014/main" val="3910234588"/>
                  </a:ext>
                </a:extLst>
              </a:tr>
              <a:tr h="1266232">
                <a:tc>
                  <a:txBody>
                    <a:bodyPr/>
                    <a:lstStyle/>
                    <a:p>
                      <a:r>
                        <a:rPr lang="en-US" sz="1600" dirty="0"/>
                        <a:t>Big data analytics in prevention, preparedness response and recovery in crisis and disaster management</a:t>
                      </a:r>
                    </a:p>
                    <a:p>
                      <a:r>
                        <a:rPr lang="en-US" sz="1600" dirty="0"/>
                        <a:t>- D Emmanouil, D Nikolaos</a:t>
                      </a:r>
                      <a:endParaRPr lang="en-IN" sz="1600" dirty="0"/>
                    </a:p>
                  </a:txBody>
                  <a:tcPr/>
                </a:tc>
                <a:tc>
                  <a:txBody>
                    <a:bodyPr/>
                    <a:lstStyle/>
                    <a:p>
                      <a:r>
                        <a:rPr lang="en-IN" dirty="0"/>
                        <a:t>Big Data is crucial for crisis management, as it helps manage vast information , improving decision-making during crises through data analytics and visualization. The Big Data management process involves four phases: data generation, acquisition, storage, and analytics, ensuring structured data handling for effective analysis.</a:t>
                      </a:r>
                    </a:p>
                  </a:txBody>
                  <a:tcPr/>
                </a:tc>
                <a:extLst>
                  <a:ext uri="{0D108BD9-81ED-4DB2-BD59-A6C34878D82A}">
                    <a16:rowId xmlns:a16="http://schemas.microsoft.com/office/drawing/2014/main" val="2005301667"/>
                  </a:ext>
                </a:extLst>
              </a:tr>
            </a:tbl>
          </a:graphicData>
        </a:graphic>
      </p:graphicFrame>
    </p:spTree>
    <p:extLst>
      <p:ext uri="{BB962C8B-B14F-4D97-AF65-F5344CB8AC3E}">
        <p14:creationId xmlns:p14="http://schemas.microsoft.com/office/powerpoint/2010/main" val="174103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4AE34-6234-DE9D-55AE-3B6375542C26}"/>
              </a:ext>
            </a:extLst>
          </p:cNvPr>
          <p:cNvSpPr txBox="1"/>
          <p:nvPr/>
        </p:nvSpPr>
        <p:spPr>
          <a:xfrm>
            <a:off x="1290734" y="3075057"/>
            <a:ext cx="9610531" cy="707886"/>
          </a:xfrm>
          <a:prstGeom prst="rect">
            <a:avLst/>
          </a:prstGeom>
          <a:noFill/>
        </p:spPr>
        <p:txBody>
          <a:bodyPr wrap="square" rtlCol="0">
            <a:spAutoFit/>
          </a:bodyPr>
          <a:lstStyle/>
          <a:p>
            <a:pPr algn="ctr"/>
            <a:r>
              <a:rPr lang="en-IN" sz="4000" b="1" dirty="0">
                <a:solidFill>
                  <a:schemeClr val="tx1"/>
                </a:solidFill>
              </a:rPr>
              <a:t>REQUIREMENT</a:t>
            </a:r>
            <a:r>
              <a:rPr lang="en-IN" sz="1400" b="1" dirty="0">
                <a:solidFill>
                  <a:schemeClr val="tx1"/>
                </a:solidFill>
              </a:rPr>
              <a:t>  </a:t>
            </a:r>
            <a:r>
              <a:rPr lang="en-IN" sz="4000" b="1" dirty="0">
                <a:solidFill>
                  <a:schemeClr val="tx1"/>
                </a:solidFill>
              </a:rPr>
              <a:t>ANALYSIS</a:t>
            </a:r>
            <a:endParaRPr lang="en-IN" sz="4000" dirty="0"/>
          </a:p>
        </p:txBody>
      </p:sp>
      <p:pic>
        <p:nvPicPr>
          <p:cNvPr id="3" name="Google Shape;11;p6">
            <a:extLst>
              <a:ext uri="{FF2B5EF4-FFF2-40B4-BE49-F238E27FC236}">
                <a16:creationId xmlns:a16="http://schemas.microsoft.com/office/drawing/2014/main" id="{C798FB46-0488-D7F7-7AAE-0794BC11803C}"/>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3613409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76FDE-D12E-923D-AAEE-1B965D2C9321}"/>
              </a:ext>
            </a:extLst>
          </p:cNvPr>
          <p:cNvSpPr txBox="1"/>
          <p:nvPr/>
        </p:nvSpPr>
        <p:spPr>
          <a:xfrm>
            <a:off x="227044" y="1056302"/>
            <a:ext cx="11737911" cy="707886"/>
          </a:xfrm>
          <a:prstGeom prst="rect">
            <a:avLst/>
          </a:prstGeom>
          <a:noFill/>
        </p:spPr>
        <p:txBody>
          <a:bodyPr wrap="square" rtlCol="0">
            <a:spAutoFit/>
          </a:bodyPr>
          <a:lstStyle/>
          <a:p>
            <a:pPr algn="ctr"/>
            <a:r>
              <a:rPr lang="en-IN" sz="4000" b="1" dirty="0">
                <a:solidFill>
                  <a:schemeClr val="tx1"/>
                </a:solidFill>
              </a:rPr>
              <a:t>DATA COLLECTION</a:t>
            </a:r>
            <a:endParaRPr lang="en-IN" sz="4000" dirty="0"/>
          </a:p>
        </p:txBody>
      </p:sp>
      <p:sp>
        <p:nvSpPr>
          <p:cNvPr id="3" name="TextBox 2">
            <a:extLst>
              <a:ext uri="{FF2B5EF4-FFF2-40B4-BE49-F238E27FC236}">
                <a16:creationId xmlns:a16="http://schemas.microsoft.com/office/drawing/2014/main" id="{F9BB951D-278A-52E6-E818-4E0677774926}"/>
              </a:ext>
            </a:extLst>
          </p:cNvPr>
          <p:cNvSpPr txBox="1"/>
          <p:nvPr/>
        </p:nvSpPr>
        <p:spPr>
          <a:xfrm>
            <a:off x="603049" y="2151727"/>
            <a:ext cx="10985901" cy="255454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Collection of seismic data from the trusted sources such as USGS or local geological departments. </a:t>
            </a:r>
          </a:p>
          <a:p>
            <a:pPr marL="457200" indent="-457200" algn="just">
              <a:buFont typeface="Arial" panose="020B0604020202020204" pitchFamily="34" charset="0"/>
              <a:buChar char="•"/>
            </a:pPr>
            <a:r>
              <a:rPr lang="en-IN" sz="2000" dirty="0"/>
              <a:t>Types of Data: Magnitude, location, time of earthquakes and other environmental variables.</a:t>
            </a:r>
          </a:p>
          <a:p>
            <a:pPr marL="457200" indent="-457200" algn="just">
              <a:buFont typeface="Arial" panose="020B0604020202020204" pitchFamily="34" charset="0"/>
              <a:buChar char="•"/>
            </a:pPr>
            <a:r>
              <a:rPr lang="en-IN" sz="2000" dirty="0"/>
              <a:t>Tools: APIs, such as the USGS Earthquake API, web scraping, and cloud storage solutions like AWS or Google Cloud.</a:t>
            </a:r>
          </a:p>
          <a:p>
            <a:pPr marL="457200" indent="-457200" algn="just">
              <a:buFont typeface="Arial" panose="020B0604020202020204" pitchFamily="34" charset="0"/>
              <a:buChar char="•"/>
            </a:pPr>
            <a:r>
              <a:rPr lang="en-IN" sz="2000" dirty="0"/>
              <a:t>30 lakhs entries throughout the world were collected from iris website.</a:t>
            </a:r>
          </a:p>
          <a:p>
            <a:pPr marL="457200" indent="-457200" algn="just">
              <a:buFont typeface="Arial" panose="020B0604020202020204" pitchFamily="34" charset="0"/>
              <a:buChar char="•"/>
            </a:pPr>
            <a:r>
              <a:rPr lang="en-US" sz="2000" dirty="0"/>
              <a:t>The SAGA Earthquake website provides real-time seismic data, educational resources, and research tools for studying earthquake activity worldwide.</a:t>
            </a:r>
            <a:endParaRPr lang="en-IN" sz="2000" dirty="0"/>
          </a:p>
        </p:txBody>
      </p:sp>
      <p:pic>
        <p:nvPicPr>
          <p:cNvPr id="4" name="Google Shape;11;p6">
            <a:extLst>
              <a:ext uri="{FF2B5EF4-FFF2-40B4-BE49-F238E27FC236}">
                <a16:creationId xmlns:a16="http://schemas.microsoft.com/office/drawing/2014/main" id="{0D3A3475-E7A9-5E23-8385-D79F55205954}"/>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2410599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E6E0DB-D742-F112-14F1-7FD1D5A6F075}"/>
              </a:ext>
            </a:extLst>
          </p:cNvPr>
          <p:cNvSpPr txBox="1"/>
          <p:nvPr/>
        </p:nvSpPr>
        <p:spPr>
          <a:xfrm>
            <a:off x="315685" y="971486"/>
            <a:ext cx="11560629" cy="707886"/>
          </a:xfrm>
          <a:prstGeom prst="rect">
            <a:avLst/>
          </a:prstGeom>
          <a:noFill/>
        </p:spPr>
        <p:txBody>
          <a:bodyPr wrap="square" rtlCol="0">
            <a:spAutoFit/>
          </a:bodyPr>
          <a:lstStyle/>
          <a:p>
            <a:pPr algn="ctr"/>
            <a:r>
              <a:rPr lang="en-IN" sz="4000" b="1" dirty="0">
                <a:solidFill>
                  <a:schemeClr val="tx1"/>
                </a:solidFill>
              </a:rPr>
              <a:t>RISK ASSESMENTS AND ALERTS </a:t>
            </a:r>
            <a:endParaRPr lang="en-IN" sz="4000" dirty="0"/>
          </a:p>
        </p:txBody>
      </p:sp>
      <p:sp>
        <p:nvSpPr>
          <p:cNvPr id="3" name="TextBox 2">
            <a:extLst>
              <a:ext uri="{FF2B5EF4-FFF2-40B4-BE49-F238E27FC236}">
                <a16:creationId xmlns:a16="http://schemas.microsoft.com/office/drawing/2014/main" id="{2BAC4462-B256-9705-461D-A699854ABF82}"/>
              </a:ext>
            </a:extLst>
          </p:cNvPr>
          <p:cNvSpPr txBox="1"/>
          <p:nvPr/>
        </p:nvSpPr>
        <p:spPr>
          <a:xfrm>
            <a:off x="698004" y="2194779"/>
            <a:ext cx="10782795" cy="2554545"/>
          </a:xfrm>
          <a:prstGeom prst="rect">
            <a:avLst/>
          </a:prstGeom>
          <a:noFill/>
        </p:spPr>
        <p:txBody>
          <a:bodyPr wrap="square" rtlCol="0">
            <a:spAutoFit/>
          </a:bodyPr>
          <a:lstStyle/>
          <a:p>
            <a:pPr marL="457200" indent="-457200" algn="just">
              <a:buFont typeface="Arial" panose="020B0604020202020204" pitchFamily="34" charset="0"/>
              <a:buChar char="•"/>
            </a:pPr>
            <a:r>
              <a:rPr lang="en-US" sz="2000" dirty="0"/>
              <a:t>Identification of forecasted earthquake magnitude, place, and hour to identify associated risks.</a:t>
            </a:r>
          </a:p>
          <a:p>
            <a:pPr marL="457200" indent="-457200" algn="just">
              <a:buFont typeface="Arial" panose="020B0604020202020204" pitchFamily="34" charset="0"/>
              <a:buChar char="•"/>
            </a:pPr>
            <a:r>
              <a:rPr lang="en-US" sz="2000" dirty="0"/>
              <a:t>Categorization of different areas by different levels of risks to provide immediate response.</a:t>
            </a:r>
          </a:p>
          <a:p>
            <a:pPr marL="457200" indent="-457200" algn="just">
              <a:buFont typeface="Arial" panose="020B0604020202020204" pitchFamily="34" charset="0"/>
              <a:buChar char="•"/>
            </a:pPr>
            <a:r>
              <a:rPr lang="en-US" sz="2000" dirty="0"/>
              <a:t>Automation of an alert system that provides alerts to governments, first-line responders, and the public at large.</a:t>
            </a:r>
          </a:p>
          <a:p>
            <a:pPr marL="457200" indent="-457200" algn="just">
              <a:buFont typeface="Arial" panose="020B0604020202020204" pitchFamily="34" charset="0"/>
              <a:buChar char="•"/>
            </a:pPr>
            <a:r>
              <a:rPr lang="en-US" sz="2000" dirty="0"/>
              <a:t>Quick dissemination through mobile alerts, sirens, and public address systems.</a:t>
            </a:r>
          </a:p>
          <a:p>
            <a:pPr marL="457200" indent="-457200" algn="just">
              <a:buFont typeface="Arial" panose="020B0604020202020204" pitchFamily="34" charset="0"/>
              <a:buChar char="•"/>
            </a:pPr>
            <a:r>
              <a:rPr lang="en-US" sz="2000" dirty="0"/>
              <a:t>Integrate population density and infrastructure susceptibility into the models for more localized alerts.</a:t>
            </a:r>
            <a:endParaRPr lang="en-IN" sz="2000" dirty="0"/>
          </a:p>
        </p:txBody>
      </p:sp>
      <p:pic>
        <p:nvPicPr>
          <p:cNvPr id="4" name="Google Shape;11;p6">
            <a:extLst>
              <a:ext uri="{FF2B5EF4-FFF2-40B4-BE49-F238E27FC236}">
                <a16:creationId xmlns:a16="http://schemas.microsoft.com/office/drawing/2014/main" id="{0E1F7391-C47A-3C2E-4B0D-B853C8176689}"/>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2291087091"/>
      </p:ext>
    </p:extLst>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1503</Words>
  <Application>Microsoft Office PowerPoint</Application>
  <PresentationFormat>Widescreen</PresentationFormat>
  <Paragraphs>127</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Calibri Light</vt:lpstr>
      <vt:lpstr>Inter</vt:lpstr>
      <vt:lpstr>Play</vt:lpstr>
      <vt:lpstr>Arial</vt:lpstr>
      <vt:lpstr>Open Sans</vt:lpstr>
      <vt:lpstr>Calibri</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Charan Kalakoti</cp:lastModifiedBy>
  <cp:revision>25</cp:revision>
  <dcterms:created xsi:type="dcterms:W3CDTF">2022-05-23T07:15:42Z</dcterms:created>
  <dcterms:modified xsi:type="dcterms:W3CDTF">2025-03-19T07:39:07Z</dcterms:modified>
</cp:coreProperties>
</file>