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0" d="100"/>
          <a:sy n="60" d="100"/>
        </p:scale>
        <p:origin x="96" y="1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8ECE49-8281-427A-9EA7-9D079D2E3D47}"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E89FE-F796-4314-A529-A5898DE90B01}" type="slidenum">
              <a:rPr lang="en-US" smtClean="0"/>
              <a:t>‹#›</a:t>
            </a:fld>
            <a:endParaRPr lang="en-US"/>
          </a:p>
        </p:txBody>
      </p:sp>
    </p:spTree>
    <p:extLst>
      <p:ext uri="{BB962C8B-B14F-4D97-AF65-F5344CB8AC3E}">
        <p14:creationId xmlns:p14="http://schemas.microsoft.com/office/powerpoint/2010/main" val="2370251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ECE49-8281-427A-9EA7-9D079D2E3D47}"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E89FE-F796-4314-A529-A5898DE90B01}" type="slidenum">
              <a:rPr lang="en-US" smtClean="0"/>
              <a:t>‹#›</a:t>
            </a:fld>
            <a:endParaRPr lang="en-US"/>
          </a:p>
        </p:txBody>
      </p:sp>
    </p:spTree>
    <p:extLst>
      <p:ext uri="{BB962C8B-B14F-4D97-AF65-F5344CB8AC3E}">
        <p14:creationId xmlns:p14="http://schemas.microsoft.com/office/powerpoint/2010/main" val="3590523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ECE49-8281-427A-9EA7-9D079D2E3D47}"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E89FE-F796-4314-A529-A5898DE90B01}" type="slidenum">
              <a:rPr lang="en-US" smtClean="0"/>
              <a:t>‹#›</a:t>
            </a:fld>
            <a:endParaRPr lang="en-US"/>
          </a:p>
        </p:txBody>
      </p:sp>
    </p:spTree>
    <p:extLst>
      <p:ext uri="{BB962C8B-B14F-4D97-AF65-F5344CB8AC3E}">
        <p14:creationId xmlns:p14="http://schemas.microsoft.com/office/powerpoint/2010/main" val="423376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ECE49-8281-427A-9EA7-9D079D2E3D47}"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E89FE-F796-4314-A529-A5898DE90B01}" type="slidenum">
              <a:rPr lang="en-US" smtClean="0"/>
              <a:t>‹#›</a:t>
            </a:fld>
            <a:endParaRPr lang="en-US"/>
          </a:p>
        </p:txBody>
      </p:sp>
    </p:spTree>
    <p:extLst>
      <p:ext uri="{BB962C8B-B14F-4D97-AF65-F5344CB8AC3E}">
        <p14:creationId xmlns:p14="http://schemas.microsoft.com/office/powerpoint/2010/main" val="17795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8ECE49-8281-427A-9EA7-9D079D2E3D47}" type="datetimeFigureOut">
              <a:rPr lang="en-US" smtClean="0"/>
              <a:t>8/3/2020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E89FE-F796-4314-A529-A5898DE90B01}" type="slidenum">
              <a:rPr lang="en-US" smtClean="0"/>
              <a:t>‹#›</a:t>
            </a:fld>
            <a:endParaRPr lang="en-US"/>
          </a:p>
        </p:txBody>
      </p:sp>
    </p:spTree>
    <p:extLst>
      <p:ext uri="{BB962C8B-B14F-4D97-AF65-F5344CB8AC3E}">
        <p14:creationId xmlns:p14="http://schemas.microsoft.com/office/powerpoint/2010/main" val="266113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8ECE49-8281-427A-9EA7-9D079D2E3D47}"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E89FE-F796-4314-A529-A5898DE90B01}" type="slidenum">
              <a:rPr lang="en-US" smtClean="0"/>
              <a:t>‹#›</a:t>
            </a:fld>
            <a:endParaRPr lang="en-US"/>
          </a:p>
        </p:txBody>
      </p:sp>
    </p:spTree>
    <p:extLst>
      <p:ext uri="{BB962C8B-B14F-4D97-AF65-F5344CB8AC3E}">
        <p14:creationId xmlns:p14="http://schemas.microsoft.com/office/powerpoint/2010/main" val="2214024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8ECE49-8281-427A-9EA7-9D079D2E3D47}" type="datetimeFigureOut">
              <a:rPr lang="en-US" smtClean="0"/>
              <a:t>8/3/2020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FE89FE-F796-4314-A529-A5898DE90B01}" type="slidenum">
              <a:rPr lang="en-US" smtClean="0"/>
              <a:t>‹#›</a:t>
            </a:fld>
            <a:endParaRPr lang="en-US"/>
          </a:p>
        </p:txBody>
      </p:sp>
    </p:spTree>
    <p:extLst>
      <p:ext uri="{BB962C8B-B14F-4D97-AF65-F5344CB8AC3E}">
        <p14:creationId xmlns:p14="http://schemas.microsoft.com/office/powerpoint/2010/main" val="263022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8ECE49-8281-427A-9EA7-9D079D2E3D47}" type="datetimeFigureOut">
              <a:rPr lang="en-US" smtClean="0"/>
              <a:t>8/3/2020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FE89FE-F796-4314-A529-A5898DE90B01}" type="slidenum">
              <a:rPr lang="en-US" smtClean="0"/>
              <a:t>‹#›</a:t>
            </a:fld>
            <a:endParaRPr lang="en-US"/>
          </a:p>
        </p:txBody>
      </p:sp>
    </p:spTree>
    <p:extLst>
      <p:ext uri="{BB962C8B-B14F-4D97-AF65-F5344CB8AC3E}">
        <p14:creationId xmlns:p14="http://schemas.microsoft.com/office/powerpoint/2010/main" val="1955734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ECE49-8281-427A-9EA7-9D079D2E3D47}" type="datetimeFigureOut">
              <a:rPr lang="en-US" smtClean="0"/>
              <a:t>8/3/2020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FE89FE-F796-4314-A529-A5898DE90B01}" type="slidenum">
              <a:rPr lang="en-US" smtClean="0"/>
              <a:t>‹#›</a:t>
            </a:fld>
            <a:endParaRPr lang="en-US"/>
          </a:p>
        </p:txBody>
      </p:sp>
    </p:spTree>
    <p:extLst>
      <p:ext uri="{BB962C8B-B14F-4D97-AF65-F5344CB8AC3E}">
        <p14:creationId xmlns:p14="http://schemas.microsoft.com/office/powerpoint/2010/main" val="366659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8ECE49-8281-427A-9EA7-9D079D2E3D47}"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E89FE-F796-4314-A529-A5898DE90B01}" type="slidenum">
              <a:rPr lang="en-US" smtClean="0"/>
              <a:t>‹#›</a:t>
            </a:fld>
            <a:endParaRPr lang="en-US"/>
          </a:p>
        </p:txBody>
      </p:sp>
    </p:spTree>
    <p:extLst>
      <p:ext uri="{BB962C8B-B14F-4D97-AF65-F5344CB8AC3E}">
        <p14:creationId xmlns:p14="http://schemas.microsoft.com/office/powerpoint/2010/main" val="60822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8ECE49-8281-427A-9EA7-9D079D2E3D47}" type="datetimeFigureOut">
              <a:rPr lang="en-US" smtClean="0"/>
              <a:t>8/3/2020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E89FE-F796-4314-A529-A5898DE90B01}" type="slidenum">
              <a:rPr lang="en-US" smtClean="0"/>
              <a:t>‹#›</a:t>
            </a:fld>
            <a:endParaRPr lang="en-US"/>
          </a:p>
        </p:txBody>
      </p:sp>
    </p:spTree>
    <p:extLst>
      <p:ext uri="{BB962C8B-B14F-4D97-AF65-F5344CB8AC3E}">
        <p14:creationId xmlns:p14="http://schemas.microsoft.com/office/powerpoint/2010/main" val="3247388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ECE49-8281-427A-9EA7-9D079D2E3D47}" type="datetimeFigureOut">
              <a:rPr lang="en-US" smtClean="0"/>
              <a:t>8/3/2020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E89FE-F796-4314-A529-A5898DE90B01}" type="slidenum">
              <a:rPr lang="en-US" smtClean="0"/>
              <a:t>‹#›</a:t>
            </a:fld>
            <a:endParaRPr lang="en-US"/>
          </a:p>
        </p:txBody>
      </p:sp>
    </p:spTree>
    <p:extLst>
      <p:ext uri="{BB962C8B-B14F-4D97-AF65-F5344CB8AC3E}">
        <p14:creationId xmlns:p14="http://schemas.microsoft.com/office/powerpoint/2010/main" val="2485899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Thrive in the digital age</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Tree>
    <p:extLst>
      <p:ext uri="{BB962C8B-B14F-4D97-AF65-F5344CB8AC3E}">
        <p14:creationId xmlns:p14="http://schemas.microsoft.com/office/powerpoint/2010/main" val="2579101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033"/>
          </a:xfrm>
        </p:spPr>
        <p:txBody>
          <a:bodyPr/>
          <a:lstStyle/>
          <a:p>
            <a:r>
              <a:rPr lang="en-US" dirty="0" smtClean="0"/>
              <a:t>Guess what happens</a:t>
            </a:r>
            <a:endParaRPr lang="en-US" dirty="0"/>
          </a:p>
        </p:txBody>
      </p:sp>
      <p:sp>
        <p:nvSpPr>
          <p:cNvPr id="3" name="Content Placeholder 2"/>
          <p:cNvSpPr>
            <a:spLocks noGrp="1"/>
          </p:cNvSpPr>
          <p:nvPr>
            <p:ph idx="1"/>
          </p:nvPr>
        </p:nvSpPr>
        <p:spPr>
          <a:xfrm>
            <a:off x="838200" y="1203158"/>
            <a:ext cx="10515600" cy="4973805"/>
          </a:xfrm>
        </p:spPr>
        <p:txBody>
          <a:bodyPr>
            <a:normAutofit fontScale="85000" lnSpcReduction="20000"/>
          </a:bodyPr>
          <a:lstStyle/>
          <a:p>
            <a:r>
              <a:rPr lang="en-US" dirty="0" smtClean="0"/>
              <a:t>Now the hierarchy continues to grow – We will have more employees, new managers, new  Directors and Executives who are there to help increase the economies of scale.</a:t>
            </a:r>
          </a:p>
          <a:p>
            <a:r>
              <a:rPr lang="en-US" dirty="0" smtClean="0"/>
              <a:t>But by assuming the practices and responsibilities (process and procedures) incumbent on large business, the hierarchy begins to conflict with entrepreneurial network.</a:t>
            </a:r>
          </a:p>
          <a:p>
            <a:r>
              <a:rPr lang="en-US" dirty="0" smtClean="0"/>
              <a:t>In my experience, the customer support associate cannot walk to my desk any more to ask what was happening with a particular tracking device. The associate will now have to create a ticket, which would be triaged before it ends up at my desk. I cannot test a new code, which I know will help the customer, because of the compliance in place. Innovation was slowly getting curbed.</a:t>
            </a:r>
            <a:endParaRPr lang="en-US" dirty="0"/>
          </a:p>
          <a:p>
            <a:r>
              <a:rPr lang="en-US" dirty="0" smtClean="0"/>
              <a:t>Now the hierarchical organization, with the authority of current revenue and profitability needs starts to collide with the fast moving adaptive network. The network gets crushed, and the immediate impact is customer centricity. That company ceased to exist for various reason, but the major reason was the clash between hierarchy and adaptive network. I had to move on.</a:t>
            </a:r>
            <a:endParaRPr lang="en-US" dirty="0"/>
          </a:p>
        </p:txBody>
      </p:sp>
    </p:spTree>
    <p:extLst>
      <p:ext uri="{BB962C8B-B14F-4D97-AF65-F5344CB8AC3E}">
        <p14:creationId xmlns:p14="http://schemas.microsoft.com/office/powerpoint/2010/main" val="256805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2201"/>
          </a:xfrm>
        </p:spPr>
        <p:txBody>
          <a:bodyPr/>
          <a:lstStyle/>
          <a:p>
            <a:r>
              <a:rPr lang="en-US" dirty="0" smtClean="0"/>
              <a:t>The solution is not to thrash what we know</a:t>
            </a:r>
            <a:endParaRPr lang="en-US" dirty="0"/>
          </a:p>
        </p:txBody>
      </p:sp>
      <p:sp>
        <p:nvSpPr>
          <p:cNvPr id="3" name="Content Placeholder 2"/>
          <p:cNvSpPr>
            <a:spLocks noGrp="1"/>
          </p:cNvSpPr>
          <p:nvPr>
            <p:ph idx="1"/>
          </p:nvPr>
        </p:nvSpPr>
        <p:spPr>
          <a:xfrm>
            <a:off x="838200" y="1395663"/>
            <a:ext cx="10515600" cy="4781300"/>
          </a:xfrm>
        </p:spPr>
        <p:txBody>
          <a:bodyPr/>
          <a:lstStyle/>
          <a:p>
            <a:r>
              <a:rPr lang="en-US" dirty="0" err="1" smtClean="0"/>
              <a:t>Kotterr</a:t>
            </a:r>
            <a:r>
              <a:rPr lang="en-US" dirty="0" smtClean="0"/>
              <a:t> notes that the solution is not to trash what we know and start over. But instead to re-introduce a second operating system.</a:t>
            </a:r>
          </a:p>
          <a:p>
            <a:r>
              <a:rPr lang="en-US" dirty="0" smtClean="0"/>
              <a:t>We definitely need the hierarchy system, that drives the current revenue model, provides efficiency and stability, keeps the heat, power , and light on and sells and maintains products and services.</a:t>
            </a:r>
          </a:p>
          <a:p>
            <a:r>
              <a:rPr lang="en-US" dirty="0" smtClean="0"/>
              <a:t>But we need a second system that adds the Agility back. One that focuses on providing the customer with new solutions that address emerging opportunities and problems.</a:t>
            </a:r>
          </a:p>
          <a:p>
            <a:r>
              <a:rPr lang="en-US" dirty="0" smtClean="0"/>
              <a:t>One that is more focused on Value Streams</a:t>
            </a:r>
            <a:endParaRPr lang="en-US" dirty="0"/>
          </a:p>
        </p:txBody>
      </p:sp>
    </p:spTree>
    <p:extLst>
      <p:ext uri="{BB962C8B-B14F-4D97-AF65-F5344CB8AC3E}">
        <p14:creationId xmlns:p14="http://schemas.microsoft.com/office/powerpoint/2010/main" val="34705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8"/>
          </a:xfrm>
        </p:spPr>
        <p:txBody>
          <a:bodyPr>
            <a:normAutofit fontScale="90000"/>
          </a:bodyPr>
          <a:lstStyle/>
          <a:p>
            <a:r>
              <a:rPr lang="en-US" dirty="0" smtClean="0"/>
              <a:t>We need a dual operating system for Business Agility</a:t>
            </a:r>
            <a:endParaRPr lang="en-US" dirty="0"/>
          </a:p>
        </p:txBody>
      </p:sp>
      <p:sp>
        <p:nvSpPr>
          <p:cNvPr id="3" name="Content Placeholder 2"/>
          <p:cNvSpPr>
            <a:spLocks noGrp="1"/>
          </p:cNvSpPr>
          <p:nvPr>
            <p:ph idx="1"/>
          </p:nvPr>
        </p:nvSpPr>
        <p:spPr>
          <a:xfrm>
            <a:off x="577515" y="1572126"/>
            <a:ext cx="11117179" cy="4604837"/>
          </a:xfrm>
        </p:spPr>
        <p:txBody>
          <a:bodyPr/>
          <a:lstStyle/>
          <a:p>
            <a:r>
              <a:rPr lang="en-US" dirty="0" smtClean="0"/>
              <a:t>We know that the organizational hierarchy that has evolved over the last fifty years had done a great job of providing time-tested structures, practices and policies.</a:t>
            </a:r>
          </a:p>
          <a:p>
            <a:endParaRPr lang="en-US" dirty="0" smtClean="0"/>
          </a:p>
          <a:p>
            <a:r>
              <a:rPr lang="en-US" dirty="0" smtClean="0"/>
              <a:t>But how do we introduce the entrepreneurial network back. Kotter point out that we do not trash what we know about a working organization hierarchy system, but to reintroduce a second system. This model, which Kotter calls a dual operating system, restores the speed and innovation of entrepreneurial network, while leveraging the benefits and stability of the hierarchical system</a:t>
            </a:r>
            <a:endParaRPr lang="en-US" dirty="0"/>
          </a:p>
        </p:txBody>
      </p:sp>
    </p:spTree>
    <p:extLst>
      <p:ext uri="{BB962C8B-B14F-4D97-AF65-F5344CB8AC3E}">
        <p14:creationId xmlns:p14="http://schemas.microsoft.com/office/powerpoint/2010/main" val="252027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7612"/>
          </a:xfrm>
        </p:spPr>
        <p:txBody>
          <a:bodyPr>
            <a:normAutofit fontScale="90000"/>
          </a:bodyPr>
          <a:lstStyle/>
          <a:p>
            <a:r>
              <a:rPr lang="en-US" dirty="0" smtClean="0"/>
              <a:t>And we have just such an operating system at our finger tips – present to us by </a:t>
            </a:r>
            <a:r>
              <a:rPr lang="en-US" dirty="0" err="1" smtClean="0"/>
              <a:t>SAFe</a:t>
            </a:r>
            <a:endParaRPr lang="en-US" dirty="0"/>
          </a:p>
        </p:txBody>
      </p:sp>
      <p:sp>
        <p:nvSpPr>
          <p:cNvPr id="3" name="Content Placeholder 2"/>
          <p:cNvSpPr>
            <a:spLocks noGrp="1"/>
          </p:cNvSpPr>
          <p:nvPr>
            <p:ph idx="1"/>
          </p:nvPr>
        </p:nvSpPr>
        <p:spPr/>
        <p:txBody>
          <a:bodyPr/>
          <a:lstStyle/>
          <a:p>
            <a:r>
              <a:rPr lang="en-US" dirty="0" smtClean="0"/>
              <a:t>We continue to have the function hierarchy </a:t>
            </a:r>
          </a:p>
          <a:p>
            <a:r>
              <a:rPr lang="en-US" dirty="0" smtClean="0"/>
              <a:t>And Value Stream Network</a:t>
            </a:r>
            <a:endParaRPr lang="en-US" dirty="0"/>
          </a:p>
        </p:txBody>
      </p:sp>
    </p:spTree>
    <p:extLst>
      <p:ext uri="{BB962C8B-B14F-4D97-AF65-F5344CB8AC3E}">
        <p14:creationId xmlns:p14="http://schemas.microsoft.com/office/powerpoint/2010/main" val="2248075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Describe </a:t>
            </a:r>
            <a:r>
              <a:rPr lang="en-US" dirty="0" err="1" smtClean="0"/>
              <a:t>SAFe</a:t>
            </a:r>
            <a:r>
              <a:rPr lang="en-US" dirty="0" smtClean="0"/>
              <a:t> as an Operating system for Business Agility</a:t>
            </a:r>
            <a:endParaRPr lang="en-US" dirty="0"/>
          </a:p>
        </p:txBody>
      </p:sp>
      <p:sp>
        <p:nvSpPr>
          <p:cNvPr id="3" name="Content Placeholder 2"/>
          <p:cNvSpPr>
            <a:spLocks noGrp="1"/>
          </p:cNvSpPr>
          <p:nvPr>
            <p:ph idx="1"/>
          </p:nvPr>
        </p:nvSpPr>
        <p:spPr/>
        <p:txBody>
          <a:bodyPr/>
          <a:lstStyle/>
          <a:p>
            <a:r>
              <a:rPr lang="en-US" dirty="0" smtClean="0"/>
              <a:t>Trainer Guidance:</a:t>
            </a:r>
          </a:p>
          <a:p>
            <a:r>
              <a:rPr lang="en-US" dirty="0" smtClean="0"/>
              <a:t>This mindset change is new to most executives, as the basic tenets of lean challenge many aspects of traditional management theory</a:t>
            </a:r>
          </a:p>
          <a:p>
            <a:r>
              <a:rPr lang="en-US" dirty="0" smtClean="0"/>
              <a:t>For example, team members will now have to work together in the form of Agile Release Train and cannot operate in silos any longer.</a:t>
            </a:r>
          </a:p>
          <a:p>
            <a:r>
              <a:rPr lang="en-US" dirty="0" smtClean="0"/>
              <a:t>Teams have to be long lived, so once a member is part of an ART, the person continuous to help the train, while doing the daily duties.</a:t>
            </a:r>
          </a:p>
        </p:txBody>
      </p:sp>
    </p:spTree>
    <p:extLst>
      <p:ext uri="{BB962C8B-B14F-4D97-AF65-F5344CB8AC3E}">
        <p14:creationId xmlns:p14="http://schemas.microsoft.com/office/powerpoint/2010/main" val="304559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4286"/>
          </a:xfrm>
        </p:spPr>
        <p:txBody>
          <a:bodyPr/>
          <a:lstStyle/>
          <a:p>
            <a:r>
              <a:rPr lang="en-US" dirty="0" smtClean="0"/>
              <a:t>Business Agility Requires </a:t>
            </a:r>
            <a:endParaRPr lang="en-US" dirty="0"/>
          </a:p>
        </p:txBody>
      </p:sp>
      <p:sp>
        <p:nvSpPr>
          <p:cNvPr id="3" name="Content Placeholder 2"/>
          <p:cNvSpPr>
            <a:spLocks noGrp="1"/>
          </p:cNvSpPr>
          <p:nvPr>
            <p:ph idx="1"/>
          </p:nvPr>
        </p:nvSpPr>
        <p:spPr>
          <a:xfrm>
            <a:off x="838200" y="1459832"/>
            <a:ext cx="10515600" cy="4717131"/>
          </a:xfrm>
        </p:spPr>
        <p:txBody>
          <a:bodyPr/>
          <a:lstStyle/>
          <a:p>
            <a:r>
              <a:rPr lang="en-US" dirty="0" smtClean="0"/>
              <a:t>Technical agility and a business level commitment to product and Value Stream thinking.</a:t>
            </a:r>
          </a:p>
          <a:p>
            <a:r>
              <a:rPr lang="en-US" dirty="0" smtClean="0"/>
              <a:t>Value Stream –  represent a series of steps an organization uses to implement Solutions that provide continuous flow of value to a customer.</a:t>
            </a:r>
          </a:p>
          <a:p>
            <a:r>
              <a:rPr lang="en-US" dirty="0" smtClean="0"/>
              <a:t>But to be customer focused and centric, and achieve Business Agility, it requires that everyone involved in delivering business solutions use Lean and Agile mindsets, practices.</a:t>
            </a:r>
            <a:endParaRPr lang="en-US" dirty="0"/>
          </a:p>
        </p:txBody>
      </p:sp>
    </p:spTree>
    <p:extLst>
      <p:ext uri="{BB962C8B-B14F-4D97-AF65-F5344CB8AC3E}">
        <p14:creationId xmlns:p14="http://schemas.microsoft.com/office/powerpoint/2010/main" val="1809699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3864"/>
          </a:xfrm>
        </p:spPr>
        <p:txBody>
          <a:bodyPr/>
          <a:lstStyle/>
          <a:p>
            <a:r>
              <a:rPr lang="en-US" dirty="0" err="1" smtClean="0"/>
              <a:t>SAFe</a:t>
            </a:r>
            <a:r>
              <a:rPr lang="en-US" dirty="0" smtClean="0"/>
              <a:t> for Lean </a:t>
            </a:r>
            <a:r>
              <a:rPr lang="en-US" dirty="0" err="1" smtClean="0"/>
              <a:t>Enterprices</a:t>
            </a:r>
            <a:r>
              <a:rPr lang="en-US" dirty="0" smtClean="0"/>
              <a:t> is a knowledge base </a:t>
            </a:r>
            <a:endParaRPr lang="en-US" dirty="0"/>
          </a:p>
        </p:txBody>
      </p:sp>
      <p:sp>
        <p:nvSpPr>
          <p:cNvPr id="3" name="Content Placeholder 2"/>
          <p:cNvSpPr>
            <a:spLocks noGrp="1"/>
          </p:cNvSpPr>
          <p:nvPr>
            <p:ph idx="1"/>
          </p:nvPr>
        </p:nvSpPr>
        <p:spPr/>
        <p:txBody>
          <a:bodyPr/>
          <a:lstStyle/>
          <a:p>
            <a:r>
              <a:rPr lang="en-US" dirty="0" err="1" smtClean="0"/>
              <a:t>SAFe</a:t>
            </a:r>
            <a:r>
              <a:rPr lang="en-US" dirty="0" smtClean="0"/>
              <a:t> for Lean Enterprises is a knowledge base of proven integrated principles, practices.</a:t>
            </a:r>
            <a:endParaRPr lang="en-US" dirty="0"/>
          </a:p>
        </p:txBody>
      </p:sp>
    </p:spTree>
    <p:extLst>
      <p:ext uri="{BB962C8B-B14F-4D97-AF65-F5344CB8AC3E}">
        <p14:creationId xmlns:p14="http://schemas.microsoft.com/office/powerpoint/2010/main" val="265743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Welcome to this age of Software – our world if you notice is more interconnected and real-time than ever.</a:t>
            </a:r>
          </a:p>
          <a:p>
            <a:r>
              <a:rPr lang="en-US" dirty="0" smtClean="0"/>
              <a:t>May it be </a:t>
            </a:r>
            <a:r>
              <a:rPr lang="en-US" dirty="0"/>
              <a:t>F</a:t>
            </a:r>
            <a:r>
              <a:rPr lang="en-US" dirty="0" smtClean="0"/>
              <a:t>acebook , mapping app, </a:t>
            </a:r>
            <a:r>
              <a:rPr lang="en-US" dirty="0" err="1" smtClean="0"/>
              <a:t>uber</a:t>
            </a:r>
            <a:r>
              <a:rPr lang="en-US" dirty="0" smtClean="0"/>
              <a:t>, door dash, where we have continuous feedback and status of where our driver is.</a:t>
            </a:r>
          </a:p>
          <a:p>
            <a:r>
              <a:rPr lang="en-US" dirty="0" smtClean="0"/>
              <a:t>So to remain competitive, enterprises need to digitally transform their operations, business solutions and customer experience.</a:t>
            </a:r>
          </a:p>
          <a:p>
            <a:r>
              <a:rPr lang="en-US" dirty="0" smtClean="0"/>
              <a:t>The challenge then is that the business models, organization </a:t>
            </a:r>
            <a:r>
              <a:rPr lang="en-US" dirty="0" err="1" smtClean="0"/>
              <a:t>hierarcy</a:t>
            </a:r>
            <a:r>
              <a:rPr lang="en-US" dirty="0" smtClean="0"/>
              <a:t>, and technology infrastructure can’t keep pace with the rapid change that is required.</a:t>
            </a:r>
          </a:p>
          <a:p>
            <a:r>
              <a:rPr lang="en-US" dirty="0" err="1" smtClean="0"/>
              <a:t>Kersten</a:t>
            </a:r>
            <a:r>
              <a:rPr lang="en-US" dirty="0" smtClean="0"/>
              <a:t> concludes that those who master large-scale software delivery will define the economic landscape </a:t>
            </a:r>
            <a:r>
              <a:rPr lang="en-US" dirty="0" err="1" smtClean="0"/>
              <a:t>fo</a:t>
            </a:r>
            <a:r>
              <a:rPr lang="en-US" dirty="0" smtClean="0"/>
              <a:t> the 21</a:t>
            </a:r>
            <a:r>
              <a:rPr lang="en-US" baseline="30000" dirty="0" smtClean="0"/>
              <a:t>st</a:t>
            </a:r>
            <a:r>
              <a:rPr lang="en-US" dirty="0" smtClean="0"/>
              <a:t> century.</a:t>
            </a:r>
          </a:p>
          <a:p>
            <a:r>
              <a:rPr lang="en-US" dirty="0" smtClean="0"/>
              <a:t>We have examples specifically in Amazon , Microsoft, Google and Apple, where they can not only deliver large-scale software delivery, they are also in the business of helping other with organized , scaled software delivery via Cloud Technologies.</a:t>
            </a:r>
            <a:endParaRPr lang="en-US" dirty="0"/>
          </a:p>
        </p:txBody>
      </p:sp>
    </p:spTree>
    <p:extLst>
      <p:ext uri="{BB962C8B-B14F-4D97-AF65-F5344CB8AC3E}">
        <p14:creationId xmlns:p14="http://schemas.microsoft.com/office/powerpoint/2010/main" val="1444925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033"/>
          </a:xfrm>
        </p:spPr>
        <p:txBody>
          <a:bodyPr/>
          <a:lstStyle/>
          <a:p>
            <a:r>
              <a:rPr lang="en-US" dirty="0" smtClean="0"/>
              <a:t>Five Technological revolutions</a:t>
            </a:r>
            <a:endParaRPr lang="en-US" dirty="0"/>
          </a:p>
        </p:txBody>
      </p:sp>
      <p:sp>
        <p:nvSpPr>
          <p:cNvPr id="3" name="Content Placeholder 2"/>
          <p:cNvSpPr>
            <a:spLocks noGrp="1"/>
          </p:cNvSpPr>
          <p:nvPr>
            <p:ph idx="1"/>
          </p:nvPr>
        </p:nvSpPr>
        <p:spPr>
          <a:xfrm>
            <a:off x="838199" y="1042738"/>
            <a:ext cx="11161295" cy="5134226"/>
          </a:xfrm>
        </p:spPr>
        <p:txBody>
          <a:bodyPr>
            <a:normAutofit fontScale="92500" lnSpcReduction="20000"/>
          </a:bodyPr>
          <a:lstStyle/>
          <a:p>
            <a:r>
              <a:rPr lang="en-US" dirty="0" err="1" smtClean="0"/>
              <a:t>SAFe</a:t>
            </a:r>
            <a:r>
              <a:rPr lang="en-US" dirty="0" smtClean="0"/>
              <a:t> is presenting from ‘Technological Revolution and the Age of Software’ by Carlota Perez.</a:t>
            </a:r>
          </a:p>
          <a:p>
            <a:r>
              <a:rPr lang="en-US" dirty="0" smtClean="0"/>
              <a:t>She opines that disruptive trends happen every generation or so.</a:t>
            </a:r>
          </a:p>
          <a:p>
            <a:r>
              <a:rPr lang="en-US" dirty="0" smtClean="0"/>
              <a:t>These include industrial revolution, Age of Steam and Railways, Age of Steel &amp; heavy Engineering, Age of Oil &amp; Mass Production, Age of Software &amp; digital</a:t>
            </a:r>
          </a:p>
          <a:p>
            <a:r>
              <a:rPr lang="en-US" dirty="0" smtClean="0"/>
              <a:t>She concludes that these technology revolutions radically alter society, first via a mass movement in financial (investment capital) , which then results in new production capital(goods and services)</a:t>
            </a:r>
          </a:p>
          <a:p>
            <a:r>
              <a:rPr lang="en-US" dirty="0" smtClean="0"/>
              <a:t>There is a pattern to how these truly ‘world-shaking’ disruptions happen – </a:t>
            </a:r>
          </a:p>
          <a:p>
            <a:r>
              <a:rPr lang="en-US" dirty="0" smtClean="0"/>
              <a:t>Installation Period – New technology and financial capital combine </a:t>
            </a:r>
          </a:p>
          <a:p>
            <a:r>
              <a:rPr lang="en-US" dirty="0" smtClean="0"/>
              <a:t>Turning Point – Existing businesses either master the new technology or decline and become relics of the last age</a:t>
            </a:r>
          </a:p>
          <a:p>
            <a:r>
              <a:rPr lang="en-US" dirty="0" smtClean="0"/>
              <a:t>Deployment Period – Production capital of the new technological giants start to take over</a:t>
            </a:r>
          </a:p>
        </p:txBody>
      </p:sp>
    </p:spTree>
    <p:extLst>
      <p:ext uri="{BB962C8B-B14F-4D97-AF65-F5344CB8AC3E}">
        <p14:creationId xmlns:p14="http://schemas.microsoft.com/office/powerpoint/2010/main" val="139232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capital follows financial capital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Installation Period – New technology and financial capital combine – example Tesla – and its investors</a:t>
            </a:r>
          </a:p>
          <a:p>
            <a:r>
              <a:rPr lang="en-US" dirty="0" smtClean="0"/>
              <a:t>Turning Point – Existing businesses either master the new technology or decline and become relics of the last age -  How ford and GM are preparing for the turning point, by investing less in existing gasoline cars and shutting down production and investing more into electric cars</a:t>
            </a:r>
          </a:p>
          <a:p>
            <a:r>
              <a:rPr lang="en-US" dirty="0" smtClean="0"/>
              <a:t>Deployment Period – Production capital of the new technological giants start to take over – for cars we have not reach yet, but we will very soon go away from gasoline powered cars. The first competitor to Tesla is a company called KANDI Technologies (Chinese company), who have announced last week that they are going to start delivering full electric cars in the USA by next quarter.</a:t>
            </a:r>
          </a:p>
          <a:p>
            <a:endParaRPr lang="en-US" dirty="0"/>
          </a:p>
        </p:txBody>
      </p:sp>
    </p:spTree>
    <p:extLst>
      <p:ext uri="{BB962C8B-B14F-4D97-AF65-F5344CB8AC3E}">
        <p14:creationId xmlns:p14="http://schemas.microsoft.com/office/powerpoint/2010/main" val="2551814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state are we in ?	</a:t>
            </a:r>
            <a:endParaRPr lang="en-US" dirty="0"/>
          </a:p>
        </p:txBody>
      </p:sp>
      <p:sp>
        <p:nvSpPr>
          <p:cNvPr id="3" name="Content Placeholder 2"/>
          <p:cNvSpPr>
            <a:spLocks noGrp="1"/>
          </p:cNvSpPr>
          <p:nvPr>
            <p:ph idx="1"/>
          </p:nvPr>
        </p:nvSpPr>
        <p:spPr/>
        <p:txBody>
          <a:bodyPr/>
          <a:lstStyle/>
          <a:p>
            <a:r>
              <a:rPr lang="en-US" dirty="0" smtClean="0"/>
              <a:t>The data shows that we are at or past the turning point. </a:t>
            </a:r>
          </a:p>
          <a:p>
            <a:r>
              <a:rPr lang="en-US" dirty="0" smtClean="0"/>
              <a:t>For example, Tesla with a market cap of above 260 billion, its astounding to witness how Tesla has brought a software-based vehicle to market faster than all the might, money and accumulated knowledge of all car makers over the past 20 years.</a:t>
            </a:r>
          </a:p>
          <a:p>
            <a:r>
              <a:rPr lang="en-US" dirty="0" smtClean="0"/>
              <a:t>Apple watch was introduced in 2015, but today apple is the largest watchmaker in the world by revenue.</a:t>
            </a:r>
          </a:p>
          <a:p>
            <a:r>
              <a:rPr lang="en-US" dirty="0" smtClean="0"/>
              <a:t>Now for some companies, this could be existential crisis, be it automotive, software (cloud technologies) or consumer products. It seems like very business MUST be a software business now.</a:t>
            </a:r>
          </a:p>
        </p:txBody>
      </p:sp>
    </p:spTree>
    <p:extLst>
      <p:ext uri="{BB962C8B-B14F-4D97-AF65-F5344CB8AC3E}">
        <p14:creationId xmlns:p14="http://schemas.microsoft.com/office/powerpoint/2010/main" val="107195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3864"/>
          </a:xfrm>
        </p:spPr>
        <p:txBody>
          <a:bodyPr/>
          <a:lstStyle/>
          <a:p>
            <a:r>
              <a:rPr lang="en-US" dirty="0" smtClean="0"/>
              <a:t>Competing in the Age of Software</a:t>
            </a:r>
            <a:endParaRPr lang="en-US" dirty="0"/>
          </a:p>
        </p:txBody>
      </p:sp>
      <p:sp>
        <p:nvSpPr>
          <p:cNvPr id="3" name="Content Placeholder 2"/>
          <p:cNvSpPr>
            <a:spLocks noGrp="1"/>
          </p:cNvSpPr>
          <p:nvPr>
            <p:ph idx="1"/>
          </p:nvPr>
        </p:nvSpPr>
        <p:spPr>
          <a:xfrm>
            <a:off x="593558" y="1138990"/>
            <a:ext cx="11036968" cy="5037973"/>
          </a:xfrm>
        </p:spPr>
        <p:txBody>
          <a:bodyPr/>
          <a:lstStyle/>
          <a:p>
            <a:r>
              <a:rPr lang="en-US" dirty="0" smtClean="0"/>
              <a:t>Large and successful enterprises today face an existential crisis, the </a:t>
            </a:r>
          </a:p>
          <a:p>
            <a:r>
              <a:rPr lang="en-US" dirty="0" smtClean="0"/>
              <a:t>The productivity of software delivery at enterprise organizations falls behind that of tech giants, And digital transformations that should be turning the tide are failing to delivery business results.</a:t>
            </a:r>
          </a:p>
          <a:p>
            <a:r>
              <a:rPr lang="en-US" dirty="0" smtClean="0"/>
              <a:t>This means may enterprises today face an existential crisis – all the competencies and capabilities and investments that got a company where there are today will not be adequate to assure survival in the digital age.</a:t>
            </a:r>
          </a:p>
          <a:p>
            <a:r>
              <a:rPr lang="en-US" dirty="0" smtClean="0"/>
              <a:t>Leaders of these companies are seeing the tide turn over and they are aware of the issue at hand, but they are finding it hard to transform and pivot a company around the turning point. So the question is why ?</a:t>
            </a:r>
            <a:endParaRPr lang="en-US" dirty="0"/>
          </a:p>
        </p:txBody>
      </p:sp>
    </p:spTree>
    <p:extLst>
      <p:ext uri="{BB962C8B-B14F-4D97-AF65-F5344CB8AC3E}">
        <p14:creationId xmlns:p14="http://schemas.microsoft.com/office/powerpoint/2010/main" val="26994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8243"/>
          </a:xfrm>
        </p:spPr>
        <p:txBody>
          <a:bodyPr/>
          <a:lstStyle/>
          <a:p>
            <a:r>
              <a:rPr lang="en-US" dirty="0" smtClean="0"/>
              <a:t>Rethinking the organization</a:t>
            </a:r>
            <a:endParaRPr lang="en-US" dirty="0"/>
          </a:p>
        </p:txBody>
      </p:sp>
      <p:sp>
        <p:nvSpPr>
          <p:cNvPr id="3" name="Content Placeholder 2"/>
          <p:cNvSpPr>
            <a:spLocks noGrp="1"/>
          </p:cNvSpPr>
          <p:nvPr>
            <p:ph idx="1"/>
          </p:nvPr>
        </p:nvSpPr>
        <p:spPr>
          <a:xfrm>
            <a:off x="368968" y="1283368"/>
            <a:ext cx="11582400" cy="4893595"/>
          </a:xfrm>
        </p:spPr>
        <p:txBody>
          <a:bodyPr/>
          <a:lstStyle/>
          <a:p>
            <a:endParaRPr lang="en-US" dirty="0" smtClean="0"/>
          </a:p>
          <a:p>
            <a:r>
              <a:rPr lang="en-US" dirty="0" smtClean="0"/>
              <a:t>John P. Kotter – a renowned author and Harvard researcher, he notes that the culture and management paradigms associated with the past technological revolutions , though they have served us well and brought us where we are today, are inflexible hierarchies that are unable to adapt to modern challenges. The question is how do we make the transition ?</a:t>
            </a:r>
            <a:endParaRPr lang="en-US" dirty="0"/>
          </a:p>
        </p:txBody>
      </p:sp>
    </p:spTree>
    <p:extLst>
      <p:ext uri="{BB962C8B-B14F-4D97-AF65-F5344CB8AC3E}">
        <p14:creationId xmlns:p14="http://schemas.microsoft.com/office/powerpoint/2010/main" val="81267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780"/>
          </a:xfrm>
        </p:spPr>
        <p:txBody>
          <a:bodyPr/>
          <a:lstStyle/>
          <a:p>
            <a:r>
              <a:rPr lang="en-US" dirty="0" smtClean="0"/>
              <a:t>We started with a network</a:t>
            </a:r>
            <a:endParaRPr lang="en-US" dirty="0"/>
          </a:p>
        </p:txBody>
      </p:sp>
      <p:sp>
        <p:nvSpPr>
          <p:cNvPr id="3" name="Content Placeholder 2"/>
          <p:cNvSpPr>
            <a:spLocks noGrp="1"/>
          </p:cNvSpPr>
          <p:nvPr>
            <p:ph idx="1"/>
          </p:nvPr>
        </p:nvSpPr>
        <p:spPr>
          <a:xfrm>
            <a:off x="533400" y="1106906"/>
            <a:ext cx="10856495" cy="5070057"/>
          </a:xfrm>
        </p:spPr>
        <p:txBody>
          <a:bodyPr>
            <a:normAutofit fontScale="92500" lnSpcReduction="10000"/>
          </a:bodyPr>
          <a:lstStyle/>
          <a:p>
            <a:r>
              <a:rPr lang="en-US" dirty="0" smtClean="0"/>
              <a:t>Example of </a:t>
            </a:r>
            <a:r>
              <a:rPr lang="en-US" dirty="0" err="1" smtClean="0"/>
              <a:t>IsecureTrac</a:t>
            </a:r>
            <a:r>
              <a:rPr lang="en-US" dirty="0" smtClean="0"/>
              <a:t> – I have worked for a small technology company here in town. Their product was GPS tracking offenders live, using GPS and Web.</a:t>
            </a:r>
          </a:p>
          <a:p>
            <a:r>
              <a:rPr lang="en-US" dirty="0" smtClean="0"/>
              <a:t>Like John Kotter suggests in his book “Accelerate”, </a:t>
            </a:r>
            <a:r>
              <a:rPr lang="en-US" dirty="0" err="1" smtClean="0"/>
              <a:t>iSecure</a:t>
            </a:r>
            <a:r>
              <a:rPr lang="en-US" dirty="0" smtClean="0"/>
              <a:t> began as a fast-moving, adaptive network of motivated individuals aligned to a common vision and focused on the needs of the customers. Here the customers were correction departments across USA. I was the 21</a:t>
            </a:r>
            <a:r>
              <a:rPr lang="en-US" baseline="30000" dirty="0" smtClean="0"/>
              <a:t>st</a:t>
            </a:r>
            <a:r>
              <a:rPr lang="en-US" dirty="0" smtClean="0"/>
              <a:t> employee in the company.</a:t>
            </a:r>
          </a:p>
          <a:p>
            <a:r>
              <a:rPr lang="en-US" dirty="0" smtClean="0"/>
              <a:t>Roles and reporting relationships are fluid. My CTO was the chief designer of the GPS Tracking Device and he worked very long hours on improving the device. Though I had a manager, he was a developer as well. If there was a problem, I could walk to the customer support reps or they can walk to my desk. We collaborated organically to identify customer needs and potential solutions and deliver value in any way they could</a:t>
            </a:r>
          </a:p>
          <a:p>
            <a:r>
              <a:rPr lang="en-US" dirty="0" smtClean="0"/>
              <a:t>In the words of John Kotter – it is called an adaptive ‘Entrepreneurial network’ of people working towards a shared, customer-centric purpose</a:t>
            </a:r>
          </a:p>
        </p:txBody>
      </p:sp>
    </p:spTree>
    <p:extLst>
      <p:ext uri="{BB962C8B-B14F-4D97-AF65-F5344CB8AC3E}">
        <p14:creationId xmlns:p14="http://schemas.microsoft.com/office/powerpoint/2010/main" val="334904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3864"/>
          </a:xfrm>
        </p:spPr>
        <p:txBody>
          <a:bodyPr/>
          <a:lstStyle/>
          <a:p>
            <a:r>
              <a:rPr lang="en-US" dirty="0" smtClean="0"/>
              <a:t>We add Hierarchy for stability and execution</a:t>
            </a:r>
            <a:endParaRPr lang="en-US" dirty="0"/>
          </a:p>
        </p:txBody>
      </p:sp>
      <p:sp>
        <p:nvSpPr>
          <p:cNvPr id="3" name="Content Placeholder 2"/>
          <p:cNvSpPr>
            <a:spLocks noGrp="1"/>
          </p:cNvSpPr>
          <p:nvPr>
            <p:ph idx="1"/>
          </p:nvPr>
        </p:nvSpPr>
        <p:spPr>
          <a:xfrm>
            <a:off x="497305" y="1138990"/>
            <a:ext cx="11085095" cy="5037973"/>
          </a:xfrm>
        </p:spPr>
        <p:txBody>
          <a:bodyPr>
            <a:normAutofit fontScale="92500"/>
          </a:bodyPr>
          <a:lstStyle/>
          <a:p>
            <a:r>
              <a:rPr lang="en-US" dirty="0" smtClean="0"/>
              <a:t>As the enterprise succeeds, it naturally wants to expand on its success and grow. This means that individual responsibilities must become clearer to ensure that critical details are carried out – </a:t>
            </a:r>
          </a:p>
          <a:p>
            <a:r>
              <a:rPr lang="en-US" dirty="0" smtClean="0"/>
              <a:t>Reflecting back to the small company that it was, it group to about 220 people. There was an accounting departing, compliance department, marketing department, ware house department to ship the equipment, Software Database, Networking department, Full fledged customer support center was stabled in a completely different building.</a:t>
            </a:r>
          </a:p>
          <a:p>
            <a:r>
              <a:rPr lang="en-US" dirty="0" smtClean="0"/>
              <a:t>In a way to add expertise, specialists were hired. Departments were created. Policies and procedures are established to legality and compliance and to drive repeatable cost-efficient operations. The business starts to organize by function. Silos begin to form. But I was part of the </a:t>
            </a:r>
            <a:r>
              <a:rPr lang="en-US" dirty="0" err="1" smtClean="0"/>
              <a:t>entreprerual</a:t>
            </a:r>
            <a:r>
              <a:rPr lang="en-US" dirty="0" smtClean="0"/>
              <a:t> network, who were seeking new opportunities to deliver value</a:t>
            </a:r>
            <a:endParaRPr lang="en-US" dirty="0"/>
          </a:p>
        </p:txBody>
      </p:sp>
    </p:spTree>
    <p:extLst>
      <p:ext uri="{BB962C8B-B14F-4D97-AF65-F5344CB8AC3E}">
        <p14:creationId xmlns:p14="http://schemas.microsoft.com/office/powerpoint/2010/main" val="2050964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1739</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1.1 Thrive in the digital age</vt:lpstr>
      <vt:lpstr>PowerPoint Presentation</vt:lpstr>
      <vt:lpstr>Five Technological revolutions</vt:lpstr>
      <vt:lpstr>Production capital follows financial capital</vt:lpstr>
      <vt:lpstr>What state are we in ? </vt:lpstr>
      <vt:lpstr>Competing in the Age of Software</vt:lpstr>
      <vt:lpstr>Rethinking the organization</vt:lpstr>
      <vt:lpstr>We started with a network</vt:lpstr>
      <vt:lpstr>We add Hierarchy for stability and execution</vt:lpstr>
      <vt:lpstr>Guess what happens</vt:lpstr>
      <vt:lpstr>The solution is not to thrash what we know</vt:lpstr>
      <vt:lpstr>We need a dual operating system for Business Agility</vt:lpstr>
      <vt:lpstr>And we have just such an operating system at our finger tips – present to us by SAFe</vt:lpstr>
      <vt:lpstr>1.2 Describe SAFe as an Operating system for Business Agility</vt:lpstr>
      <vt:lpstr>Business Agility Requires </vt:lpstr>
      <vt:lpstr>SAFe for Lean Enterprices is a knowledge base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Thrive in the digital age</dc:title>
  <dc:creator>Kiran D</dc:creator>
  <cp:lastModifiedBy>Kiran D</cp:lastModifiedBy>
  <cp:revision>25</cp:revision>
  <dcterms:created xsi:type="dcterms:W3CDTF">2020-08-03T14:53:41Z</dcterms:created>
  <dcterms:modified xsi:type="dcterms:W3CDTF">2020-08-04T03:05:40Z</dcterms:modified>
</cp:coreProperties>
</file>