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7562" r:id="rId1"/>
  </p:sldMasterIdLst>
  <p:notesMasterIdLst>
    <p:notesMasterId r:id="rId32"/>
  </p:notesMasterIdLst>
  <p:handoutMasterIdLst>
    <p:handoutMasterId r:id="rId33"/>
  </p:handoutMasterIdLst>
  <p:sldIdLst>
    <p:sldId id="1440" r:id="rId2"/>
    <p:sldId id="1439" r:id="rId3"/>
    <p:sldId id="1444" r:id="rId4"/>
    <p:sldId id="1446" r:id="rId5"/>
    <p:sldId id="1441" r:id="rId6"/>
    <p:sldId id="1448" r:id="rId7"/>
    <p:sldId id="1450" r:id="rId8"/>
    <p:sldId id="1445" r:id="rId9"/>
    <p:sldId id="1442" r:id="rId10"/>
    <p:sldId id="1447" r:id="rId11"/>
    <p:sldId id="1443" r:id="rId12"/>
    <p:sldId id="1451" r:id="rId13"/>
    <p:sldId id="1452" r:id="rId14"/>
    <p:sldId id="1454" r:id="rId15"/>
    <p:sldId id="1455" r:id="rId16"/>
    <p:sldId id="1457" r:id="rId17"/>
    <p:sldId id="1458" r:id="rId18"/>
    <p:sldId id="1459" r:id="rId19"/>
    <p:sldId id="1456" r:id="rId20"/>
    <p:sldId id="1468" r:id="rId21"/>
    <p:sldId id="1469" r:id="rId22"/>
    <p:sldId id="1462" r:id="rId23"/>
    <p:sldId id="1463" r:id="rId24"/>
    <p:sldId id="1464" r:id="rId25"/>
    <p:sldId id="1460" r:id="rId26"/>
    <p:sldId id="1461" r:id="rId27"/>
    <p:sldId id="1465" r:id="rId28"/>
    <p:sldId id="1466" r:id="rId29"/>
    <p:sldId id="1467" r:id="rId30"/>
    <p:sldId id="1453" r:id="rId31"/>
  </p:sldIdLst>
  <p:sldSz cx="9906000" cy="6858000" type="A4"/>
  <p:notesSz cx="6735763" cy="9866313"/>
  <p:kinsoku lang="ko-KR" invalStChars="、。，．：；？！’”）〕］｝〉》」』】°′″℃￠％!%),.:;?]}" invalEndChars="‘“（〔［｛〈《「『【￥＄\￦￡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95C7"/>
    <a:srgbClr val="2CD4C0"/>
    <a:srgbClr val="336699"/>
    <a:srgbClr val="CCFFFF"/>
    <a:srgbClr val="FFE7E7"/>
    <a:srgbClr val="CCECFF"/>
    <a:srgbClr val="FFCC00"/>
    <a:srgbClr val="FF9999"/>
    <a:srgbClr val="FFDDDD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76" autoAdjust="0"/>
    <p:restoredTop sz="87431" autoAdjust="0"/>
  </p:normalViewPr>
  <p:slideViewPr>
    <p:cSldViewPr>
      <p:cViewPr>
        <p:scale>
          <a:sx n="55" d="100"/>
          <a:sy n="55" d="100"/>
        </p:scale>
        <p:origin x="-1986" y="-468"/>
      </p:cViewPr>
      <p:guideLst>
        <p:guide orient="horz" pos="4156"/>
        <p:guide orient="horz" pos="1117"/>
        <p:guide orient="horz" pos="4020"/>
        <p:guide orient="horz" pos="1114"/>
        <p:guide orient="horz" pos="1344"/>
        <p:guide pos="353"/>
        <p:guide pos="3120"/>
        <p:guide pos="1125"/>
        <p:guide pos="1578"/>
        <p:guide pos="2055"/>
        <p:guide pos="2530"/>
        <p:guide pos="2984"/>
        <p:guide pos="3471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950"/>
    </p:cViewPr>
  </p:sorterViewPr>
  <p:notesViewPr>
    <p:cSldViewPr>
      <p:cViewPr varScale="1">
        <p:scale>
          <a:sx n="82" d="100"/>
          <a:sy n="82" d="100"/>
        </p:scale>
        <p:origin x="-3930" y="-102"/>
      </p:cViewPr>
      <p:guideLst>
        <p:guide orient="horz" pos="3108"/>
        <p:guide pos="21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44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42" y="4687888"/>
            <a:ext cx="4941887" cy="415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510" tIns="44462" rIns="90510" bIns="444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8363" y="858838"/>
            <a:ext cx="5000625" cy="34623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24807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"/>
          <p:cNvSpPr>
            <a:spLocks noChangeArrowheads="1"/>
          </p:cNvSpPr>
          <p:nvPr userDrawn="1"/>
        </p:nvSpPr>
        <p:spPr bwMode="auto">
          <a:xfrm>
            <a:off x="9310688" y="6661154"/>
            <a:ext cx="295276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r" fontAlgn="ctr">
              <a:defRPr/>
            </a:pPr>
            <a:r>
              <a:rPr lang="en-US" altLang="ko-KR" sz="800" b="1" smtClean="0">
                <a:solidFill>
                  <a:srgbClr val="000000"/>
                </a:solidFill>
              </a:rPr>
              <a:t> [ </a:t>
            </a:r>
            <a:fld id="{87292200-3001-4343-942E-CED74A78CA07}" type="slidenum">
              <a:rPr lang="en-US" altLang="ko-KR" sz="800" b="1" smtClean="0">
                <a:solidFill>
                  <a:srgbClr val="000000"/>
                </a:solidFill>
              </a:rPr>
              <a:pPr algn="r" fontAlgn="ctr">
                <a:defRPr/>
              </a:pPr>
              <a:t>‹#›</a:t>
            </a:fld>
            <a:r>
              <a:rPr lang="en-US" altLang="ko-KR" sz="800" b="1" smtClean="0">
                <a:solidFill>
                  <a:srgbClr val="000000"/>
                </a:solidFill>
              </a:rPr>
              <a:t> ]</a:t>
            </a:r>
          </a:p>
        </p:txBody>
      </p:sp>
      <p:pic>
        <p:nvPicPr>
          <p:cNvPr id="3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565" y="6680204"/>
            <a:ext cx="781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11"/>
          <p:cNvGrpSpPr>
            <a:grpSpLocks/>
          </p:cNvGrpSpPr>
          <p:nvPr userDrawn="1"/>
        </p:nvGrpSpPr>
        <p:grpSpPr bwMode="auto">
          <a:xfrm>
            <a:off x="0" y="6732592"/>
            <a:ext cx="8364538" cy="46037"/>
            <a:chOff x="0" y="6732501"/>
            <a:chExt cx="8364966" cy="45719"/>
          </a:xfrm>
        </p:grpSpPr>
        <p:cxnSp>
          <p:nvCxnSpPr>
            <p:cNvPr id="5" name="직선 연결선 4"/>
            <p:cNvCxnSpPr/>
            <p:nvPr userDrawn="1"/>
          </p:nvCxnSpPr>
          <p:spPr>
            <a:xfrm>
              <a:off x="0" y="6748266"/>
              <a:ext cx="831892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 userDrawn="1"/>
          </p:nvSpPr>
          <p:spPr bwMode="auto">
            <a:xfrm>
              <a:off x="8318926" y="6732501"/>
              <a:ext cx="46040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algn="ctr">
              <a:noFill/>
              <a:miter lim="800000"/>
              <a:headEnd/>
              <a:tailEnd/>
            </a:ln>
            <a:effectLst>
              <a:outerShdw blurRad="63500" sx="101000" sy="101000" algn="ctr" rotWithShape="0">
                <a:sysClr val="windowText" lastClr="000000">
                  <a:lumMod val="65000"/>
                  <a:lumOff val="35000"/>
                  <a:alpha val="40000"/>
                </a:sysClr>
              </a:outerShdw>
            </a:effectLst>
          </p:spPr>
          <p:txBody>
            <a:bodyPr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000" b="1" kern="0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pic>
        <p:nvPicPr>
          <p:cNvPr id="7" name="그림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906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6"/>
          <p:cNvSpPr>
            <a:spLocks noChangeArrowheads="1"/>
          </p:cNvSpPr>
          <p:nvPr userDrawn="1"/>
        </p:nvSpPr>
        <p:spPr bwMode="auto">
          <a:xfrm>
            <a:off x="6353178" y="277813"/>
            <a:ext cx="3192463" cy="50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lIns="90000" tIns="46800" rIns="36000" bIns="46800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sz="9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 보고서의 용도는 반드시 고객사 내부로 한정됩니다 </a:t>
            </a:r>
            <a:br>
              <a:rPr lang="ko-KR" altLang="en-US" sz="9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9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 보고서의 어떠한 부분도 ㈜엠로의 사전 서면 동의 없이는 외부로 열람 되거나</a:t>
            </a:r>
            <a:r>
              <a:rPr lang="en-US" altLang="ko-KR" sz="9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복사되거나</a:t>
            </a:r>
            <a:r>
              <a:rPr lang="en-US" altLang="ko-KR" sz="9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인용되어서는 안됩니다</a:t>
            </a:r>
          </a:p>
        </p:txBody>
      </p:sp>
    </p:spTree>
    <p:extLst>
      <p:ext uri="{BB962C8B-B14F-4D97-AF65-F5344CB8AC3E}">
        <p14:creationId xmlns:p14="http://schemas.microsoft.com/office/powerpoint/2010/main" val="3995894743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!WORK\008.프로덕션(PPT)\2015\GSC 마스터 시안 - 복사본\GCS마스터_가로-2_목차 copy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0"/>
            <a:ext cx="9928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0"/>
          <p:cNvSpPr>
            <a:spLocks noChangeArrowheads="1"/>
          </p:cNvSpPr>
          <p:nvPr userDrawn="1"/>
        </p:nvSpPr>
        <p:spPr bwMode="auto">
          <a:xfrm>
            <a:off x="9310688" y="6661154"/>
            <a:ext cx="295276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r" fontAlgn="ctr">
              <a:defRPr/>
            </a:pPr>
            <a:r>
              <a:rPr lang="en-US" altLang="ko-KR" sz="800" b="1" smtClean="0">
                <a:solidFill>
                  <a:srgbClr val="000000"/>
                </a:solidFill>
              </a:rPr>
              <a:t> [ </a:t>
            </a:r>
            <a:fld id="{AB6293A0-F729-48D6-B455-DAE78C26DF5A}" type="slidenum">
              <a:rPr lang="en-US" altLang="ko-KR" sz="800" b="1" smtClean="0">
                <a:solidFill>
                  <a:srgbClr val="000000"/>
                </a:solidFill>
              </a:rPr>
              <a:pPr algn="r" fontAlgn="ctr">
                <a:defRPr/>
              </a:pPr>
              <a:t>‹#›</a:t>
            </a:fld>
            <a:r>
              <a:rPr lang="en-US" altLang="ko-KR" sz="800" b="1" smtClean="0">
                <a:solidFill>
                  <a:srgbClr val="000000"/>
                </a:solidFill>
              </a:rPr>
              <a:t> ]</a:t>
            </a:r>
          </a:p>
        </p:txBody>
      </p:sp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565" y="6680204"/>
            <a:ext cx="781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8064607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!WORK\008.프로덕션(PPT)\2015\GSC 마스터 시안 - 복사본\GCS마스터_가로-2_간지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3" y="0"/>
            <a:ext cx="99298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0"/>
          <p:cNvSpPr>
            <a:spLocks noChangeArrowheads="1"/>
          </p:cNvSpPr>
          <p:nvPr userDrawn="1"/>
        </p:nvSpPr>
        <p:spPr bwMode="auto">
          <a:xfrm>
            <a:off x="9310688" y="6661154"/>
            <a:ext cx="295276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r" fontAlgn="ctr">
              <a:defRPr/>
            </a:pPr>
            <a:r>
              <a:rPr lang="en-US" altLang="ko-KR" sz="800" b="1" smtClean="0">
                <a:solidFill>
                  <a:srgbClr val="000000"/>
                </a:solidFill>
              </a:rPr>
              <a:t> [ </a:t>
            </a:r>
            <a:fld id="{FC4E6087-A824-41C9-A9F1-A0BFC2ACB1F5}" type="slidenum">
              <a:rPr lang="en-US" altLang="ko-KR" sz="800" b="1" smtClean="0">
                <a:solidFill>
                  <a:srgbClr val="000000"/>
                </a:solidFill>
              </a:rPr>
              <a:pPr algn="r" fontAlgn="ctr">
                <a:defRPr/>
              </a:pPr>
              <a:t>‹#›</a:t>
            </a:fld>
            <a:r>
              <a:rPr lang="en-US" altLang="ko-KR" sz="800" b="1" smtClean="0">
                <a:solidFill>
                  <a:srgbClr val="000000"/>
                </a:solidFill>
              </a:rPr>
              <a:t> ]</a:t>
            </a:r>
          </a:p>
        </p:txBody>
      </p:sp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565" y="6680204"/>
            <a:ext cx="781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8732299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956" y="345876"/>
            <a:ext cx="8678862" cy="488564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62960" y="894094"/>
            <a:ext cx="9186011" cy="450850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1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0595868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-1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956" y="345876"/>
            <a:ext cx="8678862" cy="488564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74377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93725" y="2247900"/>
            <a:ext cx="4260850" cy="4254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 b="1" kern="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5051425" y="2247900"/>
            <a:ext cx="4260850" cy="4254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 b="1" kern="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593725" y="1889126"/>
            <a:ext cx="4260850" cy="396875"/>
          </a:xfrm>
          <a:prstGeom prst="rect">
            <a:avLst/>
          </a:prstGeom>
          <a:solidFill>
            <a:srgbClr val="3570A5"/>
          </a:solidFill>
          <a:ln w="9525">
            <a:solidFill>
              <a:srgbClr val="286394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indent="-180975" defTabSz="10414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defTabSz="10414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defTabSz="10414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defTabSz="10414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defTabSz="10414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en-US" sz="1400" b="1" smtClea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8"/>
          <p:cNvSpPr>
            <a:spLocks noChangeArrowheads="1"/>
          </p:cNvSpPr>
          <p:nvPr userDrawn="1"/>
        </p:nvSpPr>
        <p:spPr bwMode="auto">
          <a:xfrm>
            <a:off x="5051425" y="1889126"/>
            <a:ext cx="4260850" cy="396875"/>
          </a:xfrm>
          <a:prstGeom prst="rect">
            <a:avLst/>
          </a:prstGeom>
          <a:solidFill>
            <a:srgbClr val="3570A5"/>
          </a:solidFill>
          <a:ln w="9525">
            <a:solidFill>
              <a:srgbClr val="286394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indent="-180975" defTabSz="10414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defTabSz="10414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defTabSz="10414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defTabSz="10414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defTabSz="10414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en-US" sz="1400" b="1" smtClea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956" y="345876"/>
            <a:ext cx="8678862" cy="488564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62960" y="894094"/>
            <a:ext cx="9186011" cy="450850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1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593725" y="1889126"/>
            <a:ext cx="4260850" cy="39687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3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5051688" y="1889539"/>
            <a:ext cx="4260850" cy="39687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59895861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593725" y="2247900"/>
            <a:ext cx="4260850" cy="19446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 b="1" kern="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051425" y="2247900"/>
            <a:ext cx="4260850" cy="19446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 b="1" kern="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593725" y="1889126"/>
            <a:ext cx="4260850" cy="396875"/>
          </a:xfrm>
          <a:prstGeom prst="rect">
            <a:avLst/>
          </a:prstGeom>
          <a:solidFill>
            <a:srgbClr val="3570A5"/>
          </a:solidFill>
          <a:ln w="9525">
            <a:solidFill>
              <a:srgbClr val="286394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indent="-180975" defTabSz="10414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defTabSz="10414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defTabSz="10414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defTabSz="10414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defTabSz="10414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en-US" sz="1400" b="1" smtClea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5051425" y="1889126"/>
            <a:ext cx="4260850" cy="396875"/>
          </a:xfrm>
          <a:prstGeom prst="rect">
            <a:avLst/>
          </a:prstGeom>
          <a:solidFill>
            <a:srgbClr val="3570A5"/>
          </a:solidFill>
          <a:ln w="9525">
            <a:solidFill>
              <a:srgbClr val="286394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indent="-180975" defTabSz="10414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defTabSz="10414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defTabSz="10414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defTabSz="10414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defTabSz="10414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en-US" sz="1400" b="1" smtClea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593725" y="4660900"/>
            <a:ext cx="4260850" cy="19446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 b="1" kern="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5051425" y="4660900"/>
            <a:ext cx="4260850" cy="19446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 b="1" kern="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Rectangle 8"/>
          <p:cNvSpPr>
            <a:spLocks noChangeArrowheads="1"/>
          </p:cNvSpPr>
          <p:nvPr userDrawn="1"/>
        </p:nvSpPr>
        <p:spPr bwMode="auto">
          <a:xfrm>
            <a:off x="593725" y="4302129"/>
            <a:ext cx="4260850" cy="396875"/>
          </a:xfrm>
          <a:prstGeom prst="rect">
            <a:avLst/>
          </a:prstGeom>
          <a:solidFill>
            <a:srgbClr val="3570A5"/>
          </a:solidFill>
          <a:ln w="9525">
            <a:solidFill>
              <a:srgbClr val="286394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indent="-180975" defTabSz="10414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defTabSz="10414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defTabSz="10414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defTabSz="10414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defTabSz="10414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en-US" sz="1400" b="1" smtClea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8"/>
          <p:cNvSpPr>
            <a:spLocks noChangeArrowheads="1"/>
          </p:cNvSpPr>
          <p:nvPr userDrawn="1"/>
        </p:nvSpPr>
        <p:spPr bwMode="auto">
          <a:xfrm>
            <a:off x="5051425" y="4302129"/>
            <a:ext cx="4260850" cy="396875"/>
          </a:xfrm>
          <a:prstGeom prst="rect">
            <a:avLst/>
          </a:prstGeom>
          <a:solidFill>
            <a:srgbClr val="3570A5"/>
          </a:solidFill>
          <a:ln w="9525">
            <a:solidFill>
              <a:srgbClr val="286394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indent="-180975" defTabSz="10414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defTabSz="10414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defTabSz="10414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defTabSz="10414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defTabSz="10414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en-US" sz="1400" b="1" smtClea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956" y="345876"/>
            <a:ext cx="8678862" cy="488564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62960" y="894094"/>
            <a:ext cx="9186011" cy="450850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1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593725" y="1889126"/>
            <a:ext cx="4260850" cy="39687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3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5051688" y="1889539"/>
            <a:ext cx="4260850" cy="39687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5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593463" y="4302129"/>
            <a:ext cx="4260850" cy="39687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6" name="텍스트 개체 틀 8"/>
          <p:cNvSpPr>
            <a:spLocks noGrp="1"/>
          </p:cNvSpPr>
          <p:nvPr>
            <p:ph type="body" sz="quarter" idx="14"/>
          </p:nvPr>
        </p:nvSpPr>
        <p:spPr>
          <a:xfrm>
            <a:off x="5050982" y="4302543"/>
            <a:ext cx="4260850" cy="39687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19311582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F:\!WORK\008.프로덕션(PPT)\2015\GSC 마스터 시안 - 복사본\map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7" y="1514475"/>
            <a:ext cx="7515225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0"/>
          <p:cNvSpPr txBox="1">
            <a:spLocks noChangeArrowheads="1"/>
          </p:cNvSpPr>
          <p:nvPr userDrawn="1"/>
        </p:nvSpPr>
        <p:spPr bwMode="auto">
          <a:xfrm>
            <a:off x="2447927" y="2143128"/>
            <a:ext cx="5314275" cy="1323439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sz="8000" b="1" smtClean="0">
                <a:solidFill>
                  <a:srgbClr val="BDBDBD"/>
                </a:solidFill>
                <a:latin typeface="맑은 고딕" pitchFamily="50" charset="-127"/>
                <a:ea typeface="맑은 고딕" pitchFamily="50" charset="-127"/>
              </a:rPr>
              <a:t>감사합니다</a:t>
            </a:r>
          </a:p>
        </p:txBody>
      </p:sp>
      <p:sp>
        <p:nvSpPr>
          <p:cNvPr id="4" name="TextBox 11"/>
          <p:cNvSpPr txBox="1">
            <a:spLocks noChangeArrowheads="1"/>
          </p:cNvSpPr>
          <p:nvPr userDrawn="1"/>
        </p:nvSpPr>
        <p:spPr bwMode="auto">
          <a:xfrm>
            <a:off x="3079751" y="3573466"/>
            <a:ext cx="4048224" cy="64633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3600" b="1" smtClean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</a:rPr>
              <a:t>End of Document</a:t>
            </a:r>
            <a:endParaRPr lang="ko-KR" altLang="en-US" sz="3600" b="1" smtClean="0">
              <a:solidFill>
                <a:srgbClr val="262626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7324597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956" y="354841"/>
            <a:ext cx="8678862" cy="488564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62957" y="941719"/>
            <a:ext cx="9186011" cy="450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793945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"/>
          <p:cNvSpPr>
            <a:spLocks noChangeArrowheads="1"/>
          </p:cNvSpPr>
          <p:nvPr/>
        </p:nvSpPr>
        <p:spPr bwMode="auto">
          <a:xfrm>
            <a:off x="9310688" y="6661154"/>
            <a:ext cx="295276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r" fontAlgn="ctr"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[ </a:t>
            </a:r>
            <a:fld id="{4CF79DA2-5DDD-44EB-84CD-9A94F91A19E4}" type="slidenum">
              <a:rPr lang="en-US" altLang="ko-KR" sz="8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 fontAlgn="ctr">
                <a:defRPr/>
              </a:pPr>
              <a:t>‹#›</a:t>
            </a:fld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]</a:t>
            </a:r>
          </a:p>
        </p:txBody>
      </p:sp>
      <p:pic>
        <p:nvPicPr>
          <p:cNvPr id="1027" name="Picture 1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565" y="6680204"/>
            <a:ext cx="781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3" descr="F:\!WORK\008.프로덕션(PPT)\2015\GSC 마스터 시안 - 복사본\header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04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563" r:id="rId1"/>
    <p:sldLayoutId id="2147487564" r:id="rId2"/>
    <p:sldLayoutId id="2147487565" r:id="rId3"/>
    <p:sldLayoutId id="2147487566" r:id="rId4"/>
    <p:sldLayoutId id="2147487567" r:id="rId5"/>
    <p:sldLayoutId id="2147487568" r:id="rId6"/>
    <p:sldLayoutId id="2147487569" r:id="rId7"/>
    <p:sldLayoutId id="2147487570" r:id="rId8"/>
    <p:sldLayoutId id="2147487572" r:id="rId9"/>
    <p:sldLayoutId id="2147487515" r:id="rId10"/>
    <p:sldLayoutId id="2147487510" r:id="rId11"/>
  </p:sldLayoutIdLst>
  <p:transition advClick="0"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17475" indent="-117475" algn="l" rtl="0" eaLnBrk="0" fontAlgn="base" latinLnBrk="1" hangingPunct="0">
        <a:spcBef>
          <a:spcPts val="1700"/>
        </a:spcBef>
        <a:spcAft>
          <a:spcPct val="0"/>
        </a:spcAft>
        <a:buSzPct val="120000"/>
        <a:buFont typeface="Wingdings" pitchFamily="2" charset="2"/>
        <a:buChar char="§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223838" indent="-95250" algn="l" rtl="0" eaLnBrk="0" fontAlgn="base" latinLnBrk="1" hangingPunct="0">
        <a:spcBef>
          <a:spcPts val="200"/>
        </a:spcBef>
        <a:spcAft>
          <a:spcPct val="0"/>
        </a:spcAft>
        <a:buSzPct val="120000"/>
        <a:buChar char="•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2pPr>
      <a:lvl3pPr marL="365125" indent="-122238" algn="l" rtl="0" eaLnBrk="0" fontAlgn="base" latinLnBrk="1" hangingPunct="0">
        <a:spcBef>
          <a:spcPts val="200"/>
        </a:spcBef>
        <a:spcAft>
          <a:spcPct val="0"/>
        </a:spcAft>
        <a:buSzPct val="120000"/>
        <a:buChar char="-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3pPr>
      <a:lvl4pPr marL="471488" indent="-87313" algn="l" rtl="0" eaLnBrk="0" fontAlgn="base" latinLnBrk="1" hangingPunct="0">
        <a:spcBef>
          <a:spcPts val="200"/>
        </a:spcBef>
        <a:spcAft>
          <a:spcPct val="0"/>
        </a:spcAft>
        <a:buClr>
          <a:schemeClr val="tx1"/>
        </a:buClr>
        <a:buSzPct val="120000"/>
        <a:buChar char="·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chemeClr val="tx1"/>
                </a:solidFill>
              </a:rPr>
              <a:t>Queue &amp; 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681192" y="5229200"/>
            <a:ext cx="2664296" cy="450850"/>
          </a:xfrm>
        </p:spPr>
        <p:txBody>
          <a:bodyPr/>
          <a:lstStyle/>
          <a:p>
            <a:r>
              <a:rPr lang="ko-KR" altLang="en-US" smtClean="0"/>
              <a:t>김경덕</a:t>
            </a:r>
          </a:p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3" y="1767625"/>
            <a:ext cx="4479643" cy="1252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3" y="3180878"/>
            <a:ext cx="4730712" cy="12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166444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8506" y="332656"/>
            <a:ext cx="8678862" cy="488564"/>
          </a:xfrm>
        </p:spPr>
        <p:txBody>
          <a:bodyPr/>
          <a:lstStyle/>
          <a:p>
            <a:r>
              <a:rPr lang="en-US" altLang="ko-KR" smtClean="0">
                <a:solidFill>
                  <a:schemeClr val="tx1"/>
                </a:solidFill>
              </a:rPr>
              <a:t>ArrayStack vs LinkedStack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7" y="1484784"/>
            <a:ext cx="3604806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042" y="972915"/>
            <a:ext cx="2301170" cy="317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4995" y="4365104"/>
            <a:ext cx="3168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데이터 저장을 위한 배열 필요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최대 크기 지정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TOP</a:t>
            </a:r>
            <a:r>
              <a:rPr lang="ko-KR" altLang="en-US" sz="1600" dirty="0" smtClean="0"/>
              <a:t>을 관리할 변수 필요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배열 크기 변경 불가능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01072" y="4365106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다음 데이터를 가리킬 </a:t>
            </a:r>
            <a:r>
              <a:rPr lang="en-US" altLang="ko-KR" sz="1600" dirty="0" smtClean="0"/>
              <a:t>Node</a:t>
            </a:r>
            <a:r>
              <a:rPr lang="ko-KR" altLang="en-US" sz="1600" dirty="0" smtClean="0"/>
              <a:t>클래스 필요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Node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클래스에는 </a:t>
            </a:r>
            <a:r>
              <a:rPr lang="en-US" altLang="ko-KR" sz="1600" dirty="0" smtClean="0"/>
              <a:t>data, next</a:t>
            </a:r>
            <a:r>
              <a:rPr lang="ko-KR" altLang="en-US" sz="1600" dirty="0" smtClean="0"/>
              <a:t>선언</a:t>
            </a:r>
            <a:r>
              <a:rPr lang="en-US" altLang="ko-KR" sz="1600" dirty="0" smtClean="0"/>
              <a:t>.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5254851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chemeClr val="tx1"/>
                </a:solidFill>
              </a:rPr>
              <a:t>Stack Interface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00474" y="3501008"/>
            <a:ext cx="9186011" cy="450850"/>
          </a:xfrm>
        </p:spPr>
        <p:txBody>
          <a:bodyPr/>
          <a:lstStyle/>
          <a:p>
            <a:r>
              <a:rPr lang="en-US" altLang="ko-KR" smtClean="0"/>
              <a:t>Push   - </a:t>
            </a:r>
            <a:r>
              <a:rPr lang="ko-KR" altLang="en-US" smtClean="0"/>
              <a:t>스택의 가장 위에 </a:t>
            </a:r>
            <a:r>
              <a:rPr lang="en-US" altLang="ko-KR" smtClean="0"/>
              <a:t>element</a:t>
            </a:r>
            <a:r>
              <a:rPr lang="ko-KR" altLang="en-US" smtClean="0"/>
              <a:t> 추가</a:t>
            </a:r>
            <a:endParaRPr lang="en-US" altLang="ko-KR" smtClean="0"/>
          </a:p>
          <a:p>
            <a:r>
              <a:rPr lang="en-US" altLang="ko-KR" smtClean="0"/>
              <a:t>Pop    - </a:t>
            </a:r>
            <a:r>
              <a:rPr lang="ko-KR" altLang="en-US" smtClean="0"/>
              <a:t>스택의 가장 위에 값 삭제</a:t>
            </a:r>
            <a:endParaRPr lang="en-US" altLang="ko-KR" smtClean="0"/>
          </a:p>
          <a:p>
            <a:r>
              <a:rPr lang="en-US" altLang="ko-KR" smtClean="0"/>
              <a:t>Peek   - </a:t>
            </a:r>
            <a:r>
              <a:rPr lang="ko-KR" altLang="en-US" smtClean="0"/>
              <a:t>스택의 가장 위의 값 반환</a:t>
            </a:r>
            <a:endParaRPr lang="en-US" altLang="ko-KR" smtClean="0"/>
          </a:p>
          <a:p>
            <a:r>
              <a:rPr lang="en-US" altLang="ko-KR" smtClean="0"/>
              <a:t>Empty – </a:t>
            </a:r>
            <a:r>
              <a:rPr lang="ko-KR" altLang="en-US" smtClean="0"/>
              <a:t>스택이 비어 있을 때 </a:t>
            </a:r>
            <a:r>
              <a:rPr lang="en-US" altLang="ko-KR" smtClean="0"/>
              <a:t>true </a:t>
            </a:r>
            <a:r>
              <a:rPr lang="ko-KR" altLang="en-US" smtClean="0"/>
              <a:t>반환</a:t>
            </a:r>
            <a:endParaRPr lang="en-US" altLang="ko-KR" smtClean="0"/>
          </a:p>
          <a:p>
            <a:r>
              <a:rPr lang="en-US" altLang="ko-KR" smtClean="0"/>
              <a:t>Size    - </a:t>
            </a:r>
            <a:r>
              <a:rPr lang="ko-KR" altLang="en-US" smtClean="0"/>
              <a:t>스택의 사이즈 반환</a:t>
            </a:r>
            <a:endParaRPr lang="en-US" altLang="ko-KR" smtClean="0"/>
          </a:p>
          <a:p>
            <a:r>
              <a:rPr lang="en-US" altLang="ko-KR" smtClean="0"/>
              <a:t>Search – element</a:t>
            </a:r>
            <a:r>
              <a:rPr lang="ko-KR" altLang="en-US" smtClean="0"/>
              <a:t>요소 위치 반환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2" y="1124744"/>
            <a:ext cx="612935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44625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chemeClr val="tx1"/>
                </a:solidFill>
              </a:rPr>
              <a:t>StringArrayStack </a:t>
            </a:r>
            <a:r>
              <a:rPr lang="ko-KR" altLang="en-US" smtClean="0">
                <a:solidFill>
                  <a:schemeClr val="tx1"/>
                </a:solidFill>
              </a:rPr>
              <a:t>삽입</a:t>
            </a:r>
            <a:r>
              <a:rPr lang="en-US" altLang="ko-KR" smtClean="0">
                <a:solidFill>
                  <a:schemeClr val="tx1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4" y="2080854"/>
            <a:ext cx="3704581" cy="179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475" y="1628804"/>
            <a:ext cx="3399928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0944" y="4896355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Top </a:t>
            </a:r>
            <a:r>
              <a:rPr lang="ko-KR" altLang="en-US" dirty="0" smtClean="0"/>
              <a:t>변수 증가</a:t>
            </a:r>
            <a:endParaRPr lang="en-US" altLang="ko-KR" dirty="0" smtClean="0"/>
          </a:p>
          <a:p>
            <a:r>
              <a:rPr lang="ko-KR" altLang="en-US" dirty="0" smtClean="0"/>
              <a:t>배열의 </a:t>
            </a:r>
            <a:r>
              <a:rPr lang="en-US" altLang="ko-KR" dirty="0" smtClean="0"/>
              <a:t>top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53474" y="4920585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Peek</a:t>
            </a:r>
            <a:r>
              <a:rPr lang="ko-KR" altLang="en-US" dirty="0" smtClean="0"/>
              <a:t>을 통한 </a:t>
            </a:r>
            <a:r>
              <a:rPr lang="en-US" altLang="ko-KR" dirty="0" smtClean="0"/>
              <a:t>top</a:t>
            </a:r>
            <a:r>
              <a:rPr lang="ko-KR" altLang="en-US" dirty="0" smtClean="0"/>
              <a:t>값 관리</a:t>
            </a:r>
            <a:endParaRPr lang="en-US" altLang="ko-KR" dirty="0" smtClean="0"/>
          </a:p>
          <a:p>
            <a:r>
              <a:rPr lang="en-US" altLang="ko-KR" dirty="0" smtClean="0"/>
              <a:t>Top</a:t>
            </a:r>
            <a:r>
              <a:rPr lang="ko-KR" altLang="en-US" dirty="0" smtClean="0"/>
              <a:t>삭제 후 </a:t>
            </a:r>
            <a:r>
              <a:rPr lang="en-US" altLang="ko-KR" dirty="0" smtClean="0"/>
              <a:t>top 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471867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chemeClr val="tx1"/>
                </a:solidFill>
              </a:rPr>
              <a:t>StringLinkedStack </a:t>
            </a:r>
            <a:r>
              <a:rPr lang="ko-KR" altLang="en-US" smtClean="0">
                <a:solidFill>
                  <a:schemeClr val="tx1"/>
                </a:solidFill>
              </a:rPr>
              <a:t>삽입</a:t>
            </a:r>
            <a:r>
              <a:rPr lang="en-US" altLang="ko-KR" smtClean="0">
                <a:solidFill>
                  <a:schemeClr val="tx1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0944" y="4896355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Top </a:t>
            </a:r>
            <a:r>
              <a:rPr lang="ko-KR" altLang="en-US" dirty="0" smtClean="0"/>
              <a:t>변수 증가</a:t>
            </a:r>
            <a:endParaRPr lang="en-US" altLang="ko-KR" dirty="0" smtClean="0"/>
          </a:p>
          <a:p>
            <a:r>
              <a:rPr lang="ko-KR" altLang="en-US" dirty="0" smtClean="0"/>
              <a:t>배열의 </a:t>
            </a:r>
            <a:r>
              <a:rPr lang="en-US" altLang="ko-KR" dirty="0" smtClean="0"/>
              <a:t>top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53474" y="4920585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Peek</a:t>
            </a:r>
            <a:r>
              <a:rPr lang="ko-KR" altLang="en-US" dirty="0" smtClean="0"/>
              <a:t>을 통한 </a:t>
            </a:r>
            <a:r>
              <a:rPr lang="en-US" altLang="ko-KR" dirty="0" smtClean="0"/>
              <a:t>top</a:t>
            </a:r>
            <a:r>
              <a:rPr lang="ko-KR" altLang="en-US" dirty="0" smtClean="0"/>
              <a:t>값 관리</a:t>
            </a:r>
            <a:endParaRPr lang="en-US" altLang="ko-KR" dirty="0" smtClean="0"/>
          </a:p>
          <a:p>
            <a:r>
              <a:rPr lang="en-US" altLang="ko-KR" dirty="0" smtClean="0"/>
              <a:t>Top</a:t>
            </a:r>
            <a:r>
              <a:rPr lang="ko-KR" altLang="en-US" dirty="0" smtClean="0"/>
              <a:t>삭제 후 </a:t>
            </a:r>
            <a:r>
              <a:rPr lang="en-US" altLang="ko-KR" dirty="0" smtClean="0"/>
              <a:t>top -1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47" y="2060852"/>
            <a:ext cx="3525542" cy="1992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074" y="1628800"/>
            <a:ext cx="3241313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84466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chemeClr val="tx1"/>
                </a:solidFill>
              </a:rPr>
              <a:t>Tree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79468" y="4005064"/>
            <a:ext cx="9186011" cy="45085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smtClean="0"/>
              <a:t>부모</a:t>
            </a:r>
            <a:r>
              <a:rPr lang="en-US" altLang="ko-KR" smtClean="0"/>
              <a:t>, </a:t>
            </a:r>
            <a:r>
              <a:rPr lang="ko-KR" altLang="en-US" smtClean="0"/>
              <a:t>자식 관계의 노드들로 이루어진 계층적 구조</a:t>
            </a:r>
            <a:r>
              <a:rPr lang="en-US" altLang="ko-KR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mtClean="0"/>
              <a:t>자식은 하나의 부모만을 가짐</a:t>
            </a:r>
            <a:r>
              <a:rPr lang="en-US" altLang="ko-KR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mtClean="0"/>
              <a:t>반드시 하나 이상의 루트가 존재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pic>
        <p:nvPicPr>
          <p:cNvPr id="1026" name="Picture 2" descr="https://t1.daumcdn.net/cfile/tistory/2769543856E4F9A83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1052736"/>
            <a:ext cx="4572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41506" y="1424808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Root : </a:t>
            </a:r>
            <a:r>
              <a:rPr lang="ko-KR" altLang="en-US" dirty="0" smtClean="0"/>
              <a:t>부모가 없는 </a:t>
            </a:r>
            <a:r>
              <a:rPr lang="ko-KR" altLang="en-US" dirty="0" err="1" smtClean="0"/>
              <a:t>노드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Leaf : </a:t>
            </a:r>
            <a:r>
              <a:rPr lang="ko-KR" altLang="en-US" dirty="0" smtClean="0"/>
              <a:t>자식이 없는 </a:t>
            </a:r>
            <a:r>
              <a:rPr lang="ko-KR" altLang="en-US" dirty="0" err="1" smtClean="0"/>
              <a:t>노드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Depth : </a:t>
            </a:r>
            <a:r>
              <a:rPr lang="ko-KR" altLang="en-US" dirty="0" smtClean="0"/>
              <a:t>루트에서 </a:t>
            </a:r>
            <a:r>
              <a:rPr lang="ko-KR" altLang="en-US" dirty="0" err="1" smtClean="0"/>
              <a:t>노드까지</a:t>
            </a:r>
            <a:r>
              <a:rPr lang="ko-KR" altLang="en-US" dirty="0" smtClean="0"/>
              <a:t> 간선의 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810636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</a:rPr>
              <a:t>이진 트리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6498" y="3356992"/>
            <a:ext cx="9186011" cy="45085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smtClean="0"/>
              <a:t>자식노드가 최대 두 개인 노드들로 구성된 트리</a:t>
            </a:r>
            <a:r>
              <a:rPr lang="en-US" altLang="ko-KR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mtClean="0"/>
              <a:t>Full, complete, balance </a:t>
            </a:r>
            <a:r>
              <a:rPr lang="ko-KR" altLang="en-US" smtClean="0"/>
              <a:t>이진트리 </a:t>
            </a:r>
            <a:r>
              <a:rPr lang="en-US" altLang="ko-KR" smtClean="0"/>
              <a:t>3</a:t>
            </a:r>
            <a:r>
              <a:rPr lang="ko-KR" altLang="en-US" smtClean="0"/>
              <a:t>가지로 구성</a:t>
            </a:r>
            <a:r>
              <a:rPr lang="en-US" altLang="ko-KR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mtClean="0"/>
              <a:t>Full : </a:t>
            </a:r>
            <a:r>
              <a:rPr lang="ko-KR" altLang="en-US" smtClean="0"/>
              <a:t>모든 레벨에서 노드들이 꽉 채워짐</a:t>
            </a:r>
            <a:r>
              <a:rPr lang="en-US" altLang="ko-KR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mtClean="0"/>
              <a:t>Complete : </a:t>
            </a:r>
            <a:r>
              <a:rPr lang="ko-KR" altLang="en-US" smtClean="0"/>
              <a:t>마지막 레벨을 제외한 노드들이 꽉 채워짐</a:t>
            </a:r>
            <a:r>
              <a:rPr lang="en-US" altLang="ko-KR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mtClean="0"/>
              <a:t>Balance : </a:t>
            </a:r>
            <a:r>
              <a:rPr lang="ko-KR" altLang="en-US" smtClean="0"/>
              <a:t>모든 </a:t>
            </a:r>
            <a:r>
              <a:rPr lang="en-US" altLang="ko-KR" smtClean="0"/>
              <a:t>leaf</a:t>
            </a:r>
            <a:r>
              <a:rPr lang="ko-KR" altLang="en-US" smtClean="0"/>
              <a:t>들의 깊이 차이가 많아야 </a:t>
            </a:r>
            <a:r>
              <a:rPr lang="en-US" altLang="ko-KR" smtClean="0"/>
              <a:t>1</a:t>
            </a:r>
            <a:r>
              <a:rPr lang="ko-KR" altLang="en-US" smtClean="0"/>
              <a:t>인 트리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시간복잡도 </a:t>
            </a:r>
            <a:r>
              <a:rPr lang="en-US" altLang="ko-KR" smtClean="0"/>
              <a:t>: O(1) (</a:t>
            </a:r>
            <a:r>
              <a:rPr lang="ko-KR" altLang="en-US" smtClean="0"/>
              <a:t>삽입</a:t>
            </a:r>
            <a:r>
              <a:rPr lang="en-US" altLang="ko-KR" smtClean="0"/>
              <a:t>, </a:t>
            </a:r>
            <a:r>
              <a:rPr lang="ko-KR" altLang="en-US" smtClean="0"/>
              <a:t>삭제는 </a:t>
            </a:r>
            <a:r>
              <a:rPr lang="en-US" altLang="ko-KR" smtClean="0"/>
              <a:t>O(n))</a:t>
            </a:r>
            <a:endParaRPr lang="ko-KR" altLang="en-US" dirty="0"/>
          </a:p>
        </p:txBody>
      </p:sp>
      <p:pic>
        <p:nvPicPr>
          <p:cNvPr id="2050" name="Picture 2" descr="이진 트리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3" y="1412776"/>
            <a:ext cx="20955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49068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</a:rPr>
              <a:t>이진 트리 </a:t>
            </a:r>
            <a:r>
              <a:rPr lang="en-US" altLang="ko-KR" smtClean="0">
                <a:solidFill>
                  <a:schemeClr val="tx1"/>
                </a:solidFill>
              </a:rPr>
              <a:t>– </a:t>
            </a:r>
            <a:r>
              <a:rPr lang="ko-KR" altLang="en-US" smtClean="0">
                <a:solidFill>
                  <a:schemeClr val="tx1"/>
                </a:solidFill>
              </a:rPr>
              <a:t>배열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72482" y="3645024"/>
            <a:ext cx="9186011" cy="45085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smtClean="0"/>
              <a:t>검색</a:t>
            </a:r>
            <a:r>
              <a:rPr lang="en-US" altLang="ko-KR" smtClean="0"/>
              <a:t>, </a:t>
            </a:r>
            <a:r>
              <a:rPr lang="ko-KR" altLang="en-US" smtClean="0"/>
              <a:t>삽입의 시간복잡도도 </a:t>
            </a:r>
            <a:r>
              <a:rPr lang="en-US" altLang="ko-KR" smtClean="0"/>
              <a:t>O(1)</a:t>
            </a:r>
            <a:r>
              <a:rPr lang="ko-KR" altLang="en-US" smtClean="0"/>
              <a:t>로 줄일 수 있다</a:t>
            </a:r>
            <a:r>
              <a:rPr lang="en-US" altLang="ko-KR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mtClean="0"/>
              <a:t>임의의 노드에서 부모로 넘어가기 쉽다</a:t>
            </a:r>
            <a:r>
              <a:rPr lang="en-US" altLang="ko-KR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mtClean="0"/>
              <a:t>트리의 규모가 커지면 비 직관적이다</a:t>
            </a:r>
            <a:r>
              <a:rPr lang="en-US" altLang="ko-KR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mtClean="0"/>
              <a:t>NULL </a:t>
            </a:r>
            <a:r>
              <a:rPr lang="ko-KR" altLang="en-US" smtClean="0"/>
              <a:t>처리가 어렵다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pic>
        <p:nvPicPr>
          <p:cNvPr id="4098" name="Picture 2" descr="https://mblogthumb-phinf.pstatic.net/20160125_214/justkukaro_1453725605344AMhva_PNG/%B1%D7%B8%B22.png?type=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1196756"/>
            <a:ext cx="3105024" cy="218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3723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</a:rPr>
              <a:t>이진 트리 </a:t>
            </a:r>
            <a:r>
              <a:rPr lang="en-US" altLang="ko-KR" smtClean="0">
                <a:solidFill>
                  <a:schemeClr val="tx1"/>
                </a:solidFill>
              </a:rPr>
              <a:t>– Linked List </a:t>
            </a:r>
            <a:r>
              <a:rPr lang="ko-KR" altLang="en-US" smtClean="0">
                <a:solidFill>
                  <a:schemeClr val="tx1"/>
                </a:solidFill>
              </a:rPr>
              <a:t>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46199" y="3933056"/>
            <a:ext cx="9186011" cy="45085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smtClean="0"/>
              <a:t>구현이 간편하고</a:t>
            </a:r>
            <a:r>
              <a:rPr lang="en-US" altLang="ko-KR" smtClean="0"/>
              <a:t>, </a:t>
            </a:r>
            <a:r>
              <a:rPr lang="ko-KR" altLang="en-US" smtClean="0"/>
              <a:t>직관적이다</a:t>
            </a:r>
            <a:r>
              <a:rPr lang="en-US" altLang="ko-KR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mtClean="0"/>
              <a:t>배열처럼 임의접근이 불가능하다</a:t>
            </a:r>
            <a:r>
              <a:rPr lang="en-US" altLang="ko-KR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5122" name="Picture 2" descr="https://mblogthumb-phinf.pstatic.net/20160125_88/justkukaro_1453725712767ckIj6_PNG/%B1%D7%B8%B23.png?type=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8" y="1124748"/>
            <a:ext cx="3538538" cy="259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84401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</a:rPr>
              <a:t>이진 탐색 트리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72482" y="4581128"/>
            <a:ext cx="9186011" cy="45085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smtClean="0"/>
              <a:t>이진탐색과 연결리스트의 결합</a:t>
            </a:r>
            <a:r>
              <a:rPr lang="en-US" altLang="ko-KR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mtClean="0"/>
              <a:t>왼쪽 서브 트리는 노드값보다 작은값</a:t>
            </a:r>
            <a:r>
              <a:rPr lang="en-US" altLang="ko-KR" smtClean="0"/>
              <a:t>, </a:t>
            </a:r>
            <a:r>
              <a:rPr lang="ko-KR" altLang="en-US" smtClean="0"/>
              <a:t>오른쪽 서브 트리는 큰 값으로 이루어짐</a:t>
            </a:r>
            <a:r>
              <a:rPr lang="en-US" altLang="ko-KR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mtClean="0"/>
              <a:t>중복된 노드가 없다</a:t>
            </a:r>
            <a:r>
              <a:rPr lang="en-US" altLang="ko-KR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mtClean="0"/>
              <a:t>왼쪽</a:t>
            </a:r>
            <a:r>
              <a:rPr lang="en-US" altLang="ko-KR" smtClean="0"/>
              <a:t>, </a:t>
            </a:r>
            <a:r>
              <a:rPr lang="ko-KR" altLang="en-US" smtClean="0"/>
              <a:t>오른쪽 서브트리도 이진 탐색 트리이다</a:t>
            </a:r>
            <a:r>
              <a:rPr lang="en-US" altLang="ko-KR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mtClean="0"/>
              <a:t>중위 순회 방식 사용</a:t>
            </a:r>
            <a:r>
              <a:rPr lang="en-US" altLang="ko-KR" smtClean="0"/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6146" name="Picture 2" descr="https://i.imgur.com/nCYjtI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1124744"/>
            <a:ext cx="2808312" cy="328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03207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8" y="332656"/>
            <a:ext cx="8678862" cy="488564"/>
          </a:xfrm>
        </p:spPr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</a:rPr>
              <a:t>이진 트리 </a:t>
            </a:r>
            <a:r>
              <a:rPr lang="en-US" altLang="ko-KR" smtClean="0">
                <a:solidFill>
                  <a:schemeClr val="tx1"/>
                </a:solidFill>
              </a:rPr>
              <a:t>- </a:t>
            </a:r>
            <a:r>
              <a:rPr lang="ko-KR" altLang="en-US" smtClean="0">
                <a:solidFill>
                  <a:schemeClr val="tx1"/>
                </a:solidFill>
              </a:rPr>
              <a:t>순회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73538" y="4221088"/>
            <a:ext cx="9186011" cy="450850"/>
          </a:xfrm>
        </p:spPr>
        <p:txBody>
          <a:bodyPr/>
          <a:lstStyle/>
          <a:p>
            <a:r>
              <a:rPr lang="ko-KR" altLang="en-US" smtClean="0"/>
              <a:t>중위 순회 </a:t>
            </a:r>
            <a:r>
              <a:rPr lang="en-US" altLang="ko-KR" smtClean="0"/>
              <a:t>– </a:t>
            </a:r>
            <a:r>
              <a:rPr lang="ko-KR" altLang="en-US" smtClean="0"/>
              <a:t>왼쪽 </a:t>
            </a:r>
            <a:r>
              <a:rPr lang="en-US" altLang="ko-KR" smtClean="0"/>
              <a:t>-&gt; </a:t>
            </a:r>
            <a:r>
              <a:rPr lang="ko-KR" altLang="en-US" smtClean="0"/>
              <a:t>루트 </a:t>
            </a:r>
            <a:r>
              <a:rPr lang="en-US" altLang="ko-KR" smtClean="0"/>
              <a:t>-&gt; </a:t>
            </a:r>
            <a:r>
              <a:rPr lang="ko-KR" altLang="en-US" smtClean="0"/>
              <a:t>오른쪽</a:t>
            </a:r>
            <a:endParaRPr lang="en-US" altLang="ko-KR" smtClean="0"/>
          </a:p>
          <a:p>
            <a:r>
              <a:rPr lang="ko-KR" altLang="en-US" smtClean="0"/>
              <a:t>후위 순회 </a:t>
            </a:r>
            <a:r>
              <a:rPr lang="en-US" altLang="ko-KR" smtClean="0"/>
              <a:t>– </a:t>
            </a:r>
            <a:r>
              <a:rPr lang="ko-KR" altLang="en-US" smtClean="0"/>
              <a:t>왼쪽 </a:t>
            </a:r>
            <a:r>
              <a:rPr lang="en-US" altLang="ko-KR" smtClean="0"/>
              <a:t>-&gt; </a:t>
            </a:r>
            <a:r>
              <a:rPr lang="ko-KR" altLang="en-US" smtClean="0"/>
              <a:t>오른쪽 </a:t>
            </a:r>
            <a:r>
              <a:rPr lang="en-US" altLang="ko-KR" smtClean="0"/>
              <a:t>-&gt; </a:t>
            </a:r>
            <a:r>
              <a:rPr lang="ko-KR" altLang="en-US" smtClean="0"/>
              <a:t>루트</a:t>
            </a:r>
            <a:endParaRPr lang="en-US" altLang="ko-KR" smtClean="0"/>
          </a:p>
          <a:p>
            <a:r>
              <a:rPr lang="ko-KR" altLang="en-US" smtClean="0"/>
              <a:t>전위 순회 </a:t>
            </a:r>
            <a:r>
              <a:rPr lang="en-US" altLang="ko-KR" smtClean="0"/>
              <a:t>– </a:t>
            </a:r>
            <a:r>
              <a:rPr lang="ko-KR" altLang="en-US" smtClean="0"/>
              <a:t>루트 </a:t>
            </a:r>
            <a:r>
              <a:rPr lang="en-US" altLang="ko-KR" smtClean="0"/>
              <a:t>-&gt; </a:t>
            </a:r>
            <a:r>
              <a:rPr lang="ko-KR" altLang="en-US" smtClean="0"/>
              <a:t>왼쪽 </a:t>
            </a:r>
            <a:r>
              <a:rPr lang="en-US" altLang="ko-KR" smtClean="0"/>
              <a:t>-&gt; </a:t>
            </a:r>
            <a:r>
              <a:rPr lang="ko-KR" altLang="en-US" smtClean="0"/>
              <a:t>오른쪽</a:t>
            </a:r>
            <a:endParaRPr lang="ko-KR" altLang="en-US" dirty="0"/>
          </a:p>
        </p:txBody>
      </p:sp>
      <p:pic>
        <p:nvPicPr>
          <p:cNvPr id="3074" name="Picture 2" descr="트리 중위 순회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7" y="1052736"/>
            <a:ext cx="6858001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5159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chemeClr val="tx1"/>
                </a:solidFill>
              </a:rPr>
              <a:t>Queue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714529" y="4581128"/>
            <a:ext cx="9186011" cy="1800200"/>
          </a:xfrm>
        </p:spPr>
        <p:txBody>
          <a:bodyPr/>
          <a:lstStyle/>
          <a:p>
            <a:r>
              <a:rPr lang="en-US" altLang="ko-KR" smtClean="0"/>
              <a:t>Queue</a:t>
            </a:r>
          </a:p>
          <a:p>
            <a:r>
              <a:rPr lang="en-US" altLang="ko-KR" sz="1400" smtClean="0"/>
              <a:t>  - FIFO</a:t>
            </a:r>
            <a:r>
              <a:rPr lang="ko-KR" altLang="en-US" sz="1400" smtClean="0"/>
              <a:t>구조를 가짐</a:t>
            </a:r>
            <a:endParaRPr lang="en-US" altLang="ko-KR" sz="1400" smtClean="0"/>
          </a:p>
          <a:p>
            <a:r>
              <a:rPr lang="en-US" altLang="ko-KR" sz="1400" smtClean="0"/>
              <a:t>  - </a:t>
            </a:r>
            <a:r>
              <a:rPr lang="ko-KR" altLang="en-US" sz="1400" smtClean="0"/>
              <a:t>한 쪽으로는 삽입</a:t>
            </a:r>
            <a:r>
              <a:rPr lang="en-US" altLang="ko-KR" sz="1400" smtClean="0"/>
              <a:t>, </a:t>
            </a:r>
            <a:r>
              <a:rPr lang="ko-KR" altLang="en-US" sz="1400" smtClean="0"/>
              <a:t>다른 한 쪽으로는 조회 및 삭제 수행</a:t>
            </a:r>
            <a:endParaRPr lang="en-US" altLang="ko-KR" sz="1400" smtClean="0"/>
          </a:p>
          <a:p>
            <a:r>
              <a:rPr lang="en-US" altLang="ko-KR" sz="1400" smtClean="0"/>
              <a:t>  - ex) </a:t>
            </a:r>
            <a:r>
              <a:rPr lang="ko-KR" altLang="en-US" sz="1400" smtClean="0"/>
              <a:t>너비 우선 탐색 구현</a:t>
            </a:r>
            <a:r>
              <a:rPr lang="en-US" altLang="ko-KR" sz="1400" smtClean="0"/>
              <a:t>, </a:t>
            </a:r>
            <a:r>
              <a:rPr lang="ko-KR" altLang="en-US" sz="1400" smtClean="0"/>
              <a:t>캐시</a:t>
            </a:r>
            <a:r>
              <a:rPr lang="en-US" altLang="ko-KR" sz="1400" smtClean="0"/>
              <a:t>, </a:t>
            </a:r>
            <a:r>
              <a:rPr lang="ko-KR" altLang="en-US" sz="1400" smtClean="0"/>
              <a:t>선입선출 대기열</a:t>
            </a:r>
            <a:endParaRPr lang="ko-KR" altLang="en-US" sz="1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1340768"/>
            <a:ext cx="6667332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81192" y="2478091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Front – </a:t>
            </a:r>
            <a:r>
              <a:rPr lang="ko-KR" altLang="en-US" sz="1200" dirty="0" smtClean="0"/>
              <a:t>가장 처음 입력된 데이터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Rear – </a:t>
            </a:r>
            <a:r>
              <a:rPr lang="ko-KR" altLang="en-US" sz="1200" dirty="0" smtClean="0"/>
              <a:t>가장 최근에 입력된 데이터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9249059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</a:rPr>
              <a:t>트리 </a:t>
            </a:r>
            <a:r>
              <a:rPr lang="en-US" altLang="ko-KR" smtClean="0">
                <a:solidFill>
                  <a:schemeClr val="tx1"/>
                </a:solidFill>
              </a:rPr>
              <a:t>- add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457058" y="1124744"/>
            <a:ext cx="4073443" cy="4411290"/>
          </a:xfrm>
        </p:spPr>
        <p:txBody>
          <a:bodyPr/>
          <a:lstStyle/>
          <a:p>
            <a:r>
              <a:rPr lang="en-US" altLang="ko-KR" smtClean="0"/>
              <a:t>rootNode</a:t>
            </a:r>
            <a:r>
              <a:rPr lang="ko-KR" altLang="en-US" smtClean="0"/>
              <a:t>가 없으면 </a:t>
            </a:r>
            <a:r>
              <a:rPr lang="en-US" altLang="ko-KR" smtClean="0"/>
              <a:t>default child </a:t>
            </a:r>
            <a:r>
              <a:rPr lang="ko-KR" altLang="en-US" smtClean="0"/>
              <a:t>추가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rootNode</a:t>
            </a:r>
            <a:r>
              <a:rPr lang="ko-KR" altLang="en-US" smtClean="0"/>
              <a:t>가 존재하면 새로운 </a:t>
            </a:r>
            <a:r>
              <a:rPr lang="en-US" altLang="ko-KR" smtClean="0"/>
              <a:t>child </a:t>
            </a:r>
            <a:r>
              <a:rPr lang="ko-KR" altLang="en-US" smtClean="0"/>
              <a:t>추가</a:t>
            </a:r>
            <a:endParaRPr lang="en-US" altLang="ko-KR" smtClean="0"/>
          </a:p>
          <a:p>
            <a:endParaRPr lang="ko-KR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1196756"/>
            <a:ext cx="352425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3789040"/>
            <a:ext cx="471487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413149"/>
      </p:ext>
    </p:extLst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</a:rPr>
              <a:t>트리 </a:t>
            </a:r>
            <a:r>
              <a:rPr lang="en-US" altLang="ko-KR" smtClean="0">
                <a:solidFill>
                  <a:schemeClr val="tx1"/>
                </a:solidFill>
              </a:rPr>
              <a:t>- get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953002" y="1340768"/>
            <a:ext cx="4490045" cy="450850"/>
          </a:xfrm>
        </p:spPr>
        <p:txBody>
          <a:bodyPr/>
          <a:lstStyle/>
          <a:p>
            <a:r>
              <a:rPr lang="en-US" altLang="ko-KR" smtClean="0"/>
              <a:t>TreeNode</a:t>
            </a:r>
            <a:r>
              <a:rPr lang="ko-KR" altLang="en-US" smtClean="0"/>
              <a:t>를 검색해 </a:t>
            </a:r>
            <a:r>
              <a:rPr lang="en-US" altLang="ko-KR" smtClean="0"/>
              <a:t>value</a:t>
            </a:r>
            <a:r>
              <a:rPr lang="ko-KR" altLang="en-US" smtClean="0"/>
              <a:t>값과 일치하면 </a:t>
            </a:r>
            <a:r>
              <a:rPr lang="en-US" altLang="ko-KR" smtClean="0"/>
              <a:t>return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Collection</a:t>
            </a:r>
            <a:r>
              <a:rPr lang="ko-KR" altLang="en-US" smtClean="0"/>
              <a:t>에 저장된 </a:t>
            </a:r>
            <a:r>
              <a:rPr lang="en-US" altLang="ko-KR" smtClean="0"/>
              <a:t>TreeNode </a:t>
            </a:r>
            <a:r>
              <a:rPr lang="ko-KR" altLang="en-US" smtClean="0"/>
              <a:t>반환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0" y="1268764"/>
            <a:ext cx="424815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2822984"/>
      </p:ext>
    </p:extLst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chemeClr val="tx1"/>
                </a:solidFill>
              </a:rPr>
              <a:t>Hash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00474" y="1700808"/>
            <a:ext cx="9186011" cy="45085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smtClean="0"/>
              <a:t>내부적으로 배열 사용하여 데이터 저장 </a:t>
            </a:r>
            <a:r>
              <a:rPr lang="en-US" altLang="ko-KR" smtClean="0"/>
              <a:t>-&gt; </a:t>
            </a:r>
            <a:r>
              <a:rPr lang="ko-KR" altLang="en-US" smtClean="0"/>
              <a:t>빠른 검색 속도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삽입 삭제 시 데이터의 이동이 없다</a:t>
            </a:r>
            <a:r>
              <a:rPr lang="en-US" altLang="ko-KR" smtClean="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mtClean="0"/>
              <a:t>Hash Table</a:t>
            </a:r>
            <a:r>
              <a:rPr lang="ko-KR" altLang="en-US" smtClean="0"/>
              <a:t>의 크기에 따라 성능 차이가 많이 날 수 있다</a:t>
            </a:r>
            <a:r>
              <a:rPr lang="en-US" altLang="ko-KR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mtClean="0"/>
              <a:t>알고리즘을 이용한 </a:t>
            </a:r>
            <a:r>
              <a:rPr lang="en-US" altLang="ko-KR" smtClean="0"/>
              <a:t>Hash Tabel</a:t>
            </a:r>
            <a:r>
              <a:rPr lang="ko-KR" altLang="en-US" smtClean="0"/>
              <a:t>을 이용하여 데이터 저장</a:t>
            </a:r>
            <a:r>
              <a:rPr lang="en-US" altLang="ko-KR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mtClean="0"/>
              <a:t>hashCode() </a:t>
            </a:r>
            <a:r>
              <a:rPr lang="ko-KR" altLang="en-US" smtClean="0"/>
              <a:t>메소드를 이용해 </a:t>
            </a:r>
            <a:r>
              <a:rPr lang="en-US" altLang="ko-KR" smtClean="0"/>
              <a:t>hashCode</a:t>
            </a:r>
            <a:r>
              <a:rPr lang="ko-KR" altLang="en-US" smtClean="0"/>
              <a:t>를 쉽게 구할 수 있다</a:t>
            </a:r>
            <a:r>
              <a:rPr lang="en-US" altLang="ko-KR" smtClean="0"/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757935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chemeClr val="tx1"/>
                </a:solidFill>
              </a:rPr>
              <a:t>Hash Collision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6498" y="4365104"/>
            <a:ext cx="9186011" cy="45085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smtClean="0"/>
              <a:t>Hash method</a:t>
            </a:r>
            <a:r>
              <a:rPr lang="ko-KR" altLang="en-US" smtClean="0"/>
              <a:t>구현 시 나머지 연산자를 자주 이용한다</a:t>
            </a:r>
            <a:r>
              <a:rPr lang="en-US" altLang="ko-KR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mtClean="0"/>
              <a:t>하나의 해시 값을 두 개 이상의 키가 가리키게 되면 해시 충돌이 일어난다</a:t>
            </a:r>
            <a:r>
              <a:rPr lang="en-US" altLang="ko-KR" smtClean="0"/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8194" name="Picture 2" descr="https://img.velog.io/post-images/cyranocoding/99252300-b226-11e9-89af-8fc0a61dbc3e/1YWWO5pFPN70lM7jOKsPHw.png?w=10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8" y="1268763"/>
            <a:ext cx="3816424" cy="292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56754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chemeClr val="tx1"/>
                </a:solidFill>
              </a:rPr>
              <a:t>Hash collision – </a:t>
            </a:r>
            <a:r>
              <a:rPr lang="ko-KR" altLang="en-US" smtClean="0">
                <a:solidFill>
                  <a:schemeClr val="tx1"/>
                </a:solidFill>
              </a:rPr>
              <a:t>분리 연결법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6498" y="4293096"/>
            <a:ext cx="9186011" cy="45085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smtClean="0"/>
              <a:t>Hash Table</a:t>
            </a:r>
            <a:r>
              <a:rPr lang="ko-KR" altLang="en-US" smtClean="0"/>
              <a:t>에 이미 다른 데이터가 있을 경우 충돌 발생</a:t>
            </a:r>
            <a:r>
              <a:rPr lang="en-US" altLang="ko-KR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mtClean="0"/>
              <a:t>Hash Table</a:t>
            </a:r>
            <a:r>
              <a:rPr lang="ko-KR" altLang="en-US" smtClean="0"/>
              <a:t>에 </a:t>
            </a:r>
            <a:r>
              <a:rPr lang="en-US" altLang="ko-KR" smtClean="0"/>
              <a:t>Node </a:t>
            </a:r>
            <a:r>
              <a:rPr lang="ko-KR" altLang="en-US" smtClean="0"/>
              <a:t>객체를 저장</a:t>
            </a:r>
            <a:r>
              <a:rPr lang="en-US" altLang="ko-KR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mtClean="0"/>
              <a:t>데이터 검색 시 인덱스를 찾은 후 리스트를 순차 탐색</a:t>
            </a:r>
            <a:r>
              <a:rPr lang="en-US" altLang="ko-KR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mtClean="0"/>
              <a:t>성능저하가 심해질 수 있는 개방 주소법 보다 많이 사용된다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pic>
        <p:nvPicPr>
          <p:cNvPr id="9218" name="Picture 2" descr="https://t1.daumcdn.net/cfile/tistory/2243AC4653493FB32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4" y="1268764"/>
            <a:ext cx="3672408" cy="282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79394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chemeClr val="tx1"/>
                </a:solidFill>
              </a:rPr>
              <a:t>Hash Table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28467" y="4489167"/>
            <a:ext cx="9186011" cy="45085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smtClean="0"/>
              <a:t>연관 배열 구조를 이용하여 키에 결과값을 저장하는 자료구조</a:t>
            </a:r>
            <a:r>
              <a:rPr lang="en-US" altLang="ko-KR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mtClean="0"/>
              <a:t>키</a:t>
            </a:r>
            <a:r>
              <a:rPr lang="en-US" altLang="ko-KR" smtClean="0"/>
              <a:t>, </a:t>
            </a:r>
            <a:r>
              <a:rPr lang="ko-KR" altLang="en-US" smtClean="0"/>
              <a:t>해시함수</a:t>
            </a:r>
            <a:r>
              <a:rPr lang="en-US" altLang="ko-KR" smtClean="0"/>
              <a:t>, </a:t>
            </a:r>
            <a:r>
              <a:rPr lang="ko-KR" altLang="en-US" smtClean="0"/>
              <a:t>해시</a:t>
            </a:r>
            <a:r>
              <a:rPr lang="en-US" altLang="ko-KR" smtClean="0"/>
              <a:t>, </a:t>
            </a:r>
            <a:r>
              <a:rPr lang="ko-KR" altLang="en-US" smtClean="0"/>
              <a:t>값</a:t>
            </a:r>
            <a:r>
              <a:rPr lang="en-US" altLang="ko-KR" smtClean="0"/>
              <a:t>, </a:t>
            </a:r>
            <a:r>
              <a:rPr lang="ko-KR" altLang="en-US" smtClean="0"/>
              <a:t>저장소로 이루어져 있다</a:t>
            </a:r>
            <a:r>
              <a:rPr lang="en-US" altLang="ko-KR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mtClean="0"/>
              <a:t>저장</a:t>
            </a:r>
            <a:r>
              <a:rPr lang="en-US" altLang="ko-KR" smtClean="0"/>
              <a:t>, </a:t>
            </a:r>
            <a:r>
              <a:rPr lang="ko-KR" altLang="en-US" smtClean="0"/>
              <a:t>값 찾기</a:t>
            </a:r>
            <a:r>
              <a:rPr lang="en-US" altLang="ko-KR" smtClean="0"/>
              <a:t>, </a:t>
            </a:r>
            <a:r>
              <a:rPr lang="ko-KR" altLang="en-US" smtClean="0"/>
              <a:t>값 교체</a:t>
            </a:r>
            <a:r>
              <a:rPr lang="en-US" altLang="ko-KR" smtClean="0"/>
              <a:t>, </a:t>
            </a:r>
            <a:r>
              <a:rPr lang="ko-KR" altLang="en-US" smtClean="0"/>
              <a:t>값 제거의 기능을 수행할 수 있다</a:t>
            </a:r>
            <a:r>
              <a:rPr lang="en-US" altLang="ko-KR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mtClean="0"/>
              <a:t>키는 해시함수를 통해 해시로 변경 </a:t>
            </a:r>
            <a:r>
              <a:rPr lang="en-US" altLang="ko-KR" smtClean="0"/>
              <a:t>-&gt;</a:t>
            </a:r>
            <a:r>
              <a:rPr lang="ko-KR" altLang="en-US" smtClean="0"/>
              <a:t>값과 매칭되어 저장소에 저장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pic>
        <p:nvPicPr>
          <p:cNvPr id="7170" name="Picture 2" descr="https://img.velog.io/post-images/cyranocoding/8d25f580-b225-11e9-a4ce-730fc6b3757a/1iHTnDFd3sR5FqjHD1FDu9A.png?w=10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6" y="937708"/>
            <a:ext cx="4859676" cy="354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34924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chemeClr val="tx1"/>
                </a:solidFill>
              </a:rPr>
              <a:t>Hash Table - 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87989" y="4221088"/>
            <a:ext cx="9186011" cy="45085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smtClean="0"/>
              <a:t>key, value</a:t>
            </a:r>
            <a:r>
              <a:rPr lang="ko-KR" altLang="en-US" smtClean="0"/>
              <a:t>값을 </a:t>
            </a:r>
            <a:r>
              <a:rPr lang="en-US" altLang="ko-KR" smtClean="0"/>
              <a:t>add</a:t>
            </a:r>
            <a:r>
              <a:rPr lang="ko-KR" altLang="en-US" smtClean="0"/>
              <a:t>해 준다</a:t>
            </a:r>
            <a:r>
              <a:rPr lang="en-US" altLang="ko-KR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mtClean="0"/>
              <a:t>시간복잡도 </a:t>
            </a:r>
            <a:r>
              <a:rPr lang="en-US" altLang="ko-KR" smtClean="0"/>
              <a:t>: O(1)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1350965"/>
            <a:ext cx="46101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992" y="1350965"/>
            <a:ext cx="4800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24249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chemeClr val="tx1"/>
                </a:solidFill>
              </a:rPr>
              <a:t>Hash Table - remove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169024" y="908720"/>
            <a:ext cx="4263918" cy="45085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smtClean="0"/>
              <a:t>LinkedList</a:t>
            </a:r>
            <a:r>
              <a:rPr lang="ko-KR" altLang="en-US" smtClean="0"/>
              <a:t>의 키 값과 삭제하려는 키 값이 일치하면 삭제</a:t>
            </a:r>
            <a:r>
              <a:rPr lang="en-US" altLang="ko-KR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mtClean="0"/>
              <a:t>List</a:t>
            </a:r>
            <a:r>
              <a:rPr lang="ko-KR" altLang="en-US" smtClean="0"/>
              <a:t>의 사이즈 </a:t>
            </a:r>
            <a:r>
              <a:rPr lang="en-US" altLang="ko-KR" smtClean="0"/>
              <a:t>1 </a:t>
            </a:r>
            <a:r>
              <a:rPr lang="ko-KR" altLang="en-US" smtClean="0"/>
              <a:t>감소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en-US" altLang="ko-KR" smtClean="0"/>
              <a:t>O(1)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23" y="908720"/>
            <a:ext cx="4196249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9900192"/>
      </p:ext>
    </p:extLst>
  </p:cSld>
  <p:clrMapOvr>
    <a:masterClrMapping/>
  </p:clrMapOvr>
  <p:transition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chemeClr val="tx1"/>
                </a:solidFill>
              </a:rPr>
              <a:t>Hash Table - get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51239" y="4293096"/>
            <a:ext cx="9186011" cy="45085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smtClean="0"/>
              <a:t>LinkedList</a:t>
            </a:r>
            <a:r>
              <a:rPr lang="ko-KR" altLang="en-US" smtClean="0"/>
              <a:t>에서 일치하는 </a:t>
            </a:r>
            <a:r>
              <a:rPr lang="en-US" altLang="ko-KR" smtClean="0"/>
              <a:t>key</a:t>
            </a:r>
            <a:r>
              <a:rPr lang="ko-KR" altLang="en-US" smtClean="0"/>
              <a:t>값의 </a:t>
            </a:r>
            <a:r>
              <a:rPr lang="en-US" altLang="ko-KR" smtClean="0"/>
              <a:t>value </a:t>
            </a:r>
            <a:r>
              <a:rPr lang="ko-KR" altLang="en-US" smtClean="0"/>
              <a:t>반환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en-US" altLang="ko-KR" smtClean="0"/>
              <a:t>O(1)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0" y="1196752"/>
            <a:ext cx="39814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9904569"/>
      </p:ext>
    </p:extLst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chemeClr val="tx1"/>
                </a:solidFill>
              </a:rPr>
              <a:t>HashMap, LinkedHashMap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88506" y="1196752"/>
            <a:ext cx="9186011" cy="45085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smtClean="0"/>
              <a:t>hashMap</a:t>
            </a:r>
            <a:r>
              <a:rPr lang="ko-KR" altLang="en-US" smtClean="0"/>
              <a:t>은 키를 통해 값을 저장하고 얻기 위한 자료구조이다</a:t>
            </a:r>
            <a:r>
              <a:rPr lang="en-US" altLang="ko-KR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mtClean="0"/>
              <a:t>-&gt;</a:t>
            </a:r>
            <a:r>
              <a:rPr lang="ko-KR" altLang="en-US" smtClean="0"/>
              <a:t>데이터의 순서 유지가 필요하지 않다</a:t>
            </a:r>
            <a:r>
              <a:rPr lang="en-US" altLang="ko-KR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mtClean="0"/>
              <a:t>순서를 알아야 하는 특정한 경우</a:t>
            </a:r>
            <a:r>
              <a:rPr lang="en-US" altLang="ko-KR" smtClean="0"/>
              <a:t>, hashMap</a:t>
            </a:r>
            <a:r>
              <a:rPr lang="ko-KR" altLang="en-US" smtClean="0"/>
              <a:t>을 확장한 </a:t>
            </a:r>
            <a:r>
              <a:rPr lang="en-US" altLang="ko-KR" smtClean="0"/>
              <a:t>LinkedHashMap</a:t>
            </a:r>
            <a:r>
              <a:rPr lang="ko-KR" altLang="en-US" smtClean="0"/>
              <a:t>을 사용한다</a:t>
            </a:r>
            <a:r>
              <a:rPr lang="en-US" altLang="ko-KR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mtClean="0"/>
              <a:t>LinkedHashMap</a:t>
            </a:r>
            <a:r>
              <a:rPr lang="ko-KR" altLang="en-US" smtClean="0"/>
              <a:t>은 </a:t>
            </a:r>
            <a:r>
              <a:rPr lang="en-US" altLang="ko-KR" smtClean="0"/>
              <a:t>double linked list</a:t>
            </a:r>
            <a:r>
              <a:rPr lang="ko-KR" altLang="en-US" smtClean="0"/>
              <a:t>를 이용해 순서를 보관한다</a:t>
            </a:r>
            <a:r>
              <a:rPr lang="en-US" altLang="ko-KR" smtClean="0"/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65016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chemeClr val="tx1"/>
                </a:solidFill>
              </a:rPr>
              <a:t>Queue -&gt; CircularQueue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1458665"/>
            <a:ext cx="4366494" cy="2447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10" y="4106400"/>
            <a:ext cx="4285382" cy="236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29064" y="1916834"/>
            <a:ext cx="41044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n-lt"/>
              </a:rPr>
              <a:t>단점 </a:t>
            </a:r>
            <a:r>
              <a:rPr lang="en-US" altLang="ko-KR" sz="1400" dirty="0">
                <a:latin typeface="+mn-lt"/>
              </a:rPr>
              <a:t>-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ko-KR" altLang="en-US" sz="1400" dirty="0" smtClean="0">
                <a:latin typeface="+mn-lt"/>
              </a:rPr>
              <a:t>배열의 크기가 고정</a:t>
            </a:r>
            <a:r>
              <a:rPr lang="en-US" altLang="ko-KR" sz="1400" dirty="0" smtClean="0">
                <a:latin typeface="+mn-lt"/>
              </a:rPr>
              <a:t>.</a:t>
            </a:r>
          </a:p>
          <a:p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smtClean="0">
                <a:latin typeface="+mn-lt"/>
              </a:rPr>
              <a:t>       - </a:t>
            </a:r>
            <a:r>
              <a:rPr lang="ko-KR" altLang="en-US" sz="1400" dirty="0" smtClean="0">
                <a:latin typeface="+mn-lt"/>
              </a:rPr>
              <a:t>삽입 삭제 시 </a:t>
            </a:r>
            <a:r>
              <a:rPr lang="en-US" altLang="ko-KR" sz="1400" dirty="0" smtClean="0">
                <a:latin typeface="+mn-lt"/>
              </a:rPr>
              <a:t>rear, front</a:t>
            </a:r>
            <a:r>
              <a:rPr lang="ko-KR" altLang="en-US" sz="1400" dirty="0" smtClean="0">
                <a:latin typeface="+mn-lt"/>
              </a:rPr>
              <a:t>가 증가 되어서 들어 있던 배열의 인덱스 사용할 수 없어진다</a:t>
            </a:r>
            <a:r>
              <a:rPr lang="en-US" altLang="ko-KR" sz="1400" dirty="0" smtClean="0">
                <a:latin typeface="+mn-lt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61112" y="4565069"/>
            <a:ext cx="2808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j-lt"/>
              </a:rPr>
              <a:t>이미 사용한 </a:t>
            </a:r>
            <a:r>
              <a:rPr lang="en-US" altLang="ko-KR" sz="1400" dirty="0" smtClean="0">
                <a:latin typeface="+mj-lt"/>
              </a:rPr>
              <a:t>front </a:t>
            </a:r>
            <a:r>
              <a:rPr lang="ko-KR" altLang="en-US" sz="1400" dirty="0" smtClean="0">
                <a:latin typeface="+mj-lt"/>
              </a:rPr>
              <a:t>영역을 다시 사용한다</a:t>
            </a:r>
            <a:r>
              <a:rPr lang="en-US" altLang="ko-KR" sz="1400" dirty="0" smtClean="0">
                <a:latin typeface="+mj-lt"/>
              </a:rPr>
              <a:t>. -&gt; </a:t>
            </a:r>
            <a:r>
              <a:rPr lang="ko-KR" altLang="en-US" sz="1400" dirty="0" smtClean="0">
                <a:latin typeface="+mj-lt"/>
              </a:rPr>
              <a:t>메모리 절약</a:t>
            </a:r>
            <a:r>
              <a:rPr lang="en-US" altLang="ko-KR" sz="1400" dirty="0" smtClean="0">
                <a:latin typeface="+mj-lt"/>
              </a:rPr>
              <a:t>.</a:t>
            </a:r>
          </a:p>
          <a:p>
            <a:r>
              <a:rPr lang="ko-KR" altLang="en-US" sz="1400" dirty="0" smtClean="0">
                <a:latin typeface="+mj-lt"/>
              </a:rPr>
              <a:t>큐의 크기가 예측 가능할 시 사용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123729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720754" y="2996952"/>
            <a:ext cx="5369587" cy="450850"/>
          </a:xfrm>
        </p:spPr>
        <p:txBody>
          <a:bodyPr/>
          <a:lstStyle/>
          <a:p>
            <a:r>
              <a:rPr lang="ko-KR" altLang="en-US" sz="6000" smtClean="0"/>
              <a:t>감사합니다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155111204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chemeClr val="tx1"/>
                </a:solidFill>
              </a:rPr>
              <a:t>LinkedQueue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953002" y="1772816"/>
            <a:ext cx="3857419" cy="450850"/>
          </a:xfrm>
        </p:spPr>
        <p:txBody>
          <a:bodyPr/>
          <a:lstStyle/>
          <a:p>
            <a:r>
              <a:rPr lang="en-US" altLang="ko-KR" smtClean="0"/>
              <a:t>CircularQueue</a:t>
            </a:r>
            <a:r>
              <a:rPr lang="ko-KR" altLang="en-US" smtClean="0"/>
              <a:t>의 용량 제한 해결</a:t>
            </a:r>
            <a:endParaRPr lang="en-US" altLang="ko-KR" smtClean="0"/>
          </a:p>
          <a:p>
            <a:r>
              <a:rPr lang="ko-KR" altLang="en-US" smtClean="0"/>
              <a:t>삽입은 리스트의 </a:t>
            </a:r>
            <a:r>
              <a:rPr lang="en-US" altLang="ko-KR" smtClean="0"/>
              <a:t>rear</a:t>
            </a:r>
            <a:r>
              <a:rPr lang="ko-KR" altLang="en-US" smtClean="0"/>
              <a:t>부분에서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endParaRPr lang="en-US" altLang="ko-KR" smtClean="0"/>
          </a:p>
          <a:p>
            <a:r>
              <a:rPr lang="en-US" altLang="ko-KR" smtClean="0"/>
              <a:t>rear </a:t>
            </a:r>
            <a:r>
              <a:rPr lang="ko-KR" altLang="en-US" smtClean="0"/>
              <a:t>노드의 </a:t>
            </a:r>
            <a:r>
              <a:rPr lang="en-US" altLang="ko-KR" smtClean="0"/>
              <a:t>next</a:t>
            </a:r>
            <a:r>
              <a:rPr lang="ko-KR" altLang="en-US" smtClean="0"/>
              <a:t>가 </a:t>
            </a:r>
            <a:r>
              <a:rPr lang="en-US" altLang="ko-KR" smtClean="0"/>
              <a:t>rear</a:t>
            </a:r>
            <a:r>
              <a:rPr lang="ko-KR" altLang="en-US" smtClean="0"/>
              <a:t>를 가리키게 된다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제거는 리스트의 </a:t>
            </a:r>
            <a:r>
              <a:rPr lang="en-US" altLang="ko-KR" smtClean="0"/>
              <a:t>head </a:t>
            </a:r>
            <a:r>
              <a:rPr lang="ko-KR" altLang="en-US" smtClean="0"/>
              <a:t>부분에서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제거된 노드 삭제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Next</a:t>
            </a:r>
            <a:r>
              <a:rPr lang="ko-KR" altLang="en-US" smtClean="0"/>
              <a:t>에 위치한 노드가 </a:t>
            </a:r>
            <a:r>
              <a:rPr lang="en-US" altLang="ko-KR" smtClean="0"/>
              <a:t>front </a:t>
            </a:r>
            <a:r>
              <a:rPr lang="ko-KR" altLang="en-US" smtClean="0"/>
              <a:t>가리킴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1664804"/>
            <a:ext cx="411015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9" y="3933060"/>
            <a:ext cx="4176713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464980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chemeClr val="tx1"/>
                </a:solidFill>
              </a:rPr>
              <a:t>Queue Interface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00474" y="4077072"/>
            <a:ext cx="9186011" cy="2088232"/>
          </a:xfrm>
        </p:spPr>
        <p:txBody>
          <a:bodyPr/>
          <a:lstStyle/>
          <a:p>
            <a:r>
              <a:rPr lang="en-US" altLang="ko-KR" sz="1600" smtClean="0"/>
              <a:t>Offer  -  element </a:t>
            </a:r>
            <a:r>
              <a:rPr lang="ko-KR" altLang="en-US" sz="1600" smtClean="0"/>
              <a:t>삽입</a:t>
            </a:r>
            <a:endParaRPr lang="en-US" altLang="ko-KR" sz="1600" smtClean="0"/>
          </a:p>
          <a:p>
            <a:r>
              <a:rPr lang="en-US" altLang="ko-KR" sz="1600" smtClean="0"/>
              <a:t>Peek   - </a:t>
            </a:r>
            <a:r>
              <a:rPr lang="ko-KR" altLang="en-US" sz="1600" smtClean="0"/>
              <a:t>큐에서 가장 위에 있는 항목 반환</a:t>
            </a:r>
            <a:endParaRPr lang="en-US" altLang="ko-KR" sz="1600" smtClean="0"/>
          </a:p>
          <a:p>
            <a:r>
              <a:rPr lang="en-US" altLang="ko-KR" sz="1600" smtClean="0"/>
              <a:t>Poll    - </a:t>
            </a:r>
            <a:r>
              <a:rPr lang="ko-KR" altLang="en-US" sz="1600" smtClean="0"/>
              <a:t>가장 먼저 보관한 값 삭제하고 반환</a:t>
            </a:r>
            <a:endParaRPr lang="en-US" altLang="ko-KR" sz="1600" smtClean="0"/>
          </a:p>
          <a:p>
            <a:r>
              <a:rPr lang="en-US" altLang="ko-KR" sz="1600" smtClean="0"/>
              <a:t>Size    - </a:t>
            </a:r>
            <a:r>
              <a:rPr lang="ko-KR" altLang="en-US" sz="1600" smtClean="0"/>
              <a:t>큐의 사이즈 반환</a:t>
            </a:r>
            <a:endParaRPr lang="en-US" altLang="ko-KR" sz="1600" smtClean="0"/>
          </a:p>
          <a:p>
            <a:r>
              <a:rPr lang="en-US" altLang="ko-KR" sz="1600" smtClean="0"/>
              <a:t>Empty – </a:t>
            </a:r>
            <a:r>
              <a:rPr lang="ko-KR" altLang="en-US" sz="1600" smtClean="0"/>
              <a:t>큐가 비어 있을 때에 </a:t>
            </a:r>
            <a:r>
              <a:rPr lang="en-US" altLang="ko-KR" sz="1600" smtClean="0"/>
              <a:t>true </a:t>
            </a:r>
            <a:r>
              <a:rPr lang="ko-KR" altLang="en-US" sz="1600" smtClean="0"/>
              <a:t>반환</a:t>
            </a:r>
            <a:endParaRPr lang="en-US" altLang="ko-KR" sz="16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1" y="1124745"/>
            <a:ext cx="4908838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125545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chemeClr val="tx1"/>
                </a:solidFill>
              </a:rPr>
              <a:t>MyStringArrayQueue </a:t>
            </a:r>
            <a:r>
              <a:rPr lang="ko-KR" altLang="en-US" smtClean="0">
                <a:solidFill>
                  <a:schemeClr val="tx1"/>
                </a:solidFill>
              </a:rPr>
              <a:t>삽입</a:t>
            </a:r>
            <a:r>
              <a:rPr lang="en-US" altLang="ko-KR" smtClean="0">
                <a:solidFill>
                  <a:schemeClr val="tx1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18" y="2093240"/>
            <a:ext cx="36290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96" y="1092948"/>
            <a:ext cx="27622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1020" y="5733258"/>
            <a:ext cx="3240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원형을 위한 </a:t>
            </a:r>
            <a:r>
              <a:rPr lang="en-US" altLang="ko-KR" dirty="0" smtClean="0"/>
              <a:t>rear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Elements </a:t>
            </a:r>
            <a:r>
              <a:rPr lang="ko-KR" altLang="en-US" dirty="0" smtClean="0"/>
              <a:t>배열에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78042" y="5733255"/>
            <a:ext cx="3240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Peek()</a:t>
            </a:r>
            <a:r>
              <a:rPr lang="ko-KR" altLang="en-US" dirty="0" smtClean="0"/>
              <a:t>를 통한 리턴 값 관리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원형을 위한 </a:t>
            </a:r>
            <a:r>
              <a:rPr lang="en-US" altLang="ko-KR" dirty="0" smtClean="0"/>
              <a:t>front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Front</a:t>
            </a:r>
            <a:r>
              <a:rPr lang="ko-KR" altLang="en-US" dirty="0" smtClean="0"/>
              <a:t>값 제거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8256979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chemeClr val="tx1"/>
                </a:solidFill>
              </a:rPr>
              <a:t>MyStringLinkedQueue </a:t>
            </a:r>
            <a:r>
              <a:rPr lang="ko-KR" altLang="en-US" smtClean="0">
                <a:solidFill>
                  <a:schemeClr val="tx1"/>
                </a:solidFill>
              </a:rPr>
              <a:t>삽입</a:t>
            </a:r>
            <a:r>
              <a:rPr lang="en-US" altLang="ko-KR" smtClean="0">
                <a:solidFill>
                  <a:schemeClr val="tx1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8" y="1268760"/>
            <a:ext cx="33813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120" y="1192560"/>
            <a:ext cx="33337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2560" y="566124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Node</a:t>
            </a:r>
            <a:r>
              <a:rPr lang="ko-KR" altLang="en-US" dirty="0" smtClean="0"/>
              <a:t>를 이용해 </a:t>
            </a:r>
            <a:r>
              <a:rPr lang="en-US" altLang="ko-KR" dirty="0" smtClean="0"/>
              <a:t>element </a:t>
            </a:r>
            <a:r>
              <a:rPr lang="ko-KR" altLang="en-US" dirty="0" smtClean="0"/>
              <a:t>삽입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64373" y="5661252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Peek()</a:t>
            </a:r>
            <a:r>
              <a:rPr lang="ko-KR" altLang="en-US" dirty="0" smtClean="0"/>
              <a:t>를 이용한 리턴 값 관리</a:t>
            </a:r>
            <a:endParaRPr lang="en-US" altLang="ko-KR" dirty="0" smtClean="0"/>
          </a:p>
          <a:p>
            <a:r>
              <a:rPr lang="en-US" altLang="ko-KR" dirty="0" smtClean="0"/>
              <a:t>Front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668743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chemeClr val="tx1"/>
                </a:solidFill>
              </a:rPr>
              <a:t>Queue add vs offer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80223" y="3068960"/>
            <a:ext cx="9186011" cy="450850"/>
          </a:xfrm>
        </p:spPr>
        <p:txBody>
          <a:bodyPr/>
          <a:lstStyle/>
          <a:p>
            <a:r>
              <a:rPr lang="ko-KR" altLang="en-US" smtClean="0"/>
              <a:t>기능적인 차이 </a:t>
            </a:r>
            <a:r>
              <a:rPr lang="en-US" altLang="ko-KR" smtClean="0"/>
              <a:t>x</a:t>
            </a:r>
          </a:p>
          <a:p>
            <a:r>
              <a:rPr lang="en-US" altLang="ko-KR" smtClean="0"/>
              <a:t>Exception</a:t>
            </a:r>
            <a:r>
              <a:rPr lang="ko-KR" altLang="en-US" smtClean="0"/>
              <a:t>상황에서 예외처리를 할지</a:t>
            </a:r>
            <a:r>
              <a:rPr lang="en-US" altLang="ko-KR" smtClean="0"/>
              <a:t>, false</a:t>
            </a:r>
            <a:r>
              <a:rPr lang="ko-KR" altLang="en-US" smtClean="0"/>
              <a:t>를 반환할지 차이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700812"/>
            <a:ext cx="67437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866381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chemeClr val="tx1"/>
                </a:solidFill>
              </a:rPr>
              <a:t>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6498" y="3717032"/>
            <a:ext cx="9186011" cy="450850"/>
          </a:xfrm>
        </p:spPr>
        <p:txBody>
          <a:bodyPr/>
          <a:lstStyle/>
          <a:p>
            <a:r>
              <a:rPr lang="ko-KR" altLang="en-US" smtClean="0"/>
              <a:t>한 쪽 끝</a:t>
            </a:r>
            <a:r>
              <a:rPr lang="en-US" altLang="ko-KR" smtClean="0"/>
              <a:t>(top)</a:t>
            </a:r>
            <a:r>
              <a:rPr lang="ko-KR" altLang="en-US" smtClean="0"/>
              <a:t>에서만 자료 넣고 뺄 수 있는 </a:t>
            </a:r>
            <a:r>
              <a:rPr lang="en-US" altLang="ko-KR" smtClean="0"/>
              <a:t>LIFO</a:t>
            </a:r>
            <a:r>
              <a:rPr lang="ko-KR" altLang="en-US" smtClean="0"/>
              <a:t>구조이다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배열처럼 원소들을 하나씩 옆으로 밀어 줄 필요가 없다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Ex) </a:t>
            </a:r>
            <a:r>
              <a:rPr lang="ko-KR" altLang="en-US" smtClean="0"/>
              <a:t>재귀 알고리즘</a:t>
            </a:r>
            <a:r>
              <a:rPr lang="en-US" altLang="ko-KR" smtClean="0"/>
              <a:t>, </a:t>
            </a:r>
            <a:r>
              <a:rPr lang="ko-KR" altLang="en-US" smtClean="0"/>
              <a:t>역순 문자열</a:t>
            </a:r>
            <a:r>
              <a:rPr lang="en-US" altLang="ko-KR" smtClean="0"/>
              <a:t>, </a:t>
            </a:r>
            <a:r>
              <a:rPr lang="ko-KR" altLang="en-US" smtClean="0"/>
              <a:t>실행 취소</a:t>
            </a:r>
            <a:endParaRPr lang="ko-KR" altLang="en-US" dirty="0"/>
          </a:p>
        </p:txBody>
      </p:sp>
      <p:pic>
        <p:nvPicPr>
          <p:cNvPr id="4100" name="Picture 4" descr="https://upload.wikimedia.org/wikipedia/commons/thumb/b/b4/Lifo_stack.png/350px-Lifo_st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1268760"/>
            <a:ext cx="3333750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0022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_822appe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8_822appe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2D050"/>
        </a:solidFill>
        <a:ln w="19050" algn="ctr">
          <a:solidFill>
            <a:srgbClr val="9D9D9E"/>
          </a:solidFill>
          <a:miter lim="800000"/>
          <a:headEnd/>
          <a:tailEnd/>
        </a:ln>
        <a:effectLst/>
      </a:spPr>
      <a:bodyPr lIns="0" tIns="0" rIns="0" bIns="0"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kern="0" cap="none" spc="0" normalizeH="0" baseline="0" noProof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나눔고딕 ExtraBold" pitchFamily="50" charset="-127"/>
            <a:ea typeface="나눔고딕 ExtraBold" pitchFamily="50" charset="-127"/>
          </a:defRPr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8_822app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822app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1098738870</TotalTime>
  <Pages>1</Pages>
  <Words>891</Words>
  <Application>Microsoft Office PowerPoint</Application>
  <PresentationFormat>A4 용지(210x297mm)</PresentationFormat>
  <Paragraphs>153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10_822appen</vt:lpstr>
      <vt:lpstr>Queue &amp; Stack</vt:lpstr>
      <vt:lpstr>Queue</vt:lpstr>
      <vt:lpstr>Queue -&gt; CircularQueue</vt:lpstr>
      <vt:lpstr>LinkedQueue</vt:lpstr>
      <vt:lpstr>Queue Interface</vt:lpstr>
      <vt:lpstr>MyStringArrayQueue 삽입, 삭제</vt:lpstr>
      <vt:lpstr>MyStringLinkedQueue 삽입, 삭제</vt:lpstr>
      <vt:lpstr>Queue add vs offer</vt:lpstr>
      <vt:lpstr>Stack</vt:lpstr>
      <vt:lpstr>ArrayStack vs LinkedStack</vt:lpstr>
      <vt:lpstr>Stack Interface</vt:lpstr>
      <vt:lpstr>StringArrayStack 삽입, 삭제</vt:lpstr>
      <vt:lpstr>StringLinkedStack 삽입, 삭제</vt:lpstr>
      <vt:lpstr>Tree</vt:lpstr>
      <vt:lpstr>이진 트리</vt:lpstr>
      <vt:lpstr>이진 트리 – 배열 구현</vt:lpstr>
      <vt:lpstr>이진 트리 – Linked List 구현</vt:lpstr>
      <vt:lpstr>이진 탐색 트리</vt:lpstr>
      <vt:lpstr>이진 트리 - 순회</vt:lpstr>
      <vt:lpstr>트리 - add</vt:lpstr>
      <vt:lpstr>트리 - get</vt:lpstr>
      <vt:lpstr>Hash</vt:lpstr>
      <vt:lpstr>Hash Collision</vt:lpstr>
      <vt:lpstr>Hash collision – 분리 연결법</vt:lpstr>
      <vt:lpstr>Hash Table</vt:lpstr>
      <vt:lpstr>Hash Table - put</vt:lpstr>
      <vt:lpstr>Hash Table - remove</vt:lpstr>
      <vt:lpstr>Hash Table - get</vt:lpstr>
      <vt:lpstr>HashMap, LinkedHashMap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Style Horizontal Korean</dc:title>
  <dc:subject>Template</dc:subject>
  <dc:creator>rr</dc:creator>
  <cp:lastModifiedBy>user</cp:lastModifiedBy>
  <cp:revision>2656</cp:revision>
  <cp:lastPrinted>2017-03-07T06:00:23Z</cp:lastPrinted>
  <dcterms:created xsi:type="dcterms:W3CDTF">1997-03-11T00:55:36Z</dcterms:created>
  <dcterms:modified xsi:type="dcterms:W3CDTF">2020-05-07T11:40:43Z</dcterms:modified>
</cp:coreProperties>
</file>