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90"/>
  </p:normalViewPr>
  <p:slideViewPr>
    <p:cSldViewPr snapToGrid="0" snapToObjects="1">
      <p:cViewPr varScale="1">
        <p:scale>
          <a:sx n="97" d="100"/>
          <a:sy n="97" d="100"/>
        </p:scale>
        <p:origin x="6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3BB35-A9F3-4443-9338-7F4E151E2B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78FB9D-9163-6941-B3C1-EA9C0B3B78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3C4F46-A8CA-5C4B-BFE6-23BF7CAAC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B9D77-B7F6-2241-94EB-4EB1C7700FC0}" type="datetimeFigureOut">
              <a:rPr lang="en-US" smtClean="0"/>
              <a:t>8/1/18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D4C51F-552A-F04B-B16A-633EA01C5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2193BC-0B25-F744-AE58-FDC026790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6E109-6618-4D44-B7E7-0A13A805D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467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72944-718B-2145-9EF6-8C5E8D1E6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84574B-8AAF-CF4D-9B42-3C078B2C2A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75054D-C4FE-CB48-BE32-57D10E770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B9D77-B7F6-2241-94EB-4EB1C7700FC0}" type="datetimeFigureOut">
              <a:rPr lang="en-US" smtClean="0"/>
              <a:t>8/1/18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882C33-FDE2-CB44-8B27-5AC584A86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21325B-E9A1-E94F-B3BB-7EF822E51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6E109-6618-4D44-B7E7-0A13A805D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269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19ADA2-D7F5-784E-B3E8-71DC4AE8CE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6752CC-D2DD-6548-B975-BAA0F37272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EEF73C-02EA-394B-8FD9-6DB327958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B9D77-B7F6-2241-94EB-4EB1C7700FC0}" type="datetimeFigureOut">
              <a:rPr lang="en-US" smtClean="0"/>
              <a:t>8/1/18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926CE-8C79-164F-B544-957005D75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1CBF1F-39E3-7C4D-937F-4E4949D22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6E109-6618-4D44-B7E7-0A13A805D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794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CD884-0F3B-264D-884C-ACEEAADD7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C87BD-B4B5-F04B-9242-2CB4815012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807DA3-D078-DF4F-9EE2-5CADA2B8B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B9D77-B7F6-2241-94EB-4EB1C7700FC0}" type="datetimeFigureOut">
              <a:rPr lang="en-US" smtClean="0"/>
              <a:t>8/1/18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6732AC-1697-9744-B4F0-2FDB0F74B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A0C69C-F055-F949-A279-445B9774C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6E109-6618-4D44-B7E7-0A13A805D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50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75D68-84C8-8442-88A4-CCEE455CA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E183DD-477E-1140-8540-CC178D8148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371FF3-BDD3-1C4B-8B2A-3B7CBEEEA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B9D77-B7F6-2241-94EB-4EB1C7700FC0}" type="datetimeFigureOut">
              <a:rPr lang="en-US" smtClean="0"/>
              <a:t>8/1/18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35DC35-AED4-9B4A-8F61-669FFA456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1BF783-16B6-2040-B627-6594E845F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6E109-6618-4D44-B7E7-0A13A805D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209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913E7-254D-D449-9DAC-CEDA46479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3E90A4-EAB3-B243-B8DA-CF747E8C8A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A6254A-F925-8847-B5D5-9A062C9C49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3240C5-937E-BB41-B2E1-AF850D00B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B9D77-B7F6-2241-94EB-4EB1C7700FC0}" type="datetimeFigureOut">
              <a:rPr lang="en-US" smtClean="0"/>
              <a:t>8/1/18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9C68C3-698E-154B-9159-AFBB81D79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D6A49F-5AC0-0247-8688-C8EE7EEDE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6E109-6618-4D44-B7E7-0A13A805D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949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0352B-644C-6349-89F1-4D13F620A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E5D6ED-3DC7-9B40-A1F6-27B3D56E8B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B37BCD-F237-8944-A2EF-BC8E996770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033BE0-93E4-1645-A3E2-2FD84F1239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72CEB4-744A-8A43-91F6-B6369FEEEE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0F9FD7-24ED-B54C-8496-EE86E93B4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B9D77-B7F6-2241-94EB-4EB1C7700FC0}" type="datetimeFigureOut">
              <a:rPr lang="en-US" smtClean="0"/>
              <a:t>8/1/18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801D99-F99F-E94A-8A0B-D050502AA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82B52A-34CD-7E4F-A705-6E7434359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6E109-6618-4D44-B7E7-0A13A805D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197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BE228-5CA5-0843-900C-5B4AC96AB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4C5538-F4ED-614F-9DBF-0BFB08E04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B9D77-B7F6-2241-94EB-4EB1C7700FC0}" type="datetimeFigureOut">
              <a:rPr lang="en-US" smtClean="0"/>
              <a:t>8/1/18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26CA1C-7650-554C-ACCA-EC5909439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8AAD7E-1312-A748-990F-7F47B2AD7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6E109-6618-4D44-B7E7-0A13A805D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109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5B7121-9E68-F64B-AF05-5C6090116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B9D77-B7F6-2241-94EB-4EB1C7700FC0}" type="datetimeFigureOut">
              <a:rPr lang="en-US" smtClean="0"/>
              <a:t>8/1/18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19494E-1672-D745-81DD-27351280E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3988E7-4593-2146-B0C7-4DE2DAF17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6E109-6618-4D44-B7E7-0A13A805D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49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468ED-8FF4-B245-8479-BC3887A17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CC7BFD-C6D4-D44C-9716-BFEB3F30BF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BE0926-D18C-B642-A0EE-33E0008302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958D69-BB7C-544E-83E3-408D3BE45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B9D77-B7F6-2241-94EB-4EB1C7700FC0}" type="datetimeFigureOut">
              <a:rPr lang="en-US" smtClean="0"/>
              <a:t>8/1/18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A5B75A-521E-4E41-8371-5B924D6B0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29B44C-168A-0047-9AB8-0ECBDD0DB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6E109-6618-4D44-B7E7-0A13A805D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570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234B3-58CE-7444-A4AA-A93EE269A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10F22A-5DF9-2D4E-8626-40F4159DB7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BDC982-A964-AA44-86D6-7CAEFAC357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26BB8F-D28B-984F-9270-2B5D99775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B9D77-B7F6-2241-94EB-4EB1C7700FC0}" type="datetimeFigureOut">
              <a:rPr lang="en-US" smtClean="0"/>
              <a:t>8/1/18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3F713B-89EE-614D-86BA-26C433A6C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76BCCE-AE23-E649-BB24-67FFD16F6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6E109-6618-4D44-B7E7-0A13A805D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52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70B4A0-E361-694A-A6C1-32F354800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05511-2688-5D46-909E-4920B76752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6CD045-A345-0946-893D-A3B6557688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B9D77-B7F6-2241-94EB-4EB1C7700FC0}" type="datetimeFigureOut">
              <a:rPr lang="en-US" smtClean="0"/>
              <a:t>8/1/18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0D1290-6919-D44D-BD57-0EB3E30CA6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47C88A-632D-594E-874F-69190283A9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46E109-6618-4D44-B7E7-0A13A805D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144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414">
            <a:extLst>
              <a:ext uri="{FF2B5EF4-FFF2-40B4-BE49-F238E27FC236}">
                <a16:creationId xmlns:a16="http://schemas.microsoft.com/office/drawing/2014/main" id="{5AF69201-584F-AA46-9ADB-807ABAAC017A}"/>
              </a:ext>
            </a:extLst>
          </p:cNvPr>
          <p:cNvSpPr txBox="1"/>
          <p:nvPr/>
        </p:nvSpPr>
        <p:spPr>
          <a:xfrm>
            <a:off x="1080337" y="3084140"/>
            <a:ext cx="4579993" cy="36214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1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1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Consistent high association word pairs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1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pre 1968</a:t>
            </a:r>
            <a:r>
              <a:rPr lang="en-US" sz="2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 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r>
              <a:rPr lang="en-US" sz="2000" i="1" dirty="0">
                <a:solidFill>
                  <a:schemeClr val="lt1"/>
                </a:solidFill>
                <a:ea typeface="Arial"/>
                <a:cs typeface="Calibri"/>
                <a:sym typeface="Calibri"/>
              </a:rPr>
              <a:t>Negro Digest/Black World :</a:t>
            </a:r>
          </a:p>
          <a:p>
            <a:endParaRPr lang="en-US" sz="1000" i="1" dirty="0">
              <a:solidFill>
                <a:schemeClr val="lt1"/>
              </a:solidFill>
              <a:cs typeface="Calibri"/>
              <a:sym typeface="Calibri"/>
            </a:endParaRPr>
          </a:p>
          <a:p>
            <a:r>
              <a:rPr lang="en-US" sz="1600" i="1" dirty="0">
                <a:solidFill>
                  <a:srgbClr val="FFFF00"/>
                </a:solidFill>
              </a:rPr>
              <a:t>(black, writers), (racism, oppression), </a:t>
            </a:r>
          </a:p>
          <a:p>
            <a:r>
              <a:rPr lang="en-US" sz="1600" i="1" dirty="0">
                <a:solidFill>
                  <a:srgbClr val="FFFF00"/>
                </a:solidFill>
              </a:rPr>
              <a:t>(struggle, oppression)</a:t>
            </a:r>
            <a:r>
              <a:rPr lang="en-US" sz="1600" dirty="0"/>
              <a:t>, </a:t>
            </a:r>
            <a:r>
              <a:rPr lang="en-US" sz="1600" i="1" dirty="0">
                <a:solidFill>
                  <a:srgbClr val="FFFF00"/>
                </a:solidFill>
              </a:rPr>
              <a:t>(music, rhythm)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i="1" dirty="0">
              <a:solidFill>
                <a:srgbClr val="FFFF00"/>
              </a:solidFill>
              <a:latin typeface="Calibri"/>
              <a:cs typeface="Calibri"/>
              <a:sym typeface="Calibri"/>
            </a:endParaRPr>
          </a:p>
          <a:p>
            <a:pPr lvl="0"/>
            <a:r>
              <a:rPr lang="en-US" sz="2000" i="1" dirty="0">
                <a:solidFill>
                  <a:schemeClr val="lt1"/>
                </a:solidFill>
                <a:ea typeface="Arial"/>
                <a:cs typeface="Calibri"/>
                <a:sym typeface="Calibri"/>
              </a:rPr>
              <a:t>Ebony</a:t>
            </a:r>
            <a:endParaRPr lang="en-US" sz="2000" i="1" dirty="0">
              <a:solidFill>
                <a:srgbClr val="FFFF00"/>
              </a:solidFill>
              <a:latin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r>
              <a:rPr lang="en-US" sz="1600" i="1" dirty="0">
                <a:solidFill>
                  <a:srgbClr val="FFFF00"/>
                </a:solidFill>
              </a:rPr>
              <a:t>(rock, roll),</a:t>
            </a:r>
            <a:r>
              <a:rPr lang="en-US" sz="1600" dirty="0">
                <a:solidFill>
                  <a:srgbClr val="FFFF00"/>
                </a:solidFill>
              </a:rPr>
              <a:t> </a:t>
            </a:r>
            <a:r>
              <a:rPr lang="en-US" sz="1600" i="1" dirty="0">
                <a:solidFill>
                  <a:srgbClr val="FFFF00"/>
                </a:solidFill>
              </a:rPr>
              <a:t>(creed, race), (freed, slaves),</a:t>
            </a:r>
          </a:p>
          <a:p>
            <a:r>
              <a:rPr lang="en-US" sz="1600" i="1" dirty="0">
                <a:solidFill>
                  <a:srgbClr val="FFFF00"/>
                </a:solidFill>
              </a:rPr>
              <a:t>(declaration, independence), (constitutional, rights)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Shape 434">
            <a:extLst>
              <a:ext uri="{FF2B5EF4-FFF2-40B4-BE49-F238E27FC236}">
                <a16:creationId xmlns:a16="http://schemas.microsoft.com/office/drawing/2014/main" id="{F4ABC2A9-7FCF-9F43-AC10-A23EBFCBB53B}"/>
              </a:ext>
            </a:extLst>
          </p:cNvPr>
          <p:cNvSpPr txBox="1"/>
          <p:nvPr/>
        </p:nvSpPr>
        <p:spPr>
          <a:xfrm>
            <a:off x="1062311" y="25770"/>
            <a:ext cx="9889366" cy="20543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1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Consistent high association word pairs across all years: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lang="en-US" sz="1000" b="0" i="1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lang="en-US" sz="800" b="0" i="1" u="none" strike="noStrike" cap="none" dirty="0">
              <a:solidFill>
                <a:schemeClr val="lt1"/>
              </a:solidFill>
              <a:latin typeface="Calibri"/>
              <a:ea typeface="Arial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1" u="none" strike="noStrike" cap="none" dirty="0">
                <a:solidFill>
                  <a:schemeClr val="lt1"/>
                </a:solidFill>
                <a:latin typeface="Calibri"/>
                <a:ea typeface="Arial"/>
                <a:cs typeface="Calibri"/>
                <a:sym typeface="Calibri"/>
              </a:rPr>
              <a:t>Negro Diges</a:t>
            </a:r>
            <a:r>
              <a:rPr lang="en-US" sz="2000" i="1" dirty="0">
                <a:solidFill>
                  <a:schemeClr val="lt1"/>
                </a:solidFill>
                <a:latin typeface="Calibri"/>
                <a:ea typeface="Arial"/>
                <a:cs typeface="Calibri"/>
                <a:sym typeface="Calibri"/>
              </a:rPr>
              <a:t>t/Black World: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US" sz="1600" i="1" dirty="0">
                <a:solidFill>
                  <a:srgbClr val="FFFF00"/>
                </a:solidFill>
              </a:rPr>
              <a:t>(civil war),   (civil rights, movement),   (jazz, music),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1600" i="1" dirty="0">
                <a:solidFill>
                  <a:srgbClr val="FFFF00"/>
                </a:solidFill>
              </a:rPr>
              <a:t>(economic, social), (political, power), (discrimination, segregation), (race, relations), (power, structure)</a:t>
            </a:r>
          </a:p>
          <a:p>
            <a:endParaRPr lang="en-US" sz="1000" i="1" dirty="0">
              <a:solidFill>
                <a:schemeClr val="lt1"/>
              </a:solidFill>
              <a:ea typeface="Arial"/>
              <a:cs typeface="Calibri"/>
              <a:sym typeface="Calibri"/>
            </a:endParaRPr>
          </a:p>
          <a:p>
            <a:r>
              <a:rPr lang="en-US" sz="2000" i="1" dirty="0">
                <a:solidFill>
                  <a:schemeClr val="lt1"/>
                </a:solidFill>
                <a:ea typeface="Arial"/>
                <a:cs typeface="Calibri"/>
                <a:sym typeface="Calibri"/>
              </a:rPr>
              <a:t>Ebony</a:t>
            </a:r>
            <a:r>
              <a:rPr lang="en-US" sz="1400" i="1" dirty="0">
                <a:solidFill>
                  <a:schemeClr val="lt1"/>
                </a:solidFill>
                <a:ea typeface="Arial"/>
                <a:cs typeface="Calibri"/>
                <a:sym typeface="Calibri"/>
              </a:rPr>
              <a:t>:     </a:t>
            </a:r>
            <a:r>
              <a:rPr lang="en-US" sz="1600" i="1" dirty="0">
                <a:solidFill>
                  <a:srgbClr val="FFFF00"/>
                </a:solidFill>
              </a:rPr>
              <a:t>(racial, discrimination), (discrimination, segregation), (civil rights, movement), (jazz, music),</a:t>
            </a:r>
          </a:p>
          <a:p>
            <a:r>
              <a:rPr lang="en-US" sz="1600" i="1" dirty="0">
                <a:solidFill>
                  <a:srgbClr val="FFFF00"/>
                </a:solidFill>
              </a:rPr>
              <a:t> (power, structure),  (political, power), (economic, social)</a:t>
            </a:r>
          </a:p>
          <a:p>
            <a:pPr>
              <a:buClr>
                <a:srgbClr val="000000"/>
              </a:buClr>
              <a:buSzPts val="1400"/>
            </a:pPr>
            <a:endParaRPr lang="en-US"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-US" sz="1400" b="0" i="1" u="none" strike="noStrike" cap="none" dirty="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Shape 417">
            <a:extLst>
              <a:ext uri="{FF2B5EF4-FFF2-40B4-BE49-F238E27FC236}">
                <a16:creationId xmlns:a16="http://schemas.microsoft.com/office/drawing/2014/main" id="{5FDFB801-D3C3-8D40-8C6D-0041C0C3F047}"/>
              </a:ext>
            </a:extLst>
          </p:cNvPr>
          <p:cNvSpPr/>
          <p:nvPr/>
        </p:nvSpPr>
        <p:spPr>
          <a:xfrm>
            <a:off x="1062311" y="2266380"/>
            <a:ext cx="9798832" cy="57388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1D7F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95"/>
              <a:buFont typeface="Arial"/>
              <a:buNone/>
            </a:pPr>
            <a:endParaRPr sz="6395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Shape 418">
            <a:extLst>
              <a:ext uri="{FF2B5EF4-FFF2-40B4-BE49-F238E27FC236}">
                <a16:creationId xmlns:a16="http://schemas.microsoft.com/office/drawing/2014/main" id="{9EE21474-060B-B747-9308-43C8DF94E3BA}"/>
              </a:ext>
            </a:extLst>
          </p:cNvPr>
          <p:cNvSpPr txBox="1"/>
          <p:nvPr/>
        </p:nvSpPr>
        <p:spPr>
          <a:xfrm rot="-5400000">
            <a:off x="910347" y="2452436"/>
            <a:ext cx="704039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 dirty="0">
                <a:latin typeface="Calibri"/>
                <a:ea typeface="Calibri"/>
                <a:cs typeface="Calibri"/>
                <a:sym typeface="Calibri"/>
              </a:rPr>
              <a:t>1961</a:t>
            </a:r>
            <a:endParaRPr sz="1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Shape 419">
            <a:extLst>
              <a:ext uri="{FF2B5EF4-FFF2-40B4-BE49-F238E27FC236}">
                <a16:creationId xmlns:a16="http://schemas.microsoft.com/office/drawing/2014/main" id="{00EF0004-8F90-6348-BCBA-364DA894707F}"/>
              </a:ext>
            </a:extLst>
          </p:cNvPr>
          <p:cNvSpPr txBox="1"/>
          <p:nvPr/>
        </p:nvSpPr>
        <p:spPr>
          <a:xfrm rot="-5400000">
            <a:off x="1550362" y="2451570"/>
            <a:ext cx="704039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 dirty="0">
                <a:latin typeface="Calibri"/>
                <a:ea typeface="Calibri"/>
                <a:cs typeface="Calibri"/>
                <a:sym typeface="Calibri"/>
              </a:rPr>
              <a:t>1962</a:t>
            </a:r>
            <a:endParaRPr sz="1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Shape 420">
            <a:extLst>
              <a:ext uri="{FF2B5EF4-FFF2-40B4-BE49-F238E27FC236}">
                <a16:creationId xmlns:a16="http://schemas.microsoft.com/office/drawing/2014/main" id="{FC02F442-C159-4E47-9A8D-945717A5453E}"/>
              </a:ext>
            </a:extLst>
          </p:cNvPr>
          <p:cNvSpPr txBox="1"/>
          <p:nvPr/>
        </p:nvSpPr>
        <p:spPr>
          <a:xfrm rot="-5400000">
            <a:off x="2190378" y="2444634"/>
            <a:ext cx="704039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 dirty="0">
                <a:latin typeface="Calibri"/>
                <a:ea typeface="Calibri"/>
                <a:cs typeface="Calibri"/>
                <a:sym typeface="Calibri"/>
              </a:rPr>
              <a:t>1963</a:t>
            </a:r>
            <a:endParaRPr sz="1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Shape 421">
            <a:extLst>
              <a:ext uri="{FF2B5EF4-FFF2-40B4-BE49-F238E27FC236}">
                <a16:creationId xmlns:a16="http://schemas.microsoft.com/office/drawing/2014/main" id="{227CFE84-1324-4A4F-98E9-D61CDC0B1F30}"/>
              </a:ext>
            </a:extLst>
          </p:cNvPr>
          <p:cNvSpPr txBox="1"/>
          <p:nvPr/>
        </p:nvSpPr>
        <p:spPr>
          <a:xfrm rot="-5400000">
            <a:off x="2818259" y="2471353"/>
            <a:ext cx="704039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 dirty="0">
                <a:latin typeface="Calibri"/>
                <a:ea typeface="Calibri"/>
                <a:cs typeface="Calibri"/>
                <a:sym typeface="Calibri"/>
              </a:rPr>
              <a:t>1964</a:t>
            </a:r>
            <a:endParaRPr sz="1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Shape 422">
            <a:extLst>
              <a:ext uri="{FF2B5EF4-FFF2-40B4-BE49-F238E27FC236}">
                <a16:creationId xmlns:a16="http://schemas.microsoft.com/office/drawing/2014/main" id="{B5037088-7B3E-C344-8750-CC0DA402DB96}"/>
              </a:ext>
            </a:extLst>
          </p:cNvPr>
          <p:cNvSpPr txBox="1"/>
          <p:nvPr/>
        </p:nvSpPr>
        <p:spPr>
          <a:xfrm rot="-5400000">
            <a:off x="3444734" y="2454420"/>
            <a:ext cx="704039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 dirty="0">
                <a:latin typeface="Calibri"/>
                <a:ea typeface="Calibri"/>
                <a:cs typeface="Calibri"/>
                <a:sym typeface="Calibri"/>
              </a:rPr>
              <a:t>1965</a:t>
            </a:r>
            <a:endParaRPr sz="1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Shape 423">
            <a:extLst>
              <a:ext uri="{FF2B5EF4-FFF2-40B4-BE49-F238E27FC236}">
                <a16:creationId xmlns:a16="http://schemas.microsoft.com/office/drawing/2014/main" id="{C5454836-94C4-7E4A-8E63-BD05F15EB016}"/>
              </a:ext>
            </a:extLst>
          </p:cNvPr>
          <p:cNvSpPr txBox="1"/>
          <p:nvPr/>
        </p:nvSpPr>
        <p:spPr>
          <a:xfrm rot="-5400000">
            <a:off x="4071385" y="2454420"/>
            <a:ext cx="704039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 dirty="0">
                <a:latin typeface="Calibri"/>
                <a:ea typeface="Calibri"/>
                <a:cs typeface="Calibri"/>
                <a:sym typeface="Calibri"/>
              </a:rPr>
              <a:t>1966</a:t>
            </a:r>
            <a:endParaRPr sz="1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Shape 424">
            <a:extLst>
              <a:ext uri="{FF2B5EF4-FFF2-40B4-BE49-F238E27FC236}">
                <a16:creationId xmlns:a16="http://schemas.microsoft.com/office/drawing/2014/main" id="{09D9360A-C88B-0048-AD99-1D9B39374170}"/>
              </a:ext>
            </a:extLst>
          </p:cNvPr>
          <p:cNvSpPr txBox="1"/>
          <p:nvPr/>
        </p:nvSpPr>
        <p:spPr>
          <a:xfrm rot="-5400000">
            <a:off x="4700498" y="2441879"/>
            <a:ext cx="704039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 dirty="0">
                <a:latin typeface="Calibri"/>
                <a:ea typeface="Calibri"/>
                <a:cs typeface="Calibri"/>
                <a:sym typeface="Calibri"/>
              </a:rPr>
              <a:t>1967</a:t>
            </a:r>
            <a:endParaRPr sz="1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Shape 425">
            <a:extLst>
              <a:ext uri="{FF2B5EF4-FFF2-40B4-BE49-F238E27FC236}">
                <a16:creationId xmlns:a16="http://schemas.microsoft.com/office/drawing/2014/main" id="{6B3BCDF4-005D-5F4B-A18C-334AA0FA1BE0}"/>
              </a:ext>
            </a:extLst>
          </p:cNvPr>
          <p:cNvSpPr txBox="1"/>
          <p:nvPr/>
        </p:nvSpPr>
        <p:spPr>
          <a:xfrm rot="-5400000">
            <a:off x="5338292" y="2454420"/>
            <a:ext cx="704039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 dirty="0">
                <a:latin typeface="Calibri"/>
                <a:ea typeface="Calibri"/>
                <a:cs typeface="Calibri"/>
                <a:sym typeface="Calibri"/>
              </a:rPr>
              <a:t>1968</a:t>
            </a:r>
            <a:endParaRPr sz="1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Shape 426">
            <a:extLst>
              <a:ext uri="{FF2B5EF4-FFF2-40B4-BE49-F238E27FC236}">
                <a16:creationId xmlns:a16="http://schemas.microsoft.com/office/drawing/2014/main" id="{E2BDEBCE-EE24-7C41-B522-68D6CDDBE5EA}"/>
              </a:ext>
            </a:extLst>
          </p:cNvPr>
          <p:cNvSpPr txBox="1"/>
          <p:nvPr/>
        </p:nvSpPr>
        <p:spPr>
          <a:xfrm rot="-5400000">
            <a:off x="5972928" y="2453554"/>
            <a:ext cx="704039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 dirty="0">
                <a:latin typeface="Calibri"/>
                <a:ea typeface="Calibri"/>
                <a:cs typeface="Calibri"/>
                <a:sym typeface="Calibri"/>
              </a:rPr>
              <a:t>1969</a:t>
            </a:r>
            <a:endParaRPr sz="1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Shape 427">
            <a:extLst>
              <a:ext uri="{FF2B5EF4-FFF2-40B4-BE49-F238E27FC236}">
                <a16:creationId xmlns:a16="http://schemas.microsoft.com/office/drawing/2014/main" id="{FFDA3FCE-2AE0-3547-B32F-D2B232FBC584}"/>
              </a:ext>
            </a:extLst>
          </p:cNvPr>
          <p:cNvSpPr txBox="1"/>
          <p:nvPr/>
        </p:nvSpPr>
        <p:spPr>
          <a:xfrm rot="-5400000">
            <a:off x="6610723" y="2461010"/>
            <a:ext cx="704039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 dirty="0">
                <a:latin typeface="Calibri"/>
                <a:ea typeface="Calibri"/>
                <a:cs typeface="Calibri"/>
                <a:sym typeface="Calibri"/>
              </a:rPr>
              <a:t>1970</a:t>
            </a:r>
            <a:endParaRPr sz="1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Shape 428">
            <a:extLst>
              <a:ext uri="{FF2B5EF4-FFF2-40B4-BE49-F238E27FC236}">
                <a16:creationId xmlns:a16="http://schemas.microsoft.com/office/drawing/2014/main" id="{E4DA4E67-BD52-EF4D-BC02-B5C6E1A4E06A}"/>
              </a:ext>
            </a:extLst>
          </p:cNvPr>
          <p:cNvSpPr txBox="1"/>
          <p:nvPr/>
        </p:nvSpPr>
        <p:spPr>
          <a:xfrm rot="-5400000">
            <a:off x="7242203" y="2444076"/>
            <a:ext cx="704039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 dirty="0">
                <a:latin typeface="Calibri"/>
                <a:ea typeface="Calibri"/>
                <a:cs typeface="Calibri"/>
                <a:sym typeface="Calibri"/>
              </a:rPr>
              <a:t>1971</a:t>
            </a:r>
            <a:endParaRPr sz="1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Shape 429">
            <a:extLst>
              <a:ext uri="{FF2B5EF4-FFF2-40B4-BE49-F238E27FC236}">
                <a16:creationId xmlns:a16="http://schemas.microsoft.com/office/drawing/2014/main" id="{292A6751-3C83-9742-B0E7-CDC83F826F5A}"/>
              </a:ext>
            </a:extLst>
          </p:cNvPr>
          <p:cNvSpPr txBox="1"/>
          <p:nvPr/>
        </p:nvSpPr>
        <p:spPr>
          <a:xfrm rot="-5400000">
            <a:off x="7873682" y="2444077"/>
            <a:ext cx="704039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 dirty="0">
                <a:latin typeface="Calibri"/>
                <a:ea typeface="Calibri"/>
                <a:cs typeface="Calibri"/>
                <a:sym typeface="Calibri"/>
              </a:rPr>
              <a:t>1972</a:t>
            </a:r>
            <a:endParaRPr sz="1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Shape 430">
            <a:extLst>
              <a:ext uri="{FF2B5EF4-FFF2-40B4-BE49-F238E27FC236}">
                <a16:creationId xmlns:a16="http://schemas.microsoft.com/office/drawing/2014/main" id="{7C321A63-4A98-194C-8434-E5D74BCDEBE5}"/>
              </a:ext>
            </a:extLst>
          </p:cNvPr>
          <p:cNvSpPr txBox="1"/>
          <p:nvPr/>
        </p:nvSpPr>
        <p:spPr>
          <a:xfrm rot="-5400000">
            <a:off x="8505162" y="2456615"/>
            <a:ext cx="704039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 dirty="0">
                <a:latin typeface="Calibri"/>
                <a:ea typeface="Calibri"/>
                <a:cs typeface="Calibri"/>
                <a:sym typeface="Calibri"/>
              </a:rPr>
              <a:t>1973</a:t>
            </a:r>
            <a:endParaRPr sz="1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Shape 431">
            <a:extLst>
              <a:ext uri="{FF2B5EF4-FFF2-40B4-BE49-F238E27FC236}">
                <a16:creationId xmlns:a16="http://schemas.microsoft.com/office/drawing/2014/main" id="{330A818F-7135-9F45-9203-2A0D2EF3319F}"/>
              </a:ext>
            </a:extLst>
          </p:cNvPr>
          <p:cNvSpPr txBox="1"/>
          <p:nvPr/>
        </p:nvSpPr>
        <p:spPr>
          <a:xfrm rot="-5400000">
            <a:off x="9136642" y="2461010"/>
            <a:ext cx="704039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 dirty="0">
                <a:latin typeface="Calibri"/>
                <a:ea typeface="Calibri"/>
                <a:cs typeface="Calibri"/>
                <a:sym typeface="Calibri"/>
              </a:rPr>
              <a:t>1974</a:t>
            </a:r>
            <a:endParaRPr sz="1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Shape 432">
            <a:extLst>
              <a:ext uri="{FF2B5EF4-FFF2-40B4-BE49-F238E27FC236}">
                <a16:creationId xmlns:a16="http://schemas.microsoft.com/office/drawing/2014/main" id="{5D64F3EE-B797-8C41-BF58-DA78CED89477}"/>
              </a:ext>
            </a:extLst>
          </p:cNvPr>
          <p:cNvSpPr txBox="1"/>
          <p:nvPr/>
        </p:nvSpPr>
        <p:spPr>
          <a:xfrm rot="-5400000">
            <a:off x="9768122" y="2441879"/>
            <a:ext cx="704039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 dirty="0">
                <a:latin typeface="Calibri"/>
                <a:ea typeface="Calibri"/>
                <a:cs typeface="Calibri"/>
                <a:sym typeface="Calibri"/>
              </a:rPr>
              <a:t>1975</a:t>
            </a:r>
            <a:endParaRPr sz="1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Shape 433">
            <a:extLst>
              <a:ext uri="{FF2B5EF4-FFF2-40B4-BE49-F238E27FC236}">
                <a16:creationId xmlns:a16="http://schemas.microsoft.com/office/drawing/2014/main" id="{6BFDE35E-2797-384B-A063-4231CE0DE5D4}"/>
              </a:ext>
            </a:extLst>
          </p:cNvPr>
          <p:cNvSpPr txBox="1"/>
          <p:nvPr/>
        </p:nvSpPr>
        <p:spPr>
          <a:xfrm rot="-5400000">
            <a:off x="10399602" y="2456615"/>
            <a:ext cx="704039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 dirty="0">
                <a:latin typeface="Calibri"/>
                <a:ea typeface="Calibri"/>
                <a:cs typeface="Calibri"/>
                <a:sym typeface="Calibri"/>
              </a:rPr>
              <a:t>1976</a:t>
            </a:r>
            <a:endParaRPr sz="1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Shape 414">
            <a:extLst>
              <a:ext uri="{FF2B5EF4-FFF2-40B4-BE49-F238E27FC236}">
                <a16:creationId xmlns:a16="http://schemas.microsoft.com/office/drawing/2014/main" id="{6FFBD9BC-DE6B-7D47-A9B1-48709C2759C2}"/>
              </a:ext>
            </a:extLst>
          </p:cNvPr>
          <p:cNvSpPr txBox="1"/>
          <p:nvPr/>
        </p:nvSpPr>
        <p:spPr>
          <a:xfrm>
            <a:off x="5890464" y="3075991"/>
            <a:ext cx="5061213" cy="362960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1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buClr>
                <a:srgbClr val="000000"/>
              </a:buClr>
              <a:buSzPts val="2000"/>
            </a:pPr>
            <a:r>
              <a:rPr lang="en-US" sz="2000" i="1" dirty="0">
                <a:solidFill>
                  <a:schemeClr val="lt1"/>
                </a:solidFill>
                <a:ea typeface="Calibri"/>
                <a:cs typeface="Calibri"/>
                <a:sym typeface="Calibri"/>
              </a:rPr>
              <a:t>Consistent high association word pairs </a:t>
            </a:r>
          </a:p>
          <a:p>
            <a:pPr lvl="0">
              <a:buClr>
                <a:srgbClr val="000000"/>
              </a:buClr>
              <a:buSzPts val="2000"/>
            </a:pPr>
            <a:r>
              <a:rPr lang="en-US" sz="2000" i="1" dirty="0">
                <a:solidFill>
                  <a:schemeClr val="lt1"/>
                </a:solidFill>
                <a:ea typeface="Calibri"/>
                <a:cs typeface="Calibri"/>
                <a:sym typeface="Calibri"/>
              </a:rPr>
              <a:t> post 1968</a:t>
            </a:r>
            <a:r>
              <a:rPr lang="en-US" sz="2000" dirty="0">
                <a:solidFill>
                  <a:schemeClr val="lt1"/>
                </a:solidFill>
                <a:ea typeface="Calibri"/>
                <a:cs typeface="Calibri"/>
                <a:sym typeface="Calibri"/>
              </a:rPr>
              <a:t>:  </a:t>
            </a:r>
            <a:endParaRPr lang="en-US" sz="20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r>
              <a:rPr lang="en-US" sz="2000" i="1" dirty="0">
                <a:solidFill>
                  <a:schemeClr val="lt1"/>
                </a:solidFill>
                <a:ea typeface="Arial"/>
                <a:cs typeface="Calibri"/>
                <a:sym typeface="Calibri"/>
              </a:rPr>
              <a:t>Negro Digest/Black World :</a:t>
            </a:r>
          </a:p>
          <a:p>
            <a:endParaRPr lang="en-US" sz="1000" i="1" dirty="0">
              <a:solidFill>
                <a:schemeClr val="lt1"/>
              </a:solidFill>
              <a:cs typeface="Calibri"/>
              <a:sym typeface="Calibri"/>
            </a:endParaRPr>
          </a:p>
          <a:p>
            <a:r>
              <a:rPr lang="en-US" sz="1600" i="1" dirty="0">
                <a:solidFill>
                  <a:srgbClr val="FFFF00"/>
                </a:solidFill>
              </a:rPr>
              <a:t>(education, schools), (school, teacher), (underground, railroad), (college, graduate), (jazz, musician)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i="1" dirty="0">
              <a:solidFill>
                <a:srgbClr val="FFFF00"/>
              </a:solidFill>
              <a:latin typeface="Calibri"/>
              <a:cs typeface="Calibri"/>
              <a:sym typeface="Calibri"/>
            </a:endParaRPr>
          </a:p>
          <a:p>
            <a:pPr lvl="0"/>
            <a:r>
              <a:rPr lang="en-US" sz="2000" i="1" dirty="0">
                <a:solidFill>
                  <a:schemeClr val="lt1"/>
                </a:solidFill>
                <a:ea typeface="Arial"/>
                <a:cs typeface="Calibri"/>
                <a:sym typeface="Calibri"/>
              </a:rPr>
              <a:t>Ebony</a:t>
            </a:r>
            <a:endParaRPr lang="en-US" sz="2000" i="1" dirty="0">
              <a:solidFill>
                <a:srgbClr val="FFFF00"/>
              </a:solidFill>
              <a:latin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r>
              <a:rPr lang="en-US" sz="1600" i="1" dirty="0">
                <a:solidFill>
                  <a:srgbClr val="FFFF00"/>
                </a:solidFill>
              </a:rPr>
              <a:t>(blues, jazz), (health, care), (drug, addiction), </a:t>
            </a:r>
          </a:p>
          <a:p>
            <a:r>
              <a:rPr lang="en-US" sz="1600" i="1" dirty="0">
                <a:solidFill>
                  <a:srgbClr val="FFFF00"/>
                </a:solidFill>
              </a:rPr>
              <a:t>(mental, health), (blues, sings), (black, community)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419061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242</Words>
  <Application>Microsoft Macintosh PowerPoint</Application>
  <PresentationFormat>Widescreen</PresentationFormat>
  <Paragraphs>49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Kushal Dey</dc:creator>
  <cp:lastModifiedBy>Kushal Dey</cp:lastModifiedBy>
  <cp:revision>5</cp:revision>
  <cp:lastPrinted>2018-07-29T23:26:20Z</cp:lastPrinted>
  <dcterms:created xsi:type="dcterms:W3CDTF">2018-07-29T22:46:06Z</dcterms:created>
  <dcterms:modified xsi:type="dcterms:W3CDTF">2018-08-01T20:29:10Z</dcterms:modified>
</cp:coreProperties>
</file>