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BB35-A9F3-4443-9338-7F4E151E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8FB9D-9163-6941-B3C1-EA9C0B3B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4F46-A8CA-5C4B-BFE6-23BF7CAA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C51F-552A-F04B-B16A-633EA01C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93BC-0B25-F744-AE58-FDC02679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2944-718B-2145-9EF6-8C5E8D1E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4574B-8AAF-CF4D-9B42-3C078B2C2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054D-C4FE-CB48-BE32-57D10E77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2C33-FDE2-CB44-8B27-5AC584A8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1325B-E9A1-E94F-B3BB-7EF822E5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6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9ADA2-D7F5-784E-B3E8-71DC4AE8C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752CC-D2DD-6548-B975-BAA0F3727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F73C-02EA-394B-8FD9-6DB32795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26CE-8C79-164F-B544-957005D7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BF1F-39E3-7C4D-937F-4E4949D2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D884-0F3B-264D-884C-ACEEAAD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87BD-B4B5-F04B-9242-2CB48150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7DA3-D078-DF4F-9EE2-5CADA2B8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32AC-1697-9744-B4F0-2FDB0F74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C69C-F055-F949-A279-445B9774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5D68-84C8-8442-88A4-CCEE455C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183DD-477E-1140-8540-CC178D814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1FF3-BDD3-1C4B-8B2A-3B7CBEEE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5DC35-AED4-9B4A-8F61-669FFA45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F783-16B6-2040-B627-6594E845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13E7-254D-D449-9DAC-CEDA4647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90A4-EAB3-B243-B8DA-CF747E8C8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6254A-F925-8847-B5D5-9A062C9C4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40C5-937E-BB41-B2E1-AF850D00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C68C3-698E-154B-9159-AFBB81D7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6A49F-5AC0-0247-8688-C8EE7EED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352B-644C-6349-89F1-4D13F620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5D6ED-3DC7-9B40-A1F6-27B3D56E8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37BCD-F237-8944-A2EF-BC8E9967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3BE0-93E4-1645-A3E2-2FD84F123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2CEB4-744A-8A43-91F6-B6369FEEE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F9FD7-24ED-B54C-8496-EE86E93B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7/29/18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1D99-F99F-E94A-8A0B-D050502A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B52A-34CD-7E4F-A705-6E743435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E228-5CA5-0843-900C-5B4AC96A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C5538-F4ED-614F-9DBF-0BFB08E0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7/29/18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6CA1C-7650-554C-ACCA-EC590943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AAD7E-1312-A748-990F-7F47B2AD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B7121-9E68-F64B-AF05-5C609011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7/29/18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9494E-1672-D745-81DD-27351280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988E7-4593-2146-B0C7-4DE2DAF1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68ED-8FF4-B245-8479-BC3887A1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7BFD-C6D4-D44C-9716-BFEB3F30B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E0926-D18C-B642-A0EE-33E000830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8D69-BB7C-544E-83E3-408D3BE4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5B75A-521E-4E41-8371-5B924D6B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9B44C-168A-0047-9AB8-0ECBDD0D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34B3-58CE-7444-A4AA-A93EE269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0F22A-5DF9-2D4E-8626-40F4159DB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DC982-A964-AA44-86D6-7CAEFAC35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6BB8F-D28B-984F-9270-2B5D997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9D77-B7F6-2241-94EB-4EB1C7700FC0}" type="datetimeFigureOut">
              <a:rPr lang="en-US" smtClean="0"/>
              <a:t>7/29/18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F713B-89EE-614D-86BA-26C433A6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6BCCE-AE23-E649-BB24-67FFD16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0B4A0-E361-694A-A6C1-32F35480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5511-2688-5D46-909E-4920B767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CD045-A345-0946-893D-A3B655768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9D77-B7F6-2241-94EB-4EB1C7700FC0}" type="datetimeFigureOut">
              <a:rPr lang="en-US" smtClean="0"/>
              <a:t>7/29/18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D1290-6919-D44D-BD57-0EB3E30CA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7C88A-632D-594E-874F-69190283A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E109-6618-4D44-B7E7-0A13A805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14">
            <a:extLst>
              <a:ext uri="{FF2B5EF4-FFF2-40B4-BE49-F238E27FC236}">
                <a16:creationId xmlns:a16="http://schemas.microsoft.com/office/drawing/2014/main" id="{5AF69201-584F-AA46-9ADB-807ABAAC017A}"/>
              </a:ext>
            </a:extLst>
          </p:cNvPr>
          <p:cNvSpPr txBox="1"/>
          <p:nvPr/>
        </p:nvSpPr>
        <p:spPr>
          <a:xfrm>
            <a:off x="1080337" y="3084140"/>
            <a:ext cx="4579993" cy="3621459"/>
          </a:xfrm>
          <a:prstGeom prst="rect">
            <a:avLst/>
          </a:prstGeom>
          <a:solidFill>
            <a:srgbClr val="1E836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Consistent high association word pairs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pre 1968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000" i="1" dirty="0">
                <a:solidFill>
                  <a:schemeClr val="lt1"/>
                </a:solidFill>
                <a:ea typeface="Arial"/>
                <a:cs typeface="Calibri"/>
                <a:sym typeface="Calibri"/>
              </a:rPr>
              <a:t>Negro Digest/Black World :</a:t>
            </a:r>
          </a:p>
          <a:p>
            <a:endParaRPr lang="en-US" sz="1000" i="1" dirty="0">
              <a:solidFill>
                <a:schemeClr val="lt1"/>
              </a:solidFill>
              <a:cs typeface="Calibri"/>
              <a:sym typeface="Calibri"/>
            </a:endParaRPr>
          </a:p>
          <a:p>
            <a:r>
              <a:rPr lang="en-US" sz="1600" i="1" dirty="0">
                <a:solidFill>
                  <a:srgbClr val="FFFF00"/>
                </a:solidFill>
              </a:rPr>
              <a:t>(black, writers), (racism, oppression), </a:t>
            </a:r>
          </a:p>
          <a:p>
            <a:r>
              <a:rPr lang="en-US" sz="1600" i="1" dirty="0">
                <a:solidFill>
                  <a:srgbClr val="FFFF00"/>
                </a:solidFill>
              </a:rPr>
              <a:t>(struggle, oppression)</a:t>
            </a:r>
            <a:r>
              <a:rPr lang="en-US" sz="1600" dirty="0"/>
              <a:t>, </a:t>
            </a:r>
            <a:r>
              <a:rPr lang="en-US" sz="1600" i="1" dirty="0">
                <a:solidFill>
                  <a:srgbClr val="FFFF00"/>
                </a:solidFill>
              </a:rPr>
              <a:t>(music, rhythm)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i="1" dirty="0">
              <a:solidFill>
                <a:srgbClr val="FFFF00"/>
              </a:solidFill>
              <a:latin typeface="Calibri"/>
              <a:cs typeface="Calibri"/>
              <a:sym typeface="Calibri"/>
            </a:endParaRPr>
          </a:p>
          <a:p>
            <a:pPr lvl="0"/>
            <a:r>
              <a:rPr lang="en-US" sz="2000" i="1" dirty="0">
                <a:solidFill>
                  <a:schemeClr val="lt1"/>
                </a:solidFill>
                <a:ea typeface="Arial"/>
                <a:cs typeface="Calibri"/>
                <a:sym typeface="Calibri"/>
              </a:rPr>
              <a:t>Ebony</a:t>
            </a:r>
            <a:endParaRPr lang="en-US" sz="2000" i="1" dirty="0">
              <a:solidFill>
                <a:srgbClr val="FFFF0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sz="1600" i="1" dirty="0">
                <a:solidFill>
                  <a:srgbClr val="FFFF00"/>
                </a:solidFill>
              </a:rPr>
              <a:t>(rock, roll),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i="1" dirty="0">
                <a:solidFill>
                  <a:srgbClr val="FFFF00"/>
                </a:solidFill>
              </a:rPr>
              <a:t>(creed, race), (freed, slaves),</a:t>
            </a:r>
          </a:p>
          <a:p>
            <a:r>
              <a:rPr lang="en-US" sz="1600" i="1" dirty="0">
                <a:solidFill>
                  <a:srgbClr val="FFFF00"/>
                </a:solidFill>
              </a:rPr>
              <a:t>(declaration, independence), (constitutional, rights)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434">
            <a:extLst>
              <a:ext uri="{FF2B5EF4-FFF2-40B4-BE49-F238E27FC236}">
                <a16:creationId xmlns:a16="http://schemas.microsoft.com/office/drawing/2014/main" id="{F4ABC2A9-7FCF-9F43-AC10-A23EBFCBB53B}"/>
              </a:ext>
            </a:extLst>
          </p:cNvPr>
          <p:cNvSpPr txBox="1"/>
          <p:nvPr/>
        </p:nvSpPr>
        <p:spPr>
          <a:xfrm>
            <a:off x="1062311" y="118534"/>
            <a:ext cx="9889366" cy="2054346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Consistent high association word pairs across all years: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000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800" b="0" i="1" u="none" strike="noStrike" cap="none" dirty="0">
              <a:solidFill>
                <a:schemeClr val="lt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lt1"/>
                </a:solidFill>
                <a:latin typeface="Calibri"/>
                <a:ea typeface="Arial"/>
                <a:cs typeface="Calibri"/>
                <a:sym typeface="Calibri"/>
              </a:rPr>
              <a:t>Negro Diges</a:t>
            </a:r>
            <a:r>
              <a:rPr lang="en-US" sz="2000" i="1" dirty="0">
                <a:solidFill>
                  <a:schemeClr val="lt1"/>
                </a:solidFill>
                <a:latin typeface="Calibri"/>
                <a:ea typeface="Arial"/>
                <a:cs typeface="Calibri"/>
                <a:sym typeface="Calibri"/>
              </a:rPr>
              <a:t>t/Black World: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 i="1" dirty="0">
                <a:solidFill>
                  <a:srgbClr val="FFFF00"/>
                </a:solidFill>
              </a:rPr>
              <a:t>(civil war),   (civil rights, movement),   (jazz, music),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i="1" dirty="0">
                <a:solidFill>
                  <a:srgbClr val="FFFF00"/>
                </a:solidFill>
              </a:rPr>
              <a:t>(economic, social), (political, power), (discrimination, segregation), (race, relations), (power, structure)</a:t>
            </a:r>
          </a:p>
          <a:p>
            <a:endParaRPr lang="en-US" sz="1000" i="1" dirty="0">
              <a:solidFill>
                <a:schemeClr val="lt1"/>
              </a:solidFill>
              <a:ea typeface="Arial"/>
              <a:cs typeface="Calibri"/>
              <a:sym typeface="Calibri"/>
            </a:endParaRPr>
          </a:p>
          <a:p>
            <a:r>
              <a:rPr lang="en-US" sz="2000" i="1" dirty="0">
                <a:solidFill>
                  <a:schemeClr val="lt1"/>
                </a:solidFill>
                <a:ea typeface="Arial"/>
                <a:cs typeface="Calibri"/>
                <a:sym typeface="Calibri"/>
              </a:rPr>
              <a:t>Ebony</a:t>
            </a:r>
            <a:r>
              <a:rPr lang="en-US" sz="1400" i="1" dirty="0">
                <a:solidFill>
                  <a:schemeClr val="lt1"/>
                </a:solidFill>
                <a:ea typeface="Arial"/>
                <a:cs typeface="Calibri"/>
                <a:sym typeface="Calibri"/>
              </a:rPr>
              <a:t>:     </a:t>
            </a:r>
            <a:r>
              <a:rPr lang="en-US" sz="1600" i="1" dirty="0">
                <a:solidFill>
                  <a:srgbClr val="FFFF00"/>
                </a:solidFill>
              </a:rPr>
              <a:t>(racial, discrimination), (discrimination, segregation), (civil rights, movement), (jazz, music),</a:t>
            </a:r>
          </a:p>
          <a:p>
            <a:r>
              <a:rPr lang="en-US" sz="1600" i="1" dirty="0">
                <a:solidFill>
                  <a:srgbClr val="FFFF00"/>
                </a:solidFill>
              </a:rPr>
              <a:t> (power, structure),  (political, power), (economic, social)</a:t>
            </a:r>
          </a:p>
          <a:p>
            <a:pPr>
              <a:buClr>
                <a:srgbClr val="000000"/>
              </a:buClr>
              <a:buSzPts val="1400"/>
            </a:pP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1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417">
            <a:extLst>
              <a:ext uri="{FF2B5EF4-FFF2-40B4-BE49-F238E27FC236}">
                <a16:creationId xmlns:a16="http://schemas.microsoft.com/office/drawing/2014/main" id="{5FDFB801-D3C3-8D40-8C6D-0041C0C3F047}"/>
              </a:ext>
            </a:extLst>
          </p:cNvPr>
          <p:cNvSpPr/>
          <p:nvPr/>
        </p:nvSpPr>
        <p:spPr>
          <a:xfrm>
            <a:off x="1062311" y="2226624"/>
            <a:ext cx="9798832" cy="573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5"/>
              <a:buFont typeface="Arial"/>
              <a:buNone/>
            </a:pPr>
            <a:endParaRPr sz="639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418">
            <a:extLst>
              <a:ext uri="{FF2B5EF4-FFF2-40B4-BE49-F238E27FC236}">
                <a16:creationId xmlns:a16="http://schemas.microsoft.com/office/drawing/2014/main" id="{9EE21474-060B-B747-9308-43C8DF94E3BA}"/>
              </a:ext>
            </a:extLst>
          </p:cNvPr>
          <p:cNvSpPr txBox="1"/>
          <p:nvPr/>
        </p:nvSpPr>
        <p:spPr>
          <a:xfrm rot="-5400000">
            <a:off x="910347" y="2359672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1961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419">
            <a:extLst>
              <a:ext uri="{FF2B5EF4-FFF2-40B4-BE49-F238E27FC236}">
                <a16:creationId xmlns:a16="http://schemas.microsoft.com/office/drawing/2014/main" id="{00EF0004-8F90-6348-BCBA-364DA894707F}"/>
              </a:ext>
            </a:extLst>
          </p:cNvPr>
          <p:cNvSpPr txBox="1"/>
          <p:nvPr/>
        </p:nvSpPr>
        <p:spPr>
          <a:xfrm rot="-5400000">
            <a:off x="1550362" y="2358806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1962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420">
            <a:extLst>
              <a:ext uri="{FF2B5EF4-FFF2-40B4-BE49-F238E27FC236}">
                <a16:creationId xmlns:a16="http://schemas.microsoft.com/office/drawing/2014/main" id="{FC02F442-C159-4E47-9A8D-945717A5453E}"/>
              </a:ext>
            </a:extLst>
          </p:cNvPr>
          <p:cNvSpPr txBox="1"/>
          <p:nvPr/>
        </p:nvSpPr>
        <p:spPr>
          <a:xfrm rot="-5400000">
            <a:off x="2190378" y="2351870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1963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421">
            <a:extLst>
              <a:ext uri="{FF2B5EF4-FFF2-40B4-BE49-F238E27FC236}">
                <a16:creationId xmlns:a16="http://schemas.microsoft.com/office/drawing/2014/main" id="{227CFE84-1324-4A4F-98E9-D61CDC0B1F30}"/>
              </a:ext>
            </a:extLst>
          </p:cNvPr>
          <p:cNvSpPr txBox="1"/>
          <p:nvPr/>
        </p:nvSpPr>
        <p:spPr>
          <a:xfrm rot="-5400000">
            <a:off x="2818259" y="2378589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1964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422">
            <a:extLst>
              <a:ext uri="{FF2B5EF4-FFF2-40B4-BE49-F238E27FC236}">
                <a16:creationId xmlns:a16="http://schemas.microsoft.com/office/drawing/2014/main" id="{B5037088-7B3E-C344-8750-CC0DA402DB96}"/>
              </a:ext>
            </a:extLst>
          </p:cNvPr>
          <p:cNvSpPr txBox="1"/>
          <p:nvPr/>
        </p:nvSpPr>
        <p:spPr>
          <a:xfrm rot="-5400000">
            <a:off x="3444734" y="2361656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1965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423">
            <a:extLst>
              <a:ext uri="{FF2B5EF4-FFF2-40B4-BE49-F238E27FC236}">
                <a16:creationId xmlns:a16="http://schemas.microsoft.com/office/drawing/2014/main" id="{C5454836-94C4-7E4A-8E63-BD05F15EB016}"/>
              </a:ext>
            </a:extLst>
          </p:cNvPr>
          <p:cNvSpPr txBox="1"/>
          <p:nvPr/>
        </p:nvSpPr>
        <p:spPr>
          <a:xfrm rot="-5400000">
            <a:off x="4071385" y="2361656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1966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424">
            <a:extLst>
              <a:ext uri="{FF2B5EF4-FFF2-40B4-BE49-F238E27FC236}">
                <a16:creationId xmlns:a16="http://schemas.microsoft.com/office/drawing/2014/main" id="{09D9360A-C88B-0048-AD99-1D9B39374170}"/>
              </a:ext>
            </a:extLst>
          </p:cNvPr>
          <p:cNvSpPr txBox="1"/>
          <p:nvPr/>
        </p:nvSpPr>
        <p:spPr>
          <a:xfrm rot="-5400000">
            <a:off x="4700498" y="2349115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1967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425">
            <a:extLst>
              <a:ext uri="{FF2B5EF4-FFF2-40B4-BE49-F238E27FC236}">
                <a16:creationId xmlns:a16="http://schemas.microsoft.com/office/drawing/2014/main" id="{6B3BCDF4-005D-5F4B-A18C-334AA0FA1BE0}"/>
              </a:ext>
            </a:extLst>
          </p:cNvPr>
          <p:cNvSpPr txBox="1"/>
          <p:nvPr/>
        </p:nvSpPr>
        <p:spPr>
          <a:xfrm rot="-5400000">
            <a:off x="5338292" y="2361656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1968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426">
            <a:extLst>
              <a:ext uri="{FF2B5EF4-FFF2-40B4-BE49-F238E27FC236}">
                <a16:creationId xmlns:a16="http://schemas.microsoft.com/office/drawing/2014/main" id="{E2BDEBCE-EE24-7C41-B522-68D6CDDBE5EA}"/>
              </a:ext>
            </a:extLst>
          </p:cNvPr>
          <p:cNvSpPr txBox="1"/>
          <p:nvPr/>
        </p:nvSpPr>
        <p:spPr>
          <a:xfrm rot="-5400000">
            <a:off x="5972928" y="2360790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1969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427">
            <a:extLst>
              <a:ext uri="{FF2B5EF4-FFF2-40B4-BE49-F238E27FC236}">
                <a16:creationId xmlns:a16="http://schemas.microsoft.com/office/drawing/2014/main" id="{FFDA3FCE-2AE0-3547-B32F-D2B232FBC584}"/>
              </a:ext>
            </a:extLst>
          </p:cNvPr>
          <p:cNvSpPr txBox="1"/>
          <p:nvPr/>
        </p:nvSpPr>
        <p:spPr>
          <a:xfrm rot="-5400000">
            <a:off x="6610723" y="2368246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1970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428">
            <a:extLst>
              <a:ext uri="{FF2B5EF4-FFF2-40B4-BE49-F238E27FC236}">
                <a16:creationId xmlns:a16="http://schemas.microsoft.com/office/drawing/2014/main" id="{E4DA4E67-BD52-EF4D-BC02-B5C6E1A4E06A}"/>
              </a:ext>
            </a:extLst>
          </p:cNvPr>
          <p:cNvSpPr txBox="1"/>
          <p:nvPr/>
        </p:nvSpPr>
        <p:spPr>
          <a:xfrm rot="-5400000">
            <a:off x="7242203" y="2351312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1971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429">
            <a:extLst>
              <a:ext uri="{FF2B5EF4-FFF2-40B4-BE49-F238E27FC236}">
                <a16:creationId xmlns:a16="http://schemas.microsoft.com/office/drawing/2014/main" id="{292A6751-3C83-9742-B0E7-CDC83F826F5A}"/>
              </a:ext>
            </a:extLst>
          </p:cNvPr>
          <p:cNvSpPr txBox="1"/>
          <p:nvPr/>
        </p:nvSpPr>
        <p:spPr>
          <a:xfrm rot="-5400000">
            <a:off x="7873682" y="2351313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1972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430">
            <a:extLst>
              <a:ext uri="{FF2B5EF4-FFF2-40B4-BE49-F238E27FC236}">
                <a16:creationId xmlns:a16="http://schemas.microsoft.com/office/drawing/2014/main" id="{7C321A63-4A98-194C-8434-E5D74BCDEBE5}"/>
              </a:ext>
            </a:extLst>
          </p:cNvPr>
          <p:cNvSpPr txBox="1"/>
          <p:nvPr/>
        </p:nvSpPr>
        <p:spPr>
          <a:xfrm rot="-5400000">
            <a:off x="8505162" y="2363851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1973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431">
            <a:extLst>
              <a:ext uri="{FF2B5EF4-FFF2-40B4-BE49-F238E27FC236}">
                <a16:creationId xmlns:a16="http://schemas.microsoft.com/office/drawing/2014/main" id="{330A818F-7135-9F45-9203-2A0D2EF3319F}"/>
              </a:ext>
            </a:extLst>
          </p:cNvPr>
          <p:cNvSpPr txBox="1"/>
          <p:nvPr/>
        </p:nvSpPr>
        <p:spPr>
          <a:xfrm rot="-5400000">
            <a:off x="9136642" y="2368246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1974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432">
            <a:extLst>
              <a:ext uri="{FF2B5EF4-FFF2-40B4-BE49-F238E27FC236}">
                <a16:creationId xmlns:a16="http://schemas.microsoft.com/office/drawing/2014/main" id="{5D64F3EE-B797-8C41-BF58-DA78CED89477}"/>
              </a:ext>
            </a:extLst>
          </p:cNvPr>
          <p:cNvSpPr txBox="1"/>
          <p:nvPr/>
        </p:nvSpPr>
        <p:spPr>
          <a:xfrm rot="-5400000">
            <a:off x="9768122" y="2349115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1975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433">
            <a:extLst>
              <a:ext uri="{FF2B5EF4-FFF2-40B4-BE49-F238E27FC236}">
                <a16:creationId xmlns:a16="http://schemas.microsoft.com/office/drawing/2014/main" id="{6BFDE35E-2797-384B-A063-4231CE0DE5D4}"/>
              </a:ext>
            </a:extLst>
          </p:cNvPr>
          <p:cNvSpPr txBox="1"/>
          <p:nvPr/>
        </p:nvSpPr>
        <p:spPr>
          <a:xfrm rot="-5400000">
            <a:off x="10399602" y="2363851"/>
            <a:ext cx="70403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1976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414">
            <a:extLst>
              <a:ext uri="{FF2B5EF4-FFF2-40B4-BE49-F238E27FC236}">
                <a16:creationId xmlns:a16="http://schemas.microsoft.com/office/drawing/2014/main" id="{6FFBD9BC-DE6B-7D47-A9B1-48709C2759C2}"/>
              </a:ext>
            </a:extLst>
          </p:cNvPr>
          <p:cNvSpPr txBox="1"/>
          <p:nvPr/>
        </p:nvSpPr>
        <p:spPr>
          <a:xfrm>
            <a:off x="5890464" y="3075991"/>
            <a:ext cx="5061213" cy="36296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SzPts val="2000"/>
            </a:pPr>
            <a:r>
              <a:rPr lang="en-US" sz="2000" i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Consistent high association word pairs </a:t>
            </a:r>
          </a:p>
          <a:p>
            <a:pPr lvl="0">
              <a:buClr>
                <a:srgbClr val="000000"/>
              </a:buClr>
              <a:buSzPts val="2000"/>
            </a:pPr>
            <a:r>
              <a:rPr lang="en-US" sz="2000" i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post 1968</a:t>
            </a:r>
            <a:r>
              <a:rPr lang="en-US" sz="2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:  </a:t>
            </a: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000" i="1" dirty="0">
                <a:solidFill>
                  <a:schemeClr val="lt1"/>
                </a:solidFill>
                <a:ea typeface="Arial"/>
                <a:cs typeface="Calibri"/>
                <a:sym typeface="Calibri"/>
              </a:rPr>
              <a:t>Negro Digest/Black World :</a:t>
            </a:r>
          </a:p>
          <a:p>
            <a:endParaRPr lang="en-US" sz="1000" i="1" dirty="0">
              <a:solidFill>
                <a:schemeClr val="lt1"/>
              </a:solidFill>
              <a:cs typeface="Calibri"/>
              <a:sym typeface="Calibri"/>
            </a:endParaRPr>
          </a:p>
          <a:p>
            <a:r>
              <a:rPr lang="en-US" sz="1600" i="1" dirty="0">
                <a:solidFill>
                  <a:srgbClr val="FFFF00"/>
                </a:solidFill>
              </a:rPr>
              <a:t>(education, schools), (school, teacher), (underground, railroad), (college, graduate), (jazz, musician)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i="1" dirty="0">
              <a:solidFill>
                <a:srgbClr val="FFFF00"/>
              </a:solidFill>
              <a:latin typeface="Calibri"/>
              <a:cs typeface="Calibri"/>
              <a:sym typeface="Calibri"/>
            </a:endParaRPr>
          </a:p>
          <a:p>
            <a:pPr lvl="0"/>
            <a:r>
              <a:rPr lang="en-US" sz="2000" i="1" dirty="0">
                <a:solidFill>
                  <a:schemeClr val="lt1"/>
                </a:solidFill>
                <a:ea typeface="Arial"/>
                <a:cs typeface="Calibri"/>
                <a:sym typeface="Calibri"/>
              </a:rPr>
              <a:t>Ebony</a:t>
            </a:r>
            <a:endParaRPr lang="en-US" sz="2000" i="1" dirty="0">
              <a:solidFill>
                <a:srgbClr val="FFFF0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US" sz="1600" i="1" dirty="0">
                <a:solidFill>
                  <a:srgbClr val="FFFF00"/>
                </a:solidFill>
              </a:rPr>
              <a:t>(blues, jazz), (health, care), (drug, addiction), </a:t>
            </a:r>
          </a:p>
          <a:p>
            <a:r>
              <a:rPr lang="en-US" sz="1600" i="1" dirty="0">
                <a:solidFill>
                  <a:srgbClr val="FFFF00"/>
                </a:solidFill>
              </a:rPr>
              <a:t>(mental, health), (blues, sings), (black, community)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90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242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Dey</dc:creator>
  <cp:lastModifiedBy>Kushal Dey</cp:lastModifiedBy>
  <cp:revision>4</cp:revision>
  <cp:lastPrinted>2018-07-29T23:26:20Z</cp:lastPrinted>
  <dcterms:created xsi:type="dcterms:W3CDTF">2018-07-29T22:46:06Z</dcterms:created>
  <dcterms:modified xsi:type="dcterms:W3CDTF">2018-07-29T23:28:08Z</dcterms:modified>
</cp:coreProperties>
</file>