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8748" r:id="rId1"/>
  </p:sldMasterIdLst>
  <p:notesMasterIdLst>
    <p:notesMasterId r:id="rId23"/>
  </p:notesMasterIdLst>
  <p:handoutMasterIdLst>
    <p:handoutMasterId r:id="rId24"/>
  </p:handoutMasterIdLst>
  <p:sldIdLst>
    <p:sldId id="1551" r:id="rId2"/>
    <p:sldId id="1552" r:id="rId3"/>
    <p:sldId id="1553" r:id="rId4"/>
    <p:sldId id="1554" r:id="rId5"/>
    <p:sldId id="1579" r:id="rId6"/>
    <p:sldId id="1555" r:id="rId7"/>
    <p:sldId id="1556" r:id="rId8"/>
    <p:sldId id="1557" r:id="rId9"/>
    <p:sldId id="1558" r:id="rId10"/>
    <p:sldId id="1559" r:id="rId11"/>
    <p:sldId id="1560" r:id="rId12"/>
    <p:sldId id="1561" r:id="rId13"/>
    <p:sldId id="1564" r:id="rId14"/>
    <p:sldId id="1571" r:id="rId15"/>
    <p:sldId id="1572" r:id="rId16"/>
    <p:sldId id="1573" r:id="rId17"/>
    <p:sldId id="1575" r:id="rId18"/>
    <p:sldId id="1576" r:id="rId19"/>
    <p:sldId id="1577" r:id="rId20"/>
    <p:sldId id="1578" r:id="rId21"/>
    <p:sldId id="1570" r:id="rId22"/>
  </p:sldIdLst>
  <p:sldSz cx="9144000" cy="6858000" type="screen4x3"/>
  <p:notesSz cx="6797675" cy="9874250"/>
  <p:custDataLst>
    <p:tags r:id="rId26"/>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5009879F-230C-4AAA-9B60-41FFDFBA99F4}">
          <p14:sldIdLst>
            <p14:sldId id="1551"/>
            <p14:sldId id="1552"/>
            <p14:sldId id="1553"/>
            <p14:sldId id="1554"/>
            <p14:sldId id="1579"/>
            <p14:sldId id="1555"/>
            <p14:sldId id="1556"/>
            <p14:sldId id="1557"/>
            <p14:sldId id="1558"/>
            <p14:sldId id="1559"/>
            <p14:sldId id="1560"/>
            <p14:sldId id="1561"/>
            <p14:sldId id="1564"/>
            <p14:sldId id="1571"/>
            <p14:sldId id="1572"/>
            <p14:sldId id="1573"/>
            <p14:sldId id="1575"/>
            <p14:sldId id="1576"/>
            <p14:sldId id="1577"/>
            <p14:sldId id="1578"/>
            <p14:sldId id="1570"/>
          </p14:sldIdLst>
        </p14:section>
      </p14:sectionLst>
    </p:ext>
    <p:ext uri="{EFAFB233-063F-42B5-8137-9DF3F51BA10A}">
      <p15:sldGuideLst xmlns="" xmlns:p15="http://schemas.microsoft.com/office/powerpoint/2012/main">
        <p15:guide id="1" orient="horz">
          <p15:clr>
            <a:srgbClr val="A4A3A4"/>
          </p15:clr>
        </p15:guide>
        <p15:guide id="2" pos="5759">
          <p15:clr>
            <a:srgbClr val="A4A3A4"/>
          </p15:clr>
        </p15:guide>
      </p15:sldGuideLst>
    </p:ext>
    <p:ext uri="{2D200454-40CA-4A62-9FC3-DE9A4176ACB9}">
      <p15:notesGuideLst xmlns="" xmlns:p15="http://schemas.microsoft.com/office/powerpoint/2012/main">
        <p15:guide id="1" orient="horz" pos="3109">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80FF00"/>
    <a:srgbClr val="66FFCC"/>
    <a:srgbClr val="8000FF"/>
    <a:srgbClr val="3A7DCE"/>
    <a:srgbClr val="FFF2C9"/>
    <a:srgbClr val="B7E0FF"/>
    <a:srgbClr val="80ABE0"/>
    <a:srgbClr val="6599D9"/>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7623" autoAdjust="0"/>
  </p:normalViewPr>
  <p:slideViewPr>
    <p:cSldViewPr>
      <p:cViewPr>
        <p:scale>
          <a:sx n="100" d="100"/>
          <a:sy n="100" d="100"/>
        </p:scale>
        <p:origin x="-1104" y="-80"/>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77" d="100"/>
          <a:sy n="77" d="100"/>
        </p:scale>
        <p:origin x="-2400" y="-60"/>
      </p:cViewPr>
      <p:guideLst>
        <p:guide orient="horz" pos="3109"/>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8" y="3"/>
            <a:ext cx="2945767" cy="493793"/>
          </a:xfrm>
          <a:prstGeom prst="rect">
            <a:avLst/>
          </a:prstGeom>
        </p:spPr>
        <p:txBody>
          <a:bodyPr vert="horz" lIns="93122" tIns="46561" rIns="93122" bIns="46561" rtlCol="0"/>
          <a:lstStyle>
            <a:lvl1pPr algn="l">
              <a:defRPr sz="1200"/>
            </a:lvl1pPr>
          </a:lstStyle>
          <a:p>
            <a:endParaRPr lang="zh-CN" altLang="en-US" dirty="0">
              <a:ea typeface="微软雅黑" pitchFamily="34" charset="-122"/>
            </a:endParaRPr>
          </a:p>
        </p:txBody>
      </p:sp>
      <p:sp>
        <p:nvSpPr>
          <p:cNvPr id="3" name="日期占位符 2"/>
          <p:cNvSpPr>
            <a:spLocks noGrp="1"/>
          </p:cNvSpPr>
          <p:nvPr>
            <p:ph type="dt" sz="quarter" idx="1"/>
          </p:nvPr>
        </p:nvSpPr>
        <p:spPr bwMode="auto">
          <a:xfrm>
            <a:off x="3850291" y="3"/>
            <a:ext cx="2945767" cy="493793"/>
          </a:xfrm>
          <a:prstGeom prst="rect">
            <a:avLst/>
          </a:prstGeom>
        </p:spPr>
        <p:txBody>
          <a:bodyPr vert="horz" lIns="93122" tIns="46561" rIns="93122" bIns="46561" rtlCol="0"/>
          <a:lstStyle>
            <a:lvl1pPr algn="r">
              <a:defRPr sz="1200"/>
            </a:lvl1pPr>
          </a:lstStyle>
          <a:p>
            <a:fld id="{81359BDE-9715-4E5C-9738-28D0438B1343}" type="datetimeFigureOut">
              <a:rPr lang="zh-CN" altLang="en-US" smtClean="0">
                <a:ea typeface="微软雅黑" pitchFamily="34" charset="-122"/>
              </a:rPr>
              <a:pPr/>
              <a:t>15/3/29</a:t>
            </a:fld>
            <a:endParaRPr lang="zh-CN" altLang="en-US" dirty="0">
              <a:ea typeface="微软雅黑" pitchFamily="34" charset="-122"/>
            </a:endParaRPr>
          </a:p>
        </p:txBody>
      </p:sp>
      <p:sp>
        <p:nvSpPr>
          <p:cNvPr id="4" name="页脚占位符 3"/>
          <p:cNvSpPr>
            <a:spLocks noGrp="1"/>
          </p:cNvSpPr>
          <p:nvPr>
            <p:ph type="ftr" sz="quarter" idx="2"/>
          </p:nvPr>
        </p:nvSpPr>
        <p:spPr bwMode="auto">
          <a:xfrm>
            <a:off x="8" y="9378857"/>
            <a:ext cx="2945767" cy="493793"/>
          </a:xfrm>
          <a:prstGeom prst="rect">
            <a:avLst/>
          </a:prstGeom>
        </p:spPr>
        <p:txBody>
          <a:bodyPr vert="horz" lIns="93122" tIns="46561" rIns="93122" bIns="46561" rtlCol="0" anchor="b"/>
          <a:lstStyle>
            <a:lvl1pPr algn="l">
              <a:defRPr sz="1200"/>
            </a:lvl1pPr>
          </a:lstStyle>
          <a:p>
            <a:endParaRPr lang="zh-CN" altLang="en-US" dirty="0">
              <a:ea typeface="微软雅黑" pitchFamily="34" charset="-122"/>
            </a:endParaRPr>
          </a:p>
        </p:txBody>
      </p:sp>
      <p:sp>
        <p:nvSpPr>
          <p:cNvPr id="5" name="灯片编号占位符 4"/>
          <p:cNvSpPr>
            <a:spLocks noGrp="1"/>
          </p:cNvSpPr>
          <p:nvPr>
            <p:ph type="sldNum" sz="quarter" idx="3"/>
          </p:nvPr>
        </p:nvSpPr>
        <p:spPr bwMode="auto">
          <a:xfrm>
            <a:off x="3850291" y="9378857"/>
            <a:ext cx="2945767" cy="493793"/>
          </a:xfrm>
          <a:prstGeom prst="rect">
            <a:avLst/>
          </a:prstGeom>
        </p:spPr>
        <p:txBody>
          <a:bodyPr vert="horz" lIns="93122" tIns="46561" rIns="93122" bIns="46561" rtlCol="0" anchor="b"/>
          <a:lstStyle>
            <a:lvl1pPr algn="r">
              <a:defRPr sz="1200"/>
            </a:lvl1pPr>
          </a:lstStyle>
          <a:p>
            <a:fld id="{C81781E6-8EC9-4E5A-BBC1-F69DB78700FC}" type="slidenum">
              <a:rPr lang="zh-CN" altLang="en-US" smtClean="0">
                <a:ea typeface="微软雅黑" pitchFamily="34" charset="-122"/>
              </a:rPr>
              <a:pPr/>
              <a:t>‹#›</a:t>
            </a:fld>
            <a:endParaRPr lang="zh-CN" altLang="en-US" dirty="0">
              <a:ea typeface="微软雅黑" pitchFamily="34" charset="-122"/>
            </a:endParaRPr>
          </a:p>
        </p:txBody>
      </p:sp>
    </p:spTree>
    <p:extLst>
      <p:ext uri="{BB962C8B-B14F-4D97-AF65-F5344CB8AC3E}">
        <p14:creationId xmlns:p14="http://schemas.microsoft.com/office/powerpoint/2010/main" val="358555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082" name="Header Placeholder 1"/>
          <p:cNvSpPr>
            <a:spLocks noGrp="1" noChangeArrowheads="1"/>
          </p:cNvSpPr>
          <p:nvPr>
            <p:ph type="hdr" sz="quarter" idx="4294967295"/>
          </p:nvPr>
        </p:nvSpPr>
        <p:spPr bwMode="auto">
          <a:xfrm>
            <a:off x="8"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endParaRPr lang="en-US" dirty="0"/>
          </a:p>
        </p:txBody>
      </p:sp>
      <p:sp>
        <p:nvSpPr>
          <p:cNvPr id="174083" name="Date Placeholder 2"/>
          <p:cNvSpPr>
            <a:spLocks noGrp="1" noChangeArrowheads="1"/>
          </p:cNvSpPr>
          <p:nvPr>
            <p:ph type="dt" idx="1"/>
          </p:nvPr>
        </p:nvSpPr>
        <p:spPr bwMode="auto">
          <a:xfrm>
            <a:off x="3850291" y="3"/>
            <a:ext cx="2945767" cy="493793"/>
          </a:xfrm>
          <a:prstGeom prst="rect">
            <a:avLst/>
          </a:prstGeom>
          <a:noFill/>
          <a:ln w="9525">
            <a:noFill/>
            <a:miter lim="800000"/>
            <a:headEnd/>
            <a:tailEnd/>
          </a:ln>
        </p:spPr>
        <p:txBody>
          <a:bodyPr vert="horz" wrap="square" lIns="93122" tIns="46561" rIns="93122" bIns="46561" numCol="1" anchor="t" anchorCtr="0" compatLnSpc="1">
            <a:prstTxWarp prst="textNoShape">
              <a:avLst/>
            </a:prstTxWarp>
          </a:bodyPr>
          <a:lstStyle>
            <a:lvl1pPr eaLnBrk="0" hangingPunct="0">
              <a:defRPr>
                <a:ea typeface="微软雅黑" pitchFamily="34" charset="-122"/>
              </a:defRPr>
            </a:lvl1pPr>
          </a:lstStyle>
          <a:p>
            <a:fld id="{DF9E65B2-A0B4-4242-9432-201E84F17494}" type="datetime1">
              <a:rPr lang="en-US" smtClean="0"/>
              <a:pPr/>
              <a:t>15/3/29</a:t>
            </a:fld>
            <a:endParaRPr lang="en-US" dirty="0"/>
          </a:p>
        </p:txBody>
      </p:sp>
      <p:sp>
        <p:nvSpPr>
          <p:cNvPr id="174084" name="Slide Image Placeholder 3"/>
          <p:cNvSpPr>
            <a:spLocks noGrp="1" noRot="1" noChangeAspect="1" noChangeArrowheads="1"/>
          </p:cNvSpPr>
          <p:nvPr>
            <p:ph type="sldImg" idx="2"/>
          </p:nvPr>
        </p:nvSpPr>
        <p:spPr bwMode="auto">
          <a:xfrm>
            <a:off x="928688" y="739775"/>
            <a:ext cx="4940300" cy="3705225"/>
          </a:xfrm>
          <a:prstGeom prst="rect">
            <a:avLst/>
          </a:prstGeom>
          <a:noFill/>
          <a:ln w="9525">
            <a:noFill/>
            <a:miter lim="800000"/>
            <a:headEnd/>
            <a:tailEnd/>
          </a:ln>
        </p:spPr>
      </p:sp>
      <p:sp>
        <p:nvSpPr>
          <p:cNvPr id="174085" name="Notes Placeholder 4"/>
          <p:cNvSpPr>
            <a:spLocks noGrp="1" noRot="1" noChangeAspect="1" noChangeArrowheads="1"/>
          </p:cNvSpPr>
          <p:nvPr/>
        </p:nvSpPr>
        <p:spPr bwMode="auto">
          <a:xfrm>
            <a:off x="678800" y="4689431"/>
            <a:ext cx="5438465" cy="4444133"/>
          </a:xfrm>
          <a:prstGeom prst="rect">
            <a:avLst/>
          </a:prstGeom>
          <a:noFill/>
          <a:ln w="9525">
            <a:noFill/>
            <a:miter lim="800000"/>
            <a:headEnd/>
            <a:tailEnd/>
          </a:ln>
        </p:spPr>
        <p:txBody>
          <a:bodyPr lIns="93122" tIns="46561" rIns="93122" bIns="46561" anchor="ctr"/>
          <a:lstStyle/>
          <a:p>
            <a:pPr eaLnBrk="0" hangingPunct="0">
              <a:spcBef>
                <a:spcPct val="30000"/>
              </a:spcBef>
            </a:pPr>
            <a:r>
              <a:rPr lang="en-US" sz="1200" dirty="0">
                <a:ea typeface="微软雅黑" pitchFamily="34" charset="-122"/>
              </a:rPr>
              <a:t>Click to edit Master text styles</a:t>
            </a:r>
          </a:p>
          <a:p>
            <a:pPr eaLnBrk="0" hangingPunct="0">
              <a:spcBef>
                <a:spcPct val="30000"/>
              </a:spcBef>
            </a:pPr>
            <a:r>
              <a:rPr lang="en-US" sz="1200" dirty="0">
                <a:ea typeface="微软雅黑" pitchFamily="34" charset="-122"/>
              </a:rPr>
              <a:t>Second level</a:t>
            </a:r>
          </a:p>
          <a:p>
            <a:pPr eaLnBrk="0" hangingPunct="0">
              <a:spcBef>
                <a:spcPct val="30000"/>
              </a:spcBef>
            </a:pPr>
            <a:r>
              <a:rPr lang="en-US" sz="1200" dirty="0">
                <a:ea typeface="微软雅黑" pitchFamily="34" charset="-122"/>
              </a:rPr>
              <a:t>Third level</a:t>
            </a:r>
          </a:p>
          <a:p>
            <a:pPr eaLnBrk="0" hangingPunct="0">
              <a:spcBef>
                <a:spcPct val="30000"/>
              </a:spcBef>
            </a:pPr>
            <a:r>
              <a:rPr lang="en-US" sz="1200" dirty="0">
                <a:ea typeface="微软雅黑" pitchFamily="34" charset="-122"/>
              </a:rPr>
              <a:t>Fourth level</a:t>
            </a:r>
          </a:p>
          <a:p>
            <a:pPr eaLnBrk="0" hangingPunct="0">
              <a:spcBef>
                <a:spcPct val="30000"/>
              </a:spcBef>
            </a:pPr>
            <a:r>
              <a:rPr lang="en-US" sz="1200" dirty="0">
                <a:ea typeface="微软雅黑" pitchFamily="34" charset="-122"/>
              </a:rPr>
              <a:t>Fifth level</a:t>
            </a:r>
          </a:p>
        </p:txBody>
      </p:sp>
      <p:sp>
        <p:nvSpPr>
          <p:cNvPr id="174086" name="Footer Placeholder 5"/>
          <p:cNvSpPr>
            <a:spLocks noGrp="1" noChangeArrowheads="1"/>
          </p:cNvSpPr>
          <p:nvPr>
            <p:ph type="ftr" sz="quarter" idx="4"/>
          </p:nvPr>
        </p:nvSpPr>
        <p:spPr bwMode="auto">
          <a:xfrm>
            <a:off x="8"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endParaRPr lang="en-US" dirty="0"/>
          </a:p>
        </p:txBody>
      </p:sp>
      <p:sp>
        <p:nvSpPr>
          <p:cNvPr id="174087" name="Slide Number Placeholder 6"/>
          <p:cNvSpPr>
            <a:spLocks noGrp="1" noChangeArrowheads="1"/>
          </p:cNvSpPr>
          <p:nvPr>
            <p:ph type="sldNum" sz="quarter" idx="5"/>
          </p:nvPr>
        </p:nvSpPr>
        <p:spPr bwMode="auto">
          <a:xfrm>
            <a:off x="3850291" y="9378857"/>
            <a:ext cx="2945767" cy="493793"/>
          </a:xfrm>
          <a:prstGeom prst="rect">
            <a:avLst/>
          </a:prstGeom>
          <a:noFill/>
          <a:ln w="9525">
            <a:noFill/>
            <a:miter lim="800000"/>
            <a:headEnd/>
            <a:tailEnd/>
          </a:ln>
        </p:spPr>
        <p:txBody>
          <a:bodyPr vert="horz" wrap="square" lIns="93122" tIns="46561" rIns="93122" bIns="46561" numCol="1" anchor="b" anchorCtr="0" compatLnSpc="1">
            <a:prstTxWarp prst="textNoShape">
              <a:avLst/>
            </a:prstTxWarp>
          </a:bodyPr>
          <a:lstStyle>
            <a:lvl1pPr eaLnBrk="0" hangingPunct="0">
              <a:defRPr>
                <a:ea typeface="微软雅黑" pitchFamily="34" charset="-122"/>
              </a:defRPr>
            </a:lvl1pPr>
          </a:lstStyle>
          <a:p>
            <a:fld id="{18DA32AE-6F44-4576-B6FE-FE04805D7DE7}" type="slidenum">
              <a:rPr lang="en-US" smtClean="0"/>
              <a:pPr/>
              <a:t>‹#›</a:t>
            </a:fld>
            <a:endParaRPr lang="en-US" dirty="0"/>
          </a:p>
        </p:txBody>
      </p:sp>
      <p:sp>
        <p:nvSpPr>
          <p:cNvPr id="2" name="备注占位符 1"/>
          <p:cNvSpPr>
            <a:spLocks noGrp="1"/>
          </p:cNvSpPr>
          <p:nvPr>
            <p:ph type="body" sz="quarter" idx="3"/>
          </p:nvPr>
        </p:nvSpPr>
        <p:spPr bwMode="auto">
          <a:xfrm>
            <a:off x="680424" y="4691034"/>
            <a:ext cx="5436841" cy="4442531"/>
          </a:xfrm>
          <a:prstGeom prst="rect">
            <a:avLst/>
          </a:prstGeom>
        </p:spPr>
        <p:txBody>
          <a:bodyPr vert="horz" lIns="93122" tIns="46561" rIns="93122" bIns="46561"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90965142"/>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1pPr>
    <a:lvl2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2pPr>
    <a:lvl3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3pPr>
    <a:lvl4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4pPr>
    <a:lvl5pPr algn="l" defTabSz="0" rtl="0" eaLnBrk="0" fontAlgn="base" hangingPunct="0">
      <a:spcBef>
        <a:spcPct val="30000"/>
      </a:spcBef>
      <a:spcAft>
        <a:spcPct val="0"/>
      </a:spcAft>
      <a:defRPr sz="1400" kern="1200">
        <a:solidFill>
          <a:schemeClr val="tx1"/>
        </a:solidFill>
        <a:latin typeface="Arial" pitchFamily="34"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055FF6D4-D4D7-426A-98F7-170A3668379E}" type="datetime1">
              <a:rPr lang="en-US" smtClean="0"/>
              <a:pPr/>
              <a:t>15/3/29</a:t>
            </a:fld>
            <a:endParaRPr lang="en-US" dirty="0"/>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zh-CN" altLang="en-US" smtClean="0"/>
              <a:t>单击此处编辑母版标题样式</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pPr eaLnBrk="1" latinLnBrk="0" hangingPunct="1"/>
            <a:fld id="{74CBEAF9-9E58-4CC8-A6FF-6DD8A58DEEA4}" type="datetimeFigureOut">
              <a:rPr lang="en-US" smtClean="0"/>
              <a:pPr eaLnBrk="1" latinLnBrk="0" hangingPunct="1"/>
              <a:t>15/3/29</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kumimoji="0"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a:xfrm rot="-900000">
            <a:off x="6996405" y="6238502"/>
            <a:ext cx="1524000" cy="365125"/>
          </a:xfrm>
        </p:spPr>
        <p:txBody>
          <a:bodyPr/>
          <a:lstStyle/>
          <a:p>
            <a:pPr algn="l" eaLnBrk="1" latinLnBrk="0" hangingPunct="1"/>
            <a:fld id="{74CBEAF9-9E58-4CC8-A6FF-6DD8A58DEEA4}" type="datetimeFigureOut">
              <a:rPr lang="en-US" smtClean="0"/>
              <a:pPr algn="l" eaLnBrk="1" latinLnBrk="0" hangingPunct="1"/>
              <a:t>15/3/29</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pPr algn="l" eaLnBrk="1" latinLnBrk="0" hangingPunct="1"/>
            <a:fld id="{74CBEAF9-9E58-4CC8-A6FF-6DD8A58DEEA4}" type="datetimeFigureOut">
              <a:rPr lang="en-US" smtClean="0"/>
              <a:pPr algn="l" eaLnBrk="1" latinLnBrk="0" hangingPunct="1"/>
              <a:t>15/3/29</a:t>
            </a:fld>
            <a:endParaRPr lang="en-US" dirty="0">
              <a:solidFill>
                <a:schemeClr val="accent1">
                  <a:shade val="75000"/>
                </a:schemeClr>
              </a:solidFill>
            </a:endParaRPr>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07505" y="116631"/>
            <a:ext cx="7200799" cy="897781"/>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normAutofit/>
          </a:bodyPr>
          <a:lstStyle>
            <a:lvl1pPr algn="l">
              <a:defRPr sz="3200" b="1">
                <a:latin typeface="Heiti SC Light"/>
                <a:ea typeface="Heiti SC Light"/>
                <a:cs typeface="Heiti SC Light"/>
              </a:defRPr>
            </a:lvl1pPr>
          </a:lstStyle>
          <a:p>
            <a:pPr lvl="0"/>
            <a:r>
              <a:rPr lang="zh-CN" dirty="0" smtClean="0">
                <a:sym typeface="Arial" pitchFamily="34" charset="0"/>
              </a:rPr>
              <a:t>单击此处编辑母版标题样式</a:t>
            </a:r>
          </a:p>
        </p:txBody>
      </p:sp>
      <p:sp>
        <p:nvSpPr>
          <p:cNvPr id="4" name="Slide Number Placeholder 1"/>
          <p:cNvSpPr>
            <a:spLocks noGrp="1" noChangeArrowheads="1"/>
          </p:cNvSpPr>
          <p:nvPr>
            <p:ph type="sldNum" sz="quarter" idx="4"/>
          </p:nvPr>
        </p:nvSpPr>
        <p:spPr bwMode="auto">
          <a:xfrm>
            <a:off x="8460432" y="6597352"/>
            <a:ext cx="792088" cy="288032"/>
          </a:xfrm>
          <a:prstGeom prst="rect">
            <a:avLst/>
          </a:prstGeom>
          <a:noFill/>
          <a:ln w="9525">
            <a:noFill/>
            <a:miter lim="800000"/>
            <a:headEnd/>
            <a:tailEnd/>
          </a:ln>
        </p:spPr>
        <p:txBody>
          <a:bodyPr vert="horz" wrap="square" lIns="90488" tIns="44450" rIns="90488" bIns="44450" numCol="1" anchor="b" anchorCtr="0" compatLnSpc="1">
            <a:prstTxWarp prst="textNoShape">
              <a:avLst/>
            </a:prstTxWarp>
          </a:bodyPr>
          <a:lstStyle>
            <a:lvl1pPr algn="ctr" eaLnBrk="0" hangingPunct="0">
              <a:defRPr sz="1200" b="1">
                <a:solidFill>
                  <a:srgbClr val="1D629B"/>
                </a:solidFill>
                <a:latin typeface="微软雅黑" pitchFamily="34" charset="-122"/>
                <a:ea typeface="微软雅黑" pitchFamily="34" charset="-122"/>
                <a:sym typeface="黑体" pitchFamily="2" charset="-122"/>
              </a:defRPr>
            </a:lvl1pPr>
          </a:lstStyle>
          <a:p>
            <a:fld id="{BF10DB53-D7D3-4DB6-A29F-40217B92EC88}" type="slidenum">
              <a:rPr lang="en-US" smtClean="0"/>
              <a:pPr/>
              <a:t>‹#›</a:t>
            </a:fld>
            <a:endParaRPr lang="en-US" dirty="0"/>
          </a:p>
        </p:txBody>
      </p:sp>
      <p:pic>
        <p:nvPicPr>
          <p:cNvPr id="3" name="图片 2" descr="logo（透明底）.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0312" y="59030"/>
            <a:ext cx="1763688" cy="705674"/>
          </a:xfrm>
          <a:prstGeom prst="rect">
            <a:avLst/>
          </a:prstGeom>
        </p:spPr>
      </p:pic>
      <p:sp>
        <p:nvSpPr>
          <p:cNvPr id="5" name="文本框 4"/>
          <p:cNvSpPr txBox="1"/>
          <p:nvPr userDrawn="1"/>
        </p:nvSpPr>
        <p:spPr>
          <a:xfrm>
            <a:off x="7524328" y="692696"/>
            <a:ext cx="1512168" cy="369332"/>
          </a:xfrm>
          <a:prstGeom prst="rect">
            <a:avLst/>
          </a:prstGeom>
          <a:noFill/>
        </p:spPr>
        <p:txBody>
          <a:bodyPr wrap="square" rtlCol="0">
            <a:spAutoFit/>
          </a:bodyPr>
          <a:lstStyle/>
          <a:p>
            <a:pPr algn="ctr"/>
            <a:r>
              <a:rPr kumimoji="1" lang="zh-CN" altLang="en-US" sz="1800" b="1" dirty="0" smtClean="0"/>
              <a:t>鹏途教育</a:t>
            </a:r>
            <a:endParaRPr kumimoji="1" lang="zh-CN" altLang="en-US" sz="1800" b="1" dirty="0"/>
          </a:p>
        </p:txBody>
      </p:sp>
      <p:sp>
        <p:nvSpPr>
          <p:cNvPr id="15" name="文本占位符 14"/>
          <p:cNvSpPr>
            <a:spLocks noGrp="1"/>
          </p:cNvSpPr>
          <p:nvPr>
            <p:ph type="body" sz="quarter" idx="10"/>
          </p:nvPr>
        </p:nvSpPr>
        <p:spPr>
          <a:xfrm>
            <a:off x="179388" y="1268412"/>
            <a:ext cx="8713787" cy="5472955"/>
          </a:xfrm>
        </p:spPr>
        <p:txBody>
          <a:bodyPr>
            <a:normAutofit/>
          </a:bodyPr>
          <a:lstStyle>
            <a:lvl1pPr>
              <a:lnSpc>
                <a:spcPct val="150000"/>
              </a:lnSpc>
              <a:defRPr sz="2400">
                <a:latin typeface="Songti SC Regular"/>
                <a:cs typeface="Songti SC Regular"/>
              </a:defRPr>
            </a:lvl1pPr>
            <a:lvl2pPr>
              <a:lnSpc>
                <a:spcPct val="150000"/>
              </a:lnSpc>
              <a:defRPr sz="2400">
                <a:latin typeface="Songti SC Regular"/>
                <a:cs typeface="Songti SC Regular"/>
              </a:defRPr>
            </a:lvl2pPr>
            <a:lvl3pPr>
              <a:lnSpc>
                <a:spcPct val="150000"/>
              </a:lnSpc>
              <a:defRPr sz="2400">
                <a:latin typeface="Songti SC Regular"/>
                <a:cs typeface="Songti SC Regular"/>
              </a:defRPr>
            </a:lvl3pPr>
            <a:lvl4pPr>
              <a:lnSpc>
                <a:spcPct val="150000"/>
              </a:lnSpc>
              <a:defRPr sz="2400">
                <a:latin typeface="Songti SC Regular"/>
                <a:cs typeface="Songti SC Regular"/>
              </a:defRPr>
            </a:lvl4pPr>
            <a:lvl5pPr>
              <a:lnSpc>
                <a:spcPct val="150000"/>
              </a:lnSpc>
              <a:defRPr sz="2400">
                <a:latin typeface="Songti SC Regular"/>
                <a:cs typeface="Songti SC Regular"/>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pPr eaLnBrk="1" latinLnBrk="0" hangingPunct="1"/>
            <a:fld id="{74CBEAF9-9E58-4CC8-A6FF-6DD8A58DEEA4}" type="datetimeFigureOut">
              <a:rPr lang="en-US" smtClean="0"/>
              <a:pPr eaLnBrk="1" latinLnBrk="0" hangingPunct="1"/>
              <a:t>15/3/29</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kumimoji="0"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CA15C064-DD44-4CAC-873E-2D1F54821676}" type="slidenum">
              <a:rPr kumimoji="0" lang="en-US" smtClean="0"/>
              <a:pPr eaLnBrk="1" latinLnBrk="0" hangingPunct="1"/>
              <a:t>‹#›</a:t>
            </a:fld>
            <a:endParaRPr kumimoji="0"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42295D47-465E-4A05-802B-049480555B6D}" type="datetime1">
              <a:rPr lang="en-US" smtClean="0"/>
              <a:pPr/>
              <a:t>15/3/29</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dirty="0"/>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1AD20DFC-E2D5-4BD6-B744-D8DEEAB5F7C2}"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pPr algn="l" eaLnBrk="1" latinLnBrk="0" hangingPunct="1"/>
            <a:fld id="{74CBEAF9-9E58-4CC8-A6FF-6DD8A58DEEA4}" type="datetimeFigureOut">
              <a:rPr lang="en-US" smtClean="0"/>
              <a:pPr algn="l" eaLnBrk="1" latinLnBrk="0" hangingPunct="1"/>
              <a:t>15/3/29</a:t>
            </a:fld>
            <a:endParaRPr lang="en-US" dirty="0">
              <a:solidFill>
                <a:schemeClr val="accent1">
                  <a:shade val="75000"/>
                </a:schemeClr>
              </a:solidFill>
            </a:endParaRPr>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pPr algn="r" eaLnBrk="1" latinLnBrk="0" hangingPunct="1"/>
            <a:endParaRPr kumimoji="0" lang="en-US" dirty="0">
              <a:solidFill>
                <a:schemeClr val="accent1">
                  <a:shade val="75000"/>
                </a:schemeClr>
              </a:solidFill>
            </a:endParaRPr>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15/3/29</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kumimoji="0"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a:xfrm rot="900000">
            <a:off x="1691640" y="612648"/>
            <a:ext cx="1792224" cy="365125"/>
          </a:xfrm>
        </p:spPr>
        <p:txBody>
          <a:bodyPr/>
          <a:lstStyle/>
          <a:p>
            <a:pPr eaLnBrk="1" latinLnBrk="0" hangingPunct="1"/>
            <a:fld id="{74CBEAF9-9E58-4CC8-A6FF-6DD8A58DEEA4}" type="datetimeFigureOut">
              <a:rPr lang="en-US" smtClean="0"/>
              <a:pPr eaLnBrk="1" latinLnBrk="0" hangingPunct="1"/>
              <a:t>15/3/29</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kumimoji="0"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pPr eaLnBrk="1" latinLnBrk="0" hangingPunct="1"/>
            <a:fld id="{74CBEAF9-9E58-4CC8-A6FF-6DD8A58DEEA4}" type="datetimeFigureOut">
              <a:rPr lang="en-US" smtClean="0"/>
              <a:pPr eaLnBrk="1" latinLnBrk="0" hangingPunct="1"/>
              <a:t>15/3/29</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kumimoji="0"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BF10DB53-D7D3-4DB6-A29F-40217B92EC88}"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zh-CN" altLang="en-US" smtClean="0"/>
              <a:t>单击此处编辑母版标题样式</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pPr eaLnBrk="1" latinLnBrk="0" hangingPunct="1"/>
            <a:fld id="{74CBEAF9-9E58-4CC8-A6FF-6DD8A58DEEA4}" type="datetimeFigureOut">
              <a:rPr lang="en-US" smtClean="0"/>
              <a:pPr eaLnBrk="1" latinLnBrk="0" hangingPunct="1"/>
              <a:t>15/3/29</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kumimoji="0" lang="en-US" dirty="0"/>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5744759D-0EFF-4FB2-9CCE-04E00944F0FE}" type="slidenum">
              <a:rPr lang="en-US" smtClean="0"/>
              <a:pPr/>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4"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pPr algn="l" eaLnBrk="1" latinLnBrk="0" hangingPunct="1"/>
            <a:fld id="{74CBEAF9-9E58-4CC8-A6FF-6DD8A58DEEA4}" type="datetimeFigureOut">
              <a:rPr lang="en-US" smtClean="0"/>
              <a:pPr algn="l" eaLnBrk="1" latinLnBrk="0" hangingPunct="1"/>
              <a:t>15/3/29</a:t>
            </a:fld>
            <a:endParaRPr lang="en-US" dirty="0">
              <a:solidFill>
                <a:schemeClr val="accent1">
                  <a:shade val="75000"/>
                </a:schemeClr>
              </a:solidFill>
            </a:endParaRPr>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endParaRPr kumimoji="0" lang="en-US" dirty="0">
              <a:solidFill>
                <a:schemeClr val="accent1">
                  <a:shade val="75000"/>
                </a:schemeClr>
              </a:solidFill>
            </a:endParaRPr>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BF10DB53-D7D3-4DB6-A29F-40217B92EC88}" type="slidenum">
              <a:rPr lang="en-US" smtClean="0"/>
              <a:pPr/>
              <a:t>‹#›</a:t>
            </a:fld>
            <a:endParaRPr lang="en-US" dirty="0"/>
          </a:p>
        </p:txBody>
      </p:sp>
      <p:pic>
        <p:nvPicPr>
          <p:cNvPr id="8" name="Picture 3" descr="C:\Users\zhangzihuiya\Desktop\1.png"/>
          <p:cNvPicPr>
            <a:picLocks noChangeAspect="1" noChangeArrowheads="1"/>
          </p:cNvPicPr>
          <p:nvPr userDrawn="1"/>
        </p:nvPicPr>
        <p:blipFill rotWithShape="1">
          <a:blip r:embed="rId15" cstate="print">
            <a:extLst>
              <a:ext uri="{28A0092B-C50C-407E-A947-70E740481C1C}">
                <a14:useLocalDpi xmlns:a14="http://schemas.microsoft.com/office/drawing/2010/main" val="0"/>
              </a:ext>
            </a:extLst>
          </a:blip>
          <a:srcRect l="398"/>
          <a:stretch/>
        </p:blipFill>
        <p:spPr bwMode="auto">
          <a:xfrm>
            <a:off x="0" y="0"/>
            <a:ext cx="9144000" cy="1024128"/>
          </a:xfrm>
          <a:prstGeom prst="rect">
            <a:avLst/>
          </a:prstGeom>
          <a:solidFill>
            <a:srgbClr val="99CCFF">
              <a:alpha val="0"/>
            </a:srgbClr>
          </a:solidFill>
          <a:ln w="9525">
            <a:noFill/>
            <a:miter lim="800000"/>
            <a:headEnd/>
            <a:tailEnd/>
          </a:ln>
          <a:extLst/>
        </p:spPr>
      </p:pic>
      <p:cxnSp>
        <p:nvCxnSpPr>
          <p:cNvPr id="9" name="直接连接符 11"/>
          <p:cNvCxnSpPr/>
          <p:nvPr userDrawn="1"/>
        </p:nvCxnSpPr>
        <p:spPr>
          <a:xfrm>
            <a:off x="-36512" y="1124744"/>
            <a:ext cx="9235440" cy="0"/>
          </a:xfrm>
          <a:prstGeom prst="line">
            <a:avLst/>
          </a:prstGeom>
          <a:ln w="57150">
            <a:solidFill>
              <a:srgbClr val="5FADF5"/>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8749" r:id="rId1"/>
    <p:sldLayoutId id="2147488760" r:id="rId2"/>
    <p:sldLayoutId id="2147488750" r:id="rId3"/>
    <p:sldLayoutId id="2147488751" r:id="rId4"/>
    <p:sldLayoutId id="2147488752" r:id="rId5"/>
    <p:sldLayoutId id="2147488753" r:id="rId6"/>
    <p:sldLayoutId id="2147488754" r:id="rId7"/>
    <p:sldLayoutId id="2147488755" r:id="rId8"/>
    <p:sldLayoutId id="2147488756" r:id="rId9"/>
    <p:sldLayoutId id="2147488757" r:id="rId10"/>
    <p:sldLayoutId id="2147488758" r:id="rId11"/>
    <p:sldLayoutId id="2147488759"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a:t>Lesson </a:t>
            </a:r>
            <a:r>
              <a:rPr lang="en-US" altLang="zh-TW" smtClean="0"/>
              <a:t>10:</a:t>
            </a:r>
            <a:r>
              <a:rPr lang="zh-TW" altLang="en-US" dirty="0"/>
              <a:t>网络应用开发</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0</a:t>
            </a:fld>
            <a:endParaRPr lang="en-US" dirty="0"/>
          </a:p>
        </p:txBody>
      </p:sp>
      <p:sp>
        <p:nvSpPr>
          <p:cNvPr id="4" name="文本框 3"/>
          <p:cNvSpPr txBox="1"/>
          <p:nvPr/>
        </p:nvSpPr>
        <p:spPr>
          <a:xfrm>
            <a:off x="251520" y="1340768"/>
            <a:ext cx="8712968"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smtClean="0"/>
              <a:t>CFNetwork</a:t>
            </a:r>
            <a:r>
              <a:rPr lang="zh-CN" altLang="en-US" sz="2400" dirty="0"/>
              <a:t>概念</a:t>
            </a:r>
          </a:p>
          <a:p>
            <a:pPr marL="342900" indent="-342900">
              <a:lnSpc>
                <a:spcPct val="150000"/>
              </a:lnSpc>
              <a:buClr>
                <a:srgbClr val="00FFFF"/>
              </a:buClr>
              <a:buFont typeface="Wingdings" charset="2"/>
              <a:buChar char="Ø"/>
            </a:pPr>
            <a:r>
              <a:rPr lang="en-US" altLang="zh-TW" sz="2400" dirty="0" smtClean="0"/>
              <a:t>BSD </a:t>
            </a:r>
            <a:r>
              <a:rPr lang="en-US" altLang="zh-TW" sz="2400" dirty="0"/>
              <a:t>Socket</a:t>
            </a:r>
            <a:r>
              <a:rPr lang="zh-TW" altLang="en-US" sz="2400" dirty="0"/>
              <a:t>介绍</a:t>
            </a:r>
          </a:p>
          <a:p>
            <a:pPr marL="342900" indent="-342900">
              <a:lnSpc>
                <a:spcPct val="150000"/>
              </a:lnSpc>
              <a:buClr>
                <a:srgbClr val="00FFFF"/>
              </a:buClr>
              <a:buFont typeface="Wingdings" charset="2"/>
              <a:buChar char="Ø"/>
            </a:pPr>
            <a:r>
              <a:rPr lang="en-US" altLang="zh-TW" sz="2400" dirty="0" smtClean="0"/>
              <a:t>NSURL</a:t>
            </a:r>
            <a:endParaRPr lang="zh-CN" altLang="en-US" sz="2400" dirty="0"/>
          </a:p>
          <a:p>
            <a:pPr marL="342900" indent="-342900">
              <a:lnSpc>
                <a:spcPct val="150000"/>
              </a:lnSpc>
              <a:buClr>
                <a:srgbClr val="00FFFF"/>
              </a:buClr>
              <a:buFont typeface="Wingdings" charset="2"/>
              <a:buChar char="Ø"/>
            </a:pPr>
            <a:r>
              <a:rPr kumimoji="1" lang="en-US" altLang="zh-CN" sz="2400" dirty="0" smtClean="0">
                <a:solidFill>
                  <a:srgbClr val="FFFFFF"/>
                </a:solidFill>
              </a:rPr>
              <a:t>Block/</a:t>
            </a:r>
            <a:r>
              <a:rPr kumimoji="1" lang="en-US" altLang="zh-CN" sz="2400" dirty="0">
                <a:solidFill>
                  <a:srgbClr val="FFFFFF"/>
                </a:solidFill>
              </a:rPr>
              <a:t>GCD</a:t>
            </a:r>
            <a:r>
              <a:rPr kumimoji="1" lang="zh-CN" altLang="en-US" sz="2400" dirty="0" smtClean="0">
                <a:solidFill>
                  <a:srgbClr val="FFFFFF"/>
                </a:solidFill>
              </a:rPr>
              <a:t>编程</a:t>
            </a:r>
            <a:endParaRPr kumimoji="1" lang="en-US" altLang="zh-CN" sz="2400" dirty="0" smtClean="0">
              <a:solidFill>
                <a:srgbClr val="FFFFFF"/>
              </a:solidFill>
            </a:endParaRPr>
          </a:p>
          <a:p>
            <a:pPr marL="342900" indent="-342900">
              <a:lnSpc>
                <a:spcPct val="150000"/>
              </a:lnSpc>
              <a:buClr>
                <a:srgbClr val="00FFFF"/>
              </a:buClr>
              <a:buFont typeface="Wingdings" charset="2"/>
              <a:buChar char="Ø"/>
            </a:pPr>
            <a:r>
              <a:rPr kumimoji="1" lang="en-US" altLang="zh-CN" sz="2400" dirty="0" err="1" smtClean="0">
                <a:solidFill>
                  <a:srgbClr val="FFFFFF"/>
                </a:solidFill>
              </a:rPr>
              <a:t>ASIHttpRequest</a:t>
            </a:r>
            <a:r>
              <a:rPr kumimoji="1" lang="zh-CN" altLang="en-US" sz="2400" dirty="0" smtClean="0">
                <a:solidFill>
                  <a:srgbClr val="FFFFFF"/>
                </a:solidFill>
              </a:rPr>
              <a:t>的使用</a:t>
            </a:r>
            <a:endParaRPr kumimoji="1" lang="zh-CN" altLang="en-US" sz="2400" dirty="0">
              <a:solidFill>
                <a:srgbClr val="FFFFFF"/>
              </a:solidFill>
            </a:endParaRPr>
          </a:p>
        </p:txBody>
      </p:sp>
    </p:spTree>
    <p:extLst>
      <p:ext uri="{BB962C8B-B14F-4D97-AF65-F5344CB8AC3E}">
        <p14:creationId xmlns:p14="http://schemas.microsoft.com/office/powerpoint/2010/main" val="29739309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b="0" dirty="0" err="1"/>
              <a:t>NSURLConnection</a:t>
            </a:r>
            <a:r>
              <a:rPr lang="zh-CN" altLang="fr-FR" b="0" dirty="0"/>
              <a:t>委托方法</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9</a:t>
            </a:fld>
            <a:endParaRPr lang="en-US" dirty="0"/>
          </a:p>
        </p:txBody>
      </p:sp>
      <p:sp>
        <p:nvSpPr>
          <p:cNvPr id="5" name="文本框 4"/>
          <p:cNvSpPr txBox="1"/>
          <p:nvPr/>
        </p:nvSpPr>
        <p:spPr>
          <a:xfrm>
            <a:off x="179512" y="1268760"/>
            <a:ext cx="8856984"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zh-CN" altLang="en-US" sz="2000" dirty="0" smtClean="0"/>
              <a:t>异步加载请求通过委托回调方法处理反馈</a:t>
            </a:r>
            <a:endParaRPr lang="en-US" altLang="zh-CN" sz="2000" dirty="0" smtClean="0"/>
          </a:p>
          <a:p>
            <a:pPr marL="342900" indent="-342900">
              <a:lnSpc>
                <a:spcPct val="130000"/>
              </a:lnSpc>
              <a:buClr>
                <a:srgbClr val="00FFFF"/>
              </a:buClr>
              <a:buFont typeface="Wingdings" charset="2"/>
              <a:buChar char="Ø"/>
            </a:pPr>
            <a:endParaRPr lang="zh-CN" altLang="en-US" sz="2000" dirty="0"/>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didReceiveResponse</a:t>
            </a:r>
            <a:r>
              <a:rPr lang="en-US" altLang="zh-CN" sz="2000" dirty="0" smtClean="0"/>
              <a:t>:(</a:t>
            </a:r>
            <a:r>
              <a:rPr lang="en-US" altLang="zh-CN" sz="2000" dirty="0" err="1"/>
              <a:t>NSHTTPURLResponse</a:t>
            </a:r>
            <a:r>
              <a:rPr lang="en-US" altLang="zh-CN" sz="2000" dirty="0"/>
              <a:t>*)response</a:t>
            </a:r>
          </a:p>
          <a:p>
            <a:pPr marL="800100" lvl="1" indent="-342900">
              <a:lnSpc>
                <a:spcPct val="130000"/>
              </a:lnSpc>
              <a:buClr>
                <a:srgbClr val="00FFFF"/>
              </a:buClr>
              <a:buFont typeface="Wingdings" charset="2"/>
              <a:buChar char="Ø"/>
            </a:pPr>
            <a:r>
              <a:rPr lang="zh-CN" altLang="en-US" sz="2000" dirty="0" smtClean="0"/>
              <a:t>服务器主机有响应将要发送数据时调用</a:t>
            </a:r>
            <a:r>
              <a:rPr lang="en-US" altLang="zh-CN" sz="2000" dirty="0" smtClean="0"/>
              <a:t>,</a:t>
            </a:r>
            <a:r>
              <a:rPr lang="zh-CN" altLang="en-US" sz="2000" dirty="0" smtClean="0"/>
              <a:t>操作</a:t>
            </a:r>
            <a:r>
              <a:rPr lang="en-US" altLang="zh-CN" sz="2000" dirty="0" smtClean="0"/>
              <a:t>response</a:t>
            </a:r>
            <a:r>
              <a:rPr lang="zh-CN" altLang="en-US" sz="2000" dirty="0" smtClean="0"/>
              <a:t>即可</a:t>
            </a:r>
          </a:p>
          <a:p>
            <a:pPr marL="342900" indent="-342900">
              <a:lnSpc>
                <a:spcPct val="130000"/>
              </a:lnSpc>
              <a:buClr>
                <a:srgbClr val="00FFFF"/>
              </a:buClr>
              <a:buFont typeface="Wingdings" charset="2"/>
              <a:buChar char="Ø"/>
            </a:pPr>
            <a:r>
              <a:rPr lang="en-US" altLang="zh-CN" sz="2000" dirty="0" smtClean="0"/>
              <a:t>- (void)connection:(</a:t>
            </a:r>
            <a:r>
              <a:rPr lang="en-US" altLang="zh-CN" sz="2000" dirty="0" err="1" smtClean="0"/>
              <a:t>NSURLConnection</a:t>
            </a:r>
            <a:r>
              <a:rPr lang="en-US" altLang="zh-CN" sz="2000" dirty="0" smtClean="0"/>
              <a:t>*)connection </a:t>
            </a:r>
            <a:r>
              <a:rPr lang="en-US" altLang="zh-CN" sz="2000" dirty="0" err="1" smtClean="0"/>
              <a:t>didReceiveData</a:t>
            </a:r>
            <a:r>
              <a:rPr lang="en-US" altLang="zh-CN" sz="2000" dirty="0" smtClean="0"/>
              <a:t>:</a:t>
            </a:r>
          </a:p>
          <a:p>
            <a:pPr lvl="1">
              <a:lnSpc>
                <a:spcPct val="130000"/>
              </a:lnSpc>
              <a:buClr>
                <a:srgbClr val="00FFFF"/>
              </a:buClr>
            </a:pPr>
            <a:r>
              <a:rPr lang="en-US" altLang="zh-CN" sz="2000" dirty="0" smtClean="0"/>
              <a:t>(</a:t>
            </a:r>
            <a:r>
              <a:rPr lang="en-US" altLang="zh-CN" sz="2000" dirty="0" err="1"/>
              <a:t>NSData</a:t>
            </a:r>
            <a:r>
              <a:rPr lang="en-US" altLang="zh-CN" sz="2000" dirty="0"/>
              <a:t>*)data</a:t>
            </a:r>
          </a:p>
          <a:p>
            <a:pPr marL="800100" lvl="1" indent="-342900">
              <a:lnSpc>
                <a:spcPct val="130000"/>
              </a:lnSpc>
              <a:buClr>
                <a:srgbClr val="00FFFF"/>
              </a:buClr>
              <a:buFont typeface="Wingdings" charset="2"/>
              <a:buChar char="Ø"/>
            </a:pPr>
            <a:r>
              <a:rPr lang="zh-CN" altLang="en-US" sz="2000" dirty="0" smtClean="0"/>
              <a:t>接收到数据时调</a:t>
            </a:r>
            <a:r>
              <a:rPr lang="zh-CN" altLang="en-US" sz="2000" dirty="0"/>
              <a:t>用，操作</a:t>
            </a:r>
            <a:r>
              <a:rPr lang="en-US" altLang="zh-CN" sz="2000" dirty="0"/>
              <a:t>data</a:t>
            </a:r>
            <a:r>
              <a:rPr lang="zh-CN" altLang="en-US" sz="2000" dirty="0"/>
              <a:t>即可</a:t>
            </a:r>
            <a:r>
              <a:rPr lang="en-US" altLang="zh-CN" sz="2000" dirty="0"/>
              <a:t>,</a:t>
            </a:r>
            <a:r>
              <a:rPr lang="zh-CN" altLang="en-US" sz="2000" dirty="0"/>
              <a:t>会调用多次</a:t>
            </a:r>
          </a:p>
          <a:p>
            <a:pPr marL="342900" indent="-342900">
              <a:lnSpc>
                <a:spcPct val="130000"/>
              </a:lnSpc>
              <a:buClr>
                <a:srgbClr val="00FFFF"/>
              </a:buClr>
              <a:buFont typeface="Wingdings" charset="2"/>
              <a:buChar char="Ø"/>
            </a:pPr>
            <a:r>
              <a:rPr lang="en-US" altLang="zh-CN" sz="2000" dirty="0" smtClean="0"/>
              <a:t>- </a:t>
            </a:r>
            <a:r>
              <a:rPr lang="en-US" altLang="zh-CN" sz="2000" dirty="0"/>
              <a:t>(void)connection:(</a:t>
            </a:r>
            <a:r>
              <a:rPr lang="en-US" altLang="zh-CN" sz="2000" dirty="0" err="1"/>
              <a:t>NSURLConnection</a:t>
            </a:r>
            <a:r>
              <a:rPr lang="en-US" altLang="zh-CN" sz="2000" dirty="0"/>
              <a:t>*)connection </a:t>
            </a:r>
            <a:r>
              <a:rPr lang="en-US" altLang="zh-CN" sz="2000" dirty="0" err="1"/>
              <a:t>didFailWithError</a:t>
            </a:r>
            <a:r>
              <a:rPr lang="en-US" altLang="zh-CN" sz="2000" dirty="0"/>
              <a:t>:</a:t>
            </a:r>
          </a:p>
          <a:p>
            <a:pPr lvl="1">
              <a:lnSpc>
                <a:spcPct val="130000"/>
              </a:lnSpc>
              <a:buClr>
                <a:srgbClr val="00FFFF"/>
              </a:buClr>
            </a:pPr>
            <a:r>
              <a:rPr lang="en-US" altLang="zh-CN" sz="2000" dirty="0"/>
              <a:t>(</a:t>
            </a:r>
            <a:r>
              <a:rPr lang="en-US" altLang="zh-CN" sz="2000" dirty="0" err="1"/>
              <a:t>NSError</a:t>
            </a:r>
            <a:r>
              <a:rPr lang="en-US" altLang="zh-CN" sz="2000" dirty="0"/>
              <a:t>*)error</a:t>
            </a:r>
          </a:p>
          <a:p>
            <a:pPr marL="800100" lvl="1" indent="-342900">
              <a:lnSpc>
                <a:spcPct val="130000"/>
              </a:lnSpc>
              <a:buClr>
                <a:srgbClr val="00FFFF"/>
              </a:buClr>
              <a:buFont typeface="Wingdings" charset="2"/>
              <a:buChar char="Ø"/>
            </a:pPr>
            <a:r>
              <a:rPr lang="zh-CN" altLang="en-US" sz="2000" dirty="0" smtClean="0"/>
              <a:t>连接或传输数据失败时调</a:t>
            </a:r>
            <a:r>
              <a:rPr lang="zh-CN" altLang="en-US" sz="2000" dirty="0"/>
              <a:t>用</a:t>
            </a:r>
          </a:p>
          <a:p>
            <a:pPr marL="342900" indent="-342900">
              <a:lnSpc>
                <a:spcPct val="130000"/>
              </a:lnSpc>
              <a:buClr>
                <a:srgbClr val="00FFFF"/>
              </a:buClr>
              <a:buFont typeface="Wingdings" charset="2"/>
              <a:buChar char="Ø"/>
            </a:pPr>
            <a:r>
              <a:rPr lang="en-US" altLang="zh-CN" sz="2000" dirty="0" smtClean="0"/>
              <a:t>- </a:t>
            </a:r>
            <a:r>
              <a:rPr lang="en-US" altLang="zh-CN" sz="2000" dirty="0"/>
              <a:t>(void)</a:t>
            </a:r>
            <a:r>
              <a:rPr lang="en-US" altLang="zh-CN" sz="2000" dirty="0" err="1"/>
              <a:t>connectionDidFinishLoading</a:t>
            </a:r>
            <a:r>
              <a:rPr lang="en-US" altLang="zh-CN" sz="2000" dirty="0"/>
              <a:t>:(</a:t>
            </a:r>
            <a:r>
              <a:rPr lang="en-US" altLang="zh-CN" sz="2000" dirty="0" err="1"/>
              <a:t>NSURLConnection</a:t>
            </a:r>
            <a:r>
              <a:rPr lang="en-US" altLang="zh-CN" sz="2000" dirty="0"/>
              <a:t> *)connection</a:t>
            </a:r>
          </a:p>
          <a:p>
            <a:pPr marL="800100" lvl="1" indent="-342900">
              <a:lnSpc>
                <a:spcPct val="130000"/>
              </a:lnSpc>
              <a:buClr>
                <a:srgbClr val="00FFFF"/>
              </a:buClr>
              <a:buFont typeface="Wingdings" charset="2"/>
              <a:buChar char="Ø"/>
            </a:pPr>
            <a:r>
              <a:rPr lang="zh-CN" altLang="en-US" sz="2000" dirty="0" smtClean="0"/>
              <a:t>数据加载完成后调</a:t>
            </a:r>
            <a:r>
              <a:rPr lang="zh-CN" altLang="en-US" sz="2000" dirty="0"/>
              <a:t>用</a:t>
            </a:r>
            <a:endParaRPr kumimoji="1" lang="zh-CN" altLang="en-US" sz="2000" dirty="0">
              <a:solidFill>
                <a:srgbClr val="FFFF00"/>
              </a:solidFill>
            </a:endParaRPr>
          </a:p>
        </p:txBody>
      </p:sp>
    </p:spTree>
    <p:extLst>
      <p:ext uri="{BB962C8B-B14F-4D97-AF65-F5344CB8AC3E}">
        <p14:creationId xmlns:p14="http://schemas.microsoft.com/office/powerpoint/2010/main" val="834987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同步</a:t>
            </a:r>
            <a:r>
              <a:rPr lang="en-US" altLang="zh-CN" b="0" dirty="0"/>
              <a:t>Get</a:t>
            </a:r>
            <a:r>
              <a:rPr lang="zh-CN"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10</a:t>
            </a:fld>
            <a:endParaRPr lang="en-US" dirty="0"/>
          </a:p>
        </p:txBody>
      </p:sp>
      <p:sp>
        <p:nvSpPr>
          <p:cNvPr id="4" name="文本框 3"/>
          <p:cNvSpPr txBox="1"/>
          <p:nvPr/>
        </p:nvSpPr>
        <p:spPr>
          <a:xfrm>
            <a:off x="179512" y="1196752"/>
            <a:ext cx="8712968" cy="5572296"/>
          </a:xfrm>
          <a:prstGeom prst="rect">
            <a:avLst/>
          </a:prstGeom>
          <a:noFill/>
        </p:spPr>
        <p:txBody>
          <a:bodyPr wrap="square" rtlCol="0">
            <a:spAutoFit/>
          </a:bodyPr>
          <a:lstStyle/>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初始化请求</a:t>
            </a:r>
          </a:p>
          <a:p>
            <a:pPr lvl="1">
              <a:lnSpc>
                <a:spcPct val="110000"/>
              </a:lnSpc>
              <a:buClr>
                <a:srgbClr val="00FFFF"/>
              </a:buClr>
            </a:pPr>
            <a:r>
              <a:rPr lang="en-US" altLang="zh-CN" dirty="0" err="1"/>
              <a:t>NSMutableURLRequest</a:t>
            </a:r>
            <a:r>
              <a:rPr lang="en-US" altLang="zh-CN" dirty="0"/>
              <a:t> *request = [[</a:t>
            </a:r>
            <a:r>
              <a:rPr lang="en-US" altLang="zh-CN" dirty="0" err="1"/>
              <a:t>NSMutableURLRequest</a:t>
            </a:r>
            <a:r>
              <a:rPr lang="en-US" altLang="zh-CN" dirty="0"/>
              <a:t> </a:t>
            </a:r>
            <a:r>
              <a:rPr lang="en-US" altLang="zh-CN" dirty="0" err="1"/>
              <a:t>alloc</a:t>
            </a:r>
            <a:r>
              <a:rPr lang="en-US" altLang="zh-CN" dirty="0"/>
              <a:t>] </a:t>
            </a:r>
            <a:r>
              <a:rPr lang="en-US" altLang="zh-CN" dirty="0" err="1"/>
              <a:t>init</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a:t>
            </a:r>
            <a:r>
              <a:rPr lang="zh-TW" altLang="en-US" dirty="0"/>
              <a:t>设置</a:t>
            </a:r>
            <a:r>
              <a:rPr lang="en-US" altLang="zh-TW" dirty="0"/>
              <a:t>URL</a:t>
            </a:r>
          </a:p>
          <a:p>
            <a:pPr lvl="1">
              <a:lnSpc>
                <a:spcPct val="110000"/>
              </a:lnSpc>
              <a:buClr>
                <a:srgbClr val="00FFFF"/>
              </a:buClr>
            </a:pPr>
            <a:r>
              <a:rPr lang="en-US" altLang="zh-CN" dirty="0"/>
              <a:t>[request </a:t>
            </a:r>
            <a:r>
              <a:rPr lang="en-US" altLang="zh-CN" dirty="0" err="1"/>
              <a:t>setURL</a:t>
            </a:r>
            <a:r>
              <a:rPr lang="en-US" altLang="zh-CN" dirty="0"/>
              <a:t>:[NSURL </a:t>
            </a:r>
            <a:r>
              <a:rPr lang="en-US" altLang="zh-CN" dirty="0" err="1"/>
              <a:t>URLWithString:urlStr</a:t>
            </a:r>
            <a:r>
              <a:rPr lang="en-US" altLang="zh-CN" dirty="0"/>
              <a:t>]];</a:t>
            </a:r>
          </a:p>
          <a:p>
            <a:pPr marL="285750" indent="-285750">
              <a:lnSpc>
                <a:spcPct val="110000"/>
              </a:lnSpc>
              <a:buClr>
                <a:srgbClr val="00FFFF"/>
              </a:buClr>
              <a:buFont typeface="Wingdings" charset="2"/>
              <a:buChar char="Ø"/>
            </a:pPr>
            <a:r>
              <a:rPr lang="en-US" altLang="zh-TW" dirty="0" smtClean="0"/>
              <a:t>/</a:t>
            </a:r>
            <a:r>
              <a:rPr lang="en-US" altLang="zh-TW" dirty="0"/>
              <a:t>/ </a:t>
            </a:r>
            <a:r>
              <a:rPr lang="zh-TW" altLang="en-US" dirty="0"/>
              <a:t>设置</a:t>
            </a:r>
            <a:r>
              <a:rPr lang="en-US" altLang="zh-TW" dirty="0"/>
              <a:t>HTTP </a:t>
            </a:r>
            <a:r>
              <a:rPr lang="zh-TW" altLang="en-US" dirty="0"/>
              <a:t>方法</a:t>
            </a:r>
          </a:p>
          <a:p>
            <a:pPr lvl="1">
              <a:lnSpc>
                <a:spcPct val="110000"/>
              </a:lnSpc>
              <a:buClr>
                <a:srgbClr val="00FFFF"/>
              </a:buClr>
            </a:pPr>
            <a:r>
              <a:rPr lang="en-US" altLang="zh-CN" dirty="0"/>
              <a:t>[request </a:t>
            </a:r>
            <a:r>
              <a:rPr lang="en-US" altLang="zh-CN" dirty="0" err="1"/>
              <a:t>setHTTPMethod</a:t>
            </a:r>
            <a:r>
              <a:rPr lang="en-US" altLang="zh-CN" dirty="0"/>
              <a:t>:@"GET"];</a:t>
            </a:r>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发送同步请求</a:t>
            </a:r>
            <a:r>
              <a:rPr lang="en-US" altLang="zh-CN" dirty="0"/>
              <a:t>, </a:t>
            </a:r>
            <a:r>
              <a:rPr lang="zh-CN" altLang="en-US" dirty="0"/>
              <a:t>这里得</a:t>
            </a:r>
            <a:r>
              <a:rPr lang="en-US" altLang="zh-CN" dirty="0" err="1"/>
              <a:t>returnData</a:t>
            </a:r>
            <a:r>
              <a:rPr lang="en-US" altLang="zh-CN" dirty="0"/>
              <a:t> </a:t>
            </a:r>
            <a:r>
              <a:rPr lang="zh-CN" altLang="en-US" dirty="0"/>
              <a:t>就是返回得数据了</a:t>
            </a:r>
          </a:p>
          <a:p>
            <a:pPr lvl="1">
              <a:lnSpc>
                <a:spcPct val="110000"/>
              </a:lnSpc>
              <a:buClr>
                <a:srgbClr val="00FFFF"/>
              </a:buClr>
            </a:pPr>
            <a:r>
              <a:rPr lang="en-US" altLang="zh-CN" dirty="0" err="1"/>
              <a:t>NSData</a:t>
            </a:r>
            <a:r>
              <a:rPr lang="en-US" altLang="zh-CN" dirty="0"/>
              <a:t> *</a:t>
            </a:r>
            <a:r>
              <a:rPr lang="en-US" altLang="zh-CN" dirty="0" err="1"/>
              <a:t>returnData</a:t>
            </a:r>
            <a:r>
              <a:rPr lang="en-US" altLang="zh-CN" dirty="0"/>
              <a:t> = [</a:t>
            </a:r>
            <a:r>
              <a:rPr lang="en-US" altLang="zh-CN" dirty="0" err="1"/>
              <a:t>NSURLConnection</a:t>
            </a:r>
            <a:r>
              <a:rPr lang="en-US" altLang="zh-CN" dirty="0"/>
              <a:t> </a:t>
            </a:r>
            <a:r>
              <a:rPr lang="en-US" altLang="zh-CN" dirty="0" err="1"/>
              <a:t>sendSynchronousRequest:request</a:t>
            </a:r>
            <a:endParaRPr lang="en-US" altLang="zh-CN" dirty="0"/>
          </a:p>
          <a:p>
            <a:pPr lvl="1">
              <a:lnSpc>
                <a:spcPct val="110000"/>
              </a:lnSpc>
              <a:buClr>
                <a:srgbClr val="00FFFF"/>
              </a:buClr>
            </a:pPr>
            <a:r>
              <a:rPr lang="en-US" altLang="zh-CN" dirty="0" err="1"/>
              <a:t>returningResponse:nil</a:t>
            </a:r>
            <a:r>
              <a:rPr lang="en-US" altLang="zh-CN" dirty="0"/>
              <a:t> </a:t>
            </a:r>
            <a:r>
              <a:rPr lang="en-US" altLang="zh-CN" dirty="0" err="1"/>
              <a:t>error:nil</a:t>
            </a:r>
            <a:r>
              <a:rPr lang="en-US" altLang="zh-CN" dirty="0"/>
              <a:t>]</a:t>
            </a:r>
            <a:r>
              <a:rPr lang="en-US" altLang="zh-CN" dirty="0" smtClean="0"/>
              <a:t>;</a:t>
            </a:r>
          </a:p>
          <a:p>
            <a:pPr lvl="1">
              <a:lnSpc>
                <a:spcPct val="110000"/>
              </a:lnSpc>
              <a:buClr>
                <a:srgbClr val="00FFFF"/>
              </a:buClr>
            </a:pPr>
            <a:endParaRPr lang="en-US" altLang="zh-CN" dirty="0"/>
          </a:p>
          <a:p>
            <a:pPr marL="285750" indent="-285750">
              <a:lnSpc>
                <a:spcPct val="110000"/>
              </a:lnSpc>
              <a:buClr>
                <a:srgbClr val="00FFFF"/>
              </a:buClr>
              <a:buFont typeface="Wingdings" charset="2"/>
              <a:buChar char="Ø"/>
            </a:pPr>
            <a:r>
              <a:rPr lang="en-US" altLang="zh-CN" dirty="0" smtClean="0"/>
              <a:t>/</a:t>
            </a:r>
            <a:r>
              <a:rPr lang="en-US" altLang="zh-CN" dirty="0"/>
              <a:t>/</a:t>
            </a:r>
            <a:r>
              <a:rPr lang="zh-CN" altLang="en-US" dirty="0"/>
              <a:t>解决乱码问题</a:t>
            </a:r>
          </a:p>
          <a:p>
            <a:pPr marL="285750" indent="-285750">
              <a:lnSpc>
                <a:spcPct val="110000"/>
              </a:lnSpc>
              <a:buClr>
                <a:srgbClr val="00FFFF"/>
              </a:buClr>
              <a:buFont typeface="Wingdings" charset="2"/>
              <a:buChar char="Ø"/>
            </a:pPr>
            <a:r>
              <a:rPr lang="hr-HR" altLang="zh-CN" dirty="0" smtClean="0"/>
              <a:t>NSStringEncoding </a:t>
            </a:r>
            <a:r>
              <a:rPr lang="hr-HR" altLang="zh-CN" dirty="0"/>
              <a:t>strEncode =</a:t>
            </a:r>
          </a:p>
          <a:p>
            <a:pPr marL="285750" indent="-285750">
              <a:lnSpc>
                <a:spcPct val="110000"/>
              </a:lnSpc>
              <a:buClr>
                <a:srgbClr val="00FFFF"/>
              </a:buClr>
              <a:buFont typeface="Wingdings" charset="2"/>
              <a:buChar char="Ø"/>
            </a:pPr>
            <a:r>
              <a:rPr lang="en-US" altLang="zh-CN" dirty="0" err="1"/>
              <a:t>CFStringConvertEncodingToNSStringEncoding</a:t>
            </a:r>
            <a:r>
              <a:rPr lang="en-US" altLang="zh-CN" dirty="0"/>
              <a:t>(kCFStringEncodingGB_18030_2000);</a:t>
            </a:r>
          </a:p>
          <a:p>
            <a:pPr marL="285750" indent="-285750">
              <a:lnSpc>
                <a:spcPct val="110000"/>
              </a:lnSpc>
              <a:buClr>
                <a:srgbClr val="00FFFF"/>
              </a:buClr>
              <a:buFont typeface="Wingdings" charset="2"/>
              <a:buChar char="Ø"/>
            </a:pPr>
            <a:r>
              <a:rPr lang="en-US" altLang="zh-CN" dirty="0" err="1" smtClean="0"/>
              <a:t>NSString</a:t>
            </a:r>
            <a:r>
              <a:rPr lang="en-US" altLang="zh-CN" dirty="0" smtClean="0"/>
              <a:t> </a:t>
            </a:r>
            <a:r>
              <a:rPr lang="en-US" altLang="zh-CN" dirty="0"/>
              <a:t>*</a:t>
            </a:r>
            <a:r>
              <a:rPr lang="en-US" altLang="zh-CN" dirty="0" err="1"/>
              <a:t>strReceive</a:t>
            </a:r>
            <a:r>
              <a:rPr lang="en-US" altLang="zh-CN" dirty="0"/>
              <a:t> = [[</a:t>
            </a:r>
            <a:r>
              <a:rPr lang="en-US" altLang="zh-CN" dirty="0" err="1"/>
              <a:t>NSString</a:t>
            </a:r>
            <a:r>
              <a:rPr lang="en-US" altLang="zh-CN" dirty="0"/>
              <a:t> </a:t>
            </a:r>
            <a:r>
              <a:rPr lang="en-US" altLang="zh-CN" dirty="0" err="1"/>
              <a:t>alloc</a:t>
            </a:r>
            <a:r>
              <a:rPr lang="en-US" altLang="zh-CN" dirty="0"/>
              <a:t>] </a:t>
            </a:r>
            <a:r>
              <a:rPr lang="en-US" altLang="zh-CN" dirty="0" err="1"/>
              <a:t>initWithData:returnData</a:t>
            </a:r>
            <a:r>
              <a:rPr lang="en-US" altLang="zh-CN" dirty="0"/>
              <a:t> </a:t>
            </a:r>
            <a:r>
              <a:rPr lang="en-US" altLang="zh-CN" dirty="0" err="1"/>
              <a:t>encoding:strEncode</a:t>
            </a:r>
            <a:r>
              <a:rPr lang="en-US" altLang="zh-CN" dirty="0"/>
              <a:t>];</a:t>
            </a:r>
          </a:p>
          <a:p>
            <a:pPr marL="285750" indent="-285750">
              <a:lnSpc>
                <a:spcPct val="110000"/>
              </a:lnSpc>
              <a:buClr>
                <a:srgbClr val="00FFFF"/>
              </a:buClr>
              <a:buFont typeface="Wingdings" charset="2"/>
              <a:buChar char="Ø"/>
            </a:pPr>
            <a:r>
              <a:rPr lang="en-US" altLang="zh-CN" dirty="0" smtClean="0"/>
              <a:t>[</a:t>
            </a:r>
            <a:r>
              <a:rPr lang="en-US" altLang="zh-CN" dirty="0"/>
              <a:t>request release];</a:t>
            </a:r>
          </a:p>
          <a:p>
            <a:pPr marL="285750" indent="-285750">
              <a:lnSpc>
                <a:spcPct val="110000"/>
              </a:lnSpc>
              <a:buClr>
                <a:srgbClr val="00FFFF"/>
              </a:buClr>
              <a:buFont typeface="Wingdings" charset="2"/>
              <a:buChar char="Ø"/>
            </a:pPr>
            <a:r>
              <a:rPr lang="zh-CN" altLang="en-US" dirty="0" smtClean="0">
                <a:solidFill>
                  <a:srgbClr val="FF6700"/>
                </a:solidFill>
              </a:rPr>
              <a:t>参考</a:t>
            </a:r>
            <a:r>
              <a:rPr lang="en-US" altLang="zh-CN" dirty="0" err="1">
                <a:solidFill>
                  <a:srgbClr val="FF6700"/>
                </a:solidFill>
              </a:rPr>
              <a:t>NSURLDemo</a:t>
            </a:r>
            <a:endParaRPr kumimoji="1" lang="zh-CN" altLang="en-US" dirty="0">
              <a:solidFill>
                <a:srgbClr val="FF6700"/>
              </a:solidFill>
            </a:endParaRPr>
          </a:p>
        </p:txBody>
      </p:sp>
    </p:spTree>
    <p:extLst>
      <p:ext uri="{BB962C8B-B14F-4D97-AF65-F5344CB8AC3E}">
        <p14:creationId xmlns:p14="http://schemas.microsoft.com/office/powerpoint/2010/main" val="2096421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0" dirty="0"/>
              <a:t>异步</a:t>
            </a:r>
            <a:r>
              <a:rPr lang="en-US" altLang="zh-TW" b="0" dirty="0"/>
              <a:t>POST</a:t>
            </a:r>
            <a:r>
              <a:rPr lang="zh-TW" altLang="en-US" b="0" dirty="0"/>
              <a:t>请求</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11</a:t>
            </a:fld>
            <a:endParaRPr lang="en-US" dirty="0"/>
          </a:p>
        </p:txBody>
      </p:sp>
      <p:sp>
        <p:nvSpPr>
          <p:cNvPr id="4" name="文本框 3"/>
          <p:cNvSpPr txBox="1"/>
          <p:nvPr/>
        </p:nvSpPr>
        <p:spPr>
          <a:xfrm>
            <a:off x="251520" y="1124744"/>
            <a:ext cx="8712968" cy="5622051"/>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sz="2000" dirty="0" err="1" smtClean="0"/>
              <a:t>NSString</a:t>
            </a:r>
            <a:r>
              <a:rPr lang="en-US" altLang="zh-CN" sz="2000" dirty="0" smtClean="0"/>
              <a:t> </a:t>
            </a:r>
            <a:r>
              <a:rPr lang="en-US" altLang="zh-CN" sz="2000" dirty="0"/>
              <a:t>*</a:t>
            </a:r>
            <a:r>
              <a:rPr lang="en-US" altLang="zh-CN" sz="2000" dirty="0" err="1"/>
              <a:t>postString</a:t>
            </a:r>
            <a:r>
              <a:rPr lang="en-US" altLang="zh-CN" sz="2000" dirty="0"/>
              <a:t> =@"123";</a:t>
            </a:r>
          </a:p>
          <a:p>
            <a:pPr lvl="1">
              <a:lnSpc>
                <a:spcPct val="120000"/>
              </a:lnSpc>
            </a:pPr>
            <a:r>
              <a:rPr lang="en-US" altLang="zh-CN" sz="2000" dirty="0"/>
              <a:t>NSURL *</a:t>
            </a:r>
            <a:r>
              <a:rPr lang="en-US" altLang="zh-CN" sz="2000" dirty="0" err="1"/>
              <a:t>url</a:t>
            </a:r>
            <a:r>
              <a:rPr lang="en-US" altLang="zh-CN" sz="2000" dirty="0"/>
              <a:t> = [NSURL </a:t>
            </a:r>
            <a:r>
              <a:rPr lang="en-US" altLang="zh-CN" sz="2000" dirty="0" err="1"/>
              <a:t>URLWithString</a:t>
            </a:r>
            <a:r>
              <a:rPr lang="en-US" altLang="zh-CN" sz="2000" dirty="0"/>
              <a:t>:@"http://www.163.com"];</a:t>
            </a:r>
          </a:p>
          <a:p>
            <a:pPr lvl="1">
              <a:lnSpc>
                <a:spcPct val="120000"/>
              </a:lnSpc>
            </a:pPr>
            <a:r>
              <a:rPr lang="en-US" altLang="zh-CN" sz="2000" dirty="0" err="1"/>
              <a:t>NSMutableURLRequest</a:t>
            </a:r>
            <a:r>
              <a:rPr lang="en-US" altLang="zh-CN" sz="2000" dirty="0"/>
              <a:t> *</a:t>
            </a:r>
            <a:r>
              <a:rPr lang="en-US" altLang="zh-CN" sz="2000" dirty="0" err="1"/>
              <a:t>req</a:t>
            </a:r>
            <a:r>
              <a:rPr lang="en-US" altLang="zh-CN" sz="2000" dirty="0"/>
              <a:t> = [</a:t>
            </a:r>
            <a:r>
              <a:rPr lang="en-US" altLang="zh-CN" sz="2000" dirty="0" err="1"/>
              <a:t>NSMutableURLRequest</a:t>
            </a:r>
            <a:r>
              <a:rPr lang="en-US" altLang="zh-CN" sz="2000" dirty="0"/>
              <a:t> </a:t>
            </a:r>
            <a:r>
              <a:rPr lang="en-US" altLang="zh-CN" sz="2000" dirty="0" err="1"/>
              <a:t>requestWithURL:url</a:t>
            </a:r>
            <a:r>
              <a:rPr lang="en-US" altLang="zh-CN" sz="2000" dirty="0"/>
              <a:t>];</a:t>
            </a:r>
          </a:p>
          <a:p>
            <a:pPr lvl="1">
              <a:lnSpc>
                <a:spcPct val="120000"/>
              </a:lnSpc>
            </a:pPr>
            <a:r>
              <a:rPr lang="en-US" altLang="zh-CN" sz="2000" dirty="0" err="1"/>
              <a:t>NSString</a:t>
            </a:r>
            <a:r>
              <a:rPr lang="en-US" altLang="zh-CN" sz="2000" dirty="0"/>
              <a:t> *</a:t>
            </a:r>
            <a:r>
              <a:rPr lang="en-US" altLang="zh-CN" sz="2000" dirty="0" err="1"/>
              <a:t>msgLength</a:t>
            </a:r>
            <a:r>
              <a:rPr lang="en-US" altLang="zh-CN" sz="2000" dirty="0"/>
              <a:t> = [</a:t>
            </a:r>
            <a:r>
              <a:rPr lang="en-US" altLang="zh-CN" sz="2000" dirty="0" err="1"/>
              <a:t>NSString</a:t>
            </a:r>
            <a:r>
              <a:rPr lang="en-US" altLang="zh-CN" sz="2000" dirty="0"/>
              <a:t> </a:t>
            </a:r>
            <a:r>
              <a:rPr lang="en-US" altLang="zh-CN" sz="2000" dirty="0" err="1"/>
              <a:t>stringWithFormat</a:t>
            </a:r>
            <a:r>
              <a:rPr lang="en-US" altLang="zh-CN" sz="2000" dirty="0"/>
              <a:t>:@"%d", [</a:t>
            </a:r>
            <a:r>
              <a:rPr lang="en-US" altLang="zh-CN" sz="2000" dirty="0" err="1"/>
              <a:t>postString</a:t>
            </a:r>
            <a:r>
              <a:rPr lang="en-US" altLang="zh-CN" sz="2000" dirty="0"/>
              <a:t> length]];</a:t>
            </a:r>
          </a:p>
          <a:p>
            <a:pPr lvl="1">
              <a:lnSpc>
                <a:spcPct val="120000"/>
              </a:lnSpc>
            </a:pPr>
            <a:r>
              <a:rPr lang="en-US" altLang="zh-CN" sz="2000" dirty="0"/>
              <a:t>[</a:t>
            </a:r>
            <a:r>
              <a:rPr lang="en-US" altLang="zh-CN" sz="2000" dirty="0" err="1"/>
              <a:t>req</a:t>
            </a:r>
            <a:r>
              <a:rPr lang="en-US" altLang="zh-CN" sz="2000" dirty="0"/>
              <a:t> </a:t>
            </a:r>
            <a:r>
              <a:rPr lang="en-US" altLang="zh-CN" sz="2000" dirty="0" err="1"/>
              <a:t>addValue</a:t>
            </a:r>
            <a:r>
              <a:rPr lang="en-US" altLang="zh-CN" sz="2000" dirty="0"/>
              <a:t>:@"application/x-www-form-</a:t>
            </a:r>
            <a:r>
              <a:rPr lang="en-US" altLang="zh-CN" sz="2000" dirty="0" err="1"/>
              <a:t>urlencoded</a:t>
            </a:r>
            <a:r>
              <a:rPr lang="en-US" altLang="zh-CN" sz="2000" dirty="0"/>
              <a:t>"</a:t>
            </a:r>
          </a:p>
          <a:p>
            <a:pPr lvl="1">
              <a:lnSpc>
                <a:spcPct val="120000"/>
              </a:lnSpc>
            </a:pPr>
            <a:r>
              <a:rPr lang="en-US" altLang="zh-CN" sz="2000" dirty="0" err="1"/>
              <a:t>forHTTPHeaderField</a:t>
            </a:r>
            <a:r>
              <a:rPr lang="en-US" altLang="zh-CN" sz="2000" dirty="0"/>
              <a:t>:@"Content-Type"];</a:t>
            </a:r>
          </a:p>
          <a:p>
            <a:pPr lvl="1">
              <a:lnSpc>
                <a:spcPct val="120000"/>
              </a:lnSpc>
            </a:pPr>
            <a:r>
              <a:rPr lang="en-US" altLang="zh-CN" sz="2000" dirty="0"/>
              <a:t>[</a:t>
            </a:r>
            <a:r>
              <a:rPr lang="en-US" altLang="zh-CN" sz="2000" dirty="0" err="1"/>
              <a:t>req</a:t>
            </a:r>
            <a:r>
              <a:rPr lang="en-US" altLang="zh-CN" sz="2000" dirty="0"/>
              <a:t> </a:t>
            </a:r>
            <a:r>
              <a:rPr lang="en-US" altLang="zh-CN" sz="2000" dirty="0" err="1"/>
              <a:t>addValue:msgLength</a:t>
            </a:r>
            <a:r>
              <a:rPr lang="en-US" altLang="zh-CN" sz="2000" dirty="0"/>
              <a:t> </a:t>
            </a:r>
            <a:r>
              <a:rPr lang="en-US" altLang="zh-CN" sz="2000" dirty="0" err="1"/>
              <a:t>forHTTPHeaderField</a:t>
            </a:r>
            <a:r>
              <a:rPr lang="en-US" altLang="zh-CN" sz="2000" dirty="0"/>
              <a:t>:@"Content-Length"];</a:t>
            </a:r>
          </a:p>
          <a:p>
            <a:pPr lvl="1">
              <a:lnSpc>
                <a:spcPct val="120000"/>
              </a:lnSpc>
            </a:pPr>
            <a:r>
              <a:rPr lang="en-US" altLang="zh-CN" sz="2000" dirty="0"/>
              <a:t>[</a:t>
            </a:r>
            <a:r>
              <a:rPr lang="en-US" altLang="zh-CN" sz="2000" dirty="0" err="1"/>
              <a:t>req</a:t>
            </a:r>
            <a:r>
              <a:rPr lang="en-US" altLang="zh-CN" sz="2000" dirty="0"/>
              <a:t> </a:t>
            </a:r>
            <a:r>
              <a:rPr lang="en-US" altLang="zh-CN" sz="2000" dirty="0" err="1"/>
              <a:t>setHTTPMethod</a:t>
            </a:r>
            <a:r>
              <a:rPr lang="en-US" altLang="zh-CN" sz="2000" dirty="0"/>
              <a:t>:@"POST"];</a:t>
            </a:r>
          </a:p>
          <a:p>
            <a:pPr lvl="1">
              <a:lnSpc>
                <a:spcPct val="120000"/>
              </a:lnSpc>
            </a:pPr>
            <a:r>
              <a:rPr lang="en-US" altLang="zh-CN" sz="2000" dirty="0"/>
              <a:t>[</a:t>
            </a:r>
            <a:r>
              <a:rPr lang="en-US" altLang="zh-CN" sz="2000" dirty="0" err="1"/>
              <a:t>req</a:t>
            </a:r>
            <a:r>
              <a:rPr lang="en-US" altLang="zh-CN" sz="2000" dirty="0"/>
              <a:t> </a:t>
            </a:r>
            <a:r>
              <a:rPr lang="en-US" altLang="zh-CN" sz="2000" dirty="0" err="1"/>
              <a:t>setHTTPBody</a:t>
            </a:r>
            <a:r>
              <a:rPr lang="en-US" altLang="zh-CN" sz="2000" dirty="0"/>
              <a:t>: [</a:t>
            </a:r>
            <a:r>
              <a:rPr lang="en-US" altLang="zh-CN" sz="2000" dirty="0" err="1"/>
              <a:t>postString</a:t>
            </a:r>
            <a:r>
              <a:rPr lang="en-US" altLang="zh-CN" sz="2000" dirty="0"/>
              <a:t> dataUsingEncoding:NSUTF8StringEncoding]];</a:t>
            </a:r>
          </a:p>
          <a:p>
            <a:pPr lvl="1">
              <a:lnSpc>
                <a:spcPct val="120000"/>
              </a:lnSpc>
            </a:pPr>
            <a:r>
              <a:rPr lang="en-US" altLang="zh-CN" sz="2000" dirty="0"/>
              <a:t>[</a:t>
            </a:r>
            <a:r>
              <a:rPr lang="en-US" altLang="zh-CN" sz="2000" dirty="0" err="1"/>
              <a:t>activityIndicator</a:t>
            </a:r>
            <a:r>
              <a:rPr lang="en-US" altLang="zh-CN" sz="2000" dirty="0"/>
              <a:t> </a:t>
            </a:r>
            <a:r>
              <a:rPr lang="en-US" altLang="zh-CN" sz="2000" dirty="0" err="1"/>
              <a:t>startAnimating</a:t>
            </a:r>
            <a:r>
              <a:rPr lang="en-US" altLang="zh-CN" sz="2000" dirty="0"/>
              <a:t>];</a:t>
            </a:r>
          </a:p>
          <a:p>
            <a:pPr lvl="1">
              <a:lnSpc>
                <a:spcPct val="120000"/>
              </a:lnSpc>
            </a:pPr>
            <a:r>
              <a:rPr lang="en-US" altLang="zh-CN" sz="2000" dirty="0"/>
              <a:t>conn = [[</a:t>
            </a:r>
            <a:r>
              <a:rPr lang="en-US" altLang="zh-CN" sz="2000" dirty="0" err="1"/>
              <a:t>NSURLConnection</a:t>
            </a:r>
            <a:r>
              <a:rPr lang="en-US" altLang="zh-CN" sz="2000" dirty="0"/>
              <a:t> </a:t>
            </a:r>
            <a:r>
              <a:rPr lang="en-US" altLang="zh-CN" sz="2000" dirty="0" err="1"/>
              <a:t>alloc</a:t>
            </a:r>
            <a:r>
              <a:rPr lang="en-US" altLang="zh-CN" sz="2000" dirty="0"/>
              <a:t>] </a:t>
            </a:r>
            <a:r>
              <a:rPr lang="en-US" altLang="zh-CN" sz="2000" dirty="0" err="1"/>
              <a:t>initWithRequest:req</a:t>
            </a:r>
            <a:r>
              <a:rPr lang="en-US" altLang="zh-CN" sz="2000" dirty="0"/>
              <a:t> </a:t>
            </a:r>
            <a:r>
              <a:rPr lang="en-US" altLang="zh-CN" sz="2000" dirty="0" err="1"/>
              <a:t>delegate:self</a:t>
            </a:r>
            <a:r>
              <a:rPr lang="en-US" altLang="zh-CN" sz="2000" dirty="0"/>
              <a:t>];</a:t>
            </a:r>
          </a:p>
          <a:p>
            <a:pPr lvl="1">
              <a:lnSpc>
                <a:spcPct val="120000"/>
              </a:lnSpc>
            </a:pPr>
            <a:r>
              <a:rPr lang="en-US" altLang="zh-CN" sz="2000" dirty="0"/>
              <a:t>if (conn) { </a:t>
            </a:r>
            <a:r>
              <a:rPr lang="en-US" altLang="zh-CN" sz="2000" dirty="0" err="1"/>
              <a:t>webData</a:t>
            </a:r>
            <a:r>
              <a:rPr lang="en-US" altLang="zh-CN" sz="2000" dirty="0"/>
              <a:t> = [[</a:t>
            </a:r>
            <a:r>
              <a:rPr lang="en-US" altLang="zh-CN" sz="2000" dirty="0" err="1"/>
              <a:t>NSMutableData</a:t>
            </a:r>
            <a:r>
              <a:rPr lang="en-US" altLang="zh-CN" sz="2000" dirty="0"/>
              <a:t> data] retain]; }</a:t>
            </a:r>
            <a:endParaRPr kumimoji="1" lang="zh-CN" altLang="en-US" sz="2000" dirty="0">
              <a:solidFill>
                <a:srgbClr val="FFFF00"/>
              </a:solidFill>
            </a:endParaRPr>
          </a:p>
        </p:txBody>
      </p:sp>
    </p:spTree>
    <p:extLst>
      <p:ext uri="{BB962C8B-B14F-4D97-AF65-F5344CB8AC3E}">
        <p14:creationId xmlns:p14="http://schemas.microsoft.com/office/powerpoint/2010/main" val="8951253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olidFill>
                  <a:srgbClr val="FFFFFF"/>
                </a:solidFill>
              </a:rPr>
              <a:t>Block</a:t>
            </a:r>
            <a:r>
              <a:rPr lang="zh-TW" altLang="en-US" b="0"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12</a:t>
            </a:fld>
            <a:endParaRPr lang="en-US" dirty="0"/>
          </a:p>
        </p:txBody>
      </p:sp>
      <p:sp>
        <p:nvSpPr>
          <p:cNvPr id="5" name="文本框 4"/>
          <p:cNvSpPr txBox="1"/>
          <p:nvPr/>
        </p:nvSpPr>
        <p:spPr>
          <a:xfrm>
            <a:off x="251520" y="1196752"/>
            <a:ext cx="8784976" cy="5470728"/>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dirty="0">
                <a:solidFill>
                  <a:srgbClr val="FFFFFF"/>
                </a:solidFill>
              </a:rPr>
              <a:t>block</a:t>
            </a:r>
            <a:r>
              <a:rPr lang="zh-CN" altLang="en-US" dirty="0" smtClean="0">
                <a:solidFill>
                  <a:srgbClr val="FFFFFF"/>
                </a:solidFill>
              </a:rPr>
              <a:t>就是一个代码块</a:t>
            </a:r>
            <a:r>
              <a:rPr lang="zh-CN" altLang="en-US" dirty="0">
                <a:solidFill>
                  <a:srgbClr val="FFFFFF"/>
                </a:solidFill>
              </a:rPr>
              <a:t>，是一个</a:t>
            </a:r>
            <a:r>
              <a:rPr lang="en-US" altLang="zh-CN" dirty="0">
                <a:solidFill>
                  <a:srgbClr val="FFFFFF"/>
                </a:solidFill>
              </a:rPr>
              <a:t>C</a:t>
            </a:r>
            <a:r>
              <a:rPr lang="zh-CN" altLang="en-US" dirty="0">
                <a:solidFill>
                  <a:srgbClr val="FFFFFF"/>
                </a:solidFill>
              </a:rPr>
              <a:t>级别的语法以及运行时的一个特性，和标准</a:t>
            </a:r>
            <a:r>
              <a:rPr lang="en-US" altLang="zh-CN" dirty="0">
                <a:solidFill>
                  <a:srgbClr val="FFFFFF"/>
                </a:solidFill>
              </a:rPr>
              <a:t>C</a:t>
            </a:r>
            <a:r>
              <a:rPr lang="zh-CN" altLang="en-US" dirty="0">
                <a:solidFill>
                  <a:srgbClr val="FFFFFF"/>
                </a:solidFill>
              </a:rPr>
              <a:t>中的函数（函数指针）类似，但是其运行需要编译器和运行时支持，从</a:t>
            </a:r>
            <a:r>
              <a:rPr lang="en-US" altLang="zh-CN" dirty="0">
                <a:solidFill>
                  <a:srgbClr val="FFFFFF"/>
                </a:solidFill>
              </a:rPr>
              <a:t>ios4.0</a:t>
            </a:r>
            <a:r>
              <a:rPr lang="zh-CN" altLang="en-US" dirty="0">
                <a:solidFill>
                  <a:srgbClr val="FFFFFF"/>
                </a:solidFill>
              </a:rPr>
              <a:t>开始就很好的支持</a:t>
            </a:r>
            <a:r>
              <a:rPr lang="en-US" altLang="zh-CN" dirty="0">
                <a:solidFill>
                  <a:srgbClr val="FFFFFF"/>
                </a:solidFill>
              </a:rPr>
              <a:t>Block</a:t>
            </a:r>
            <a:r>
              <a:rPr lang="zh-CN" altLang="en-US" dirty="0" smtClean="0">
                <a:solidFill>
                  <a:srgbClr val="FFFFFF"/>
                </a:solidFill>
              </a:rPr>
              <a:t>。</a:t>
            </a:r>
            <a:endParaRPr kumimoji="1" lang="en-US" altLang="zh-CN" dirty="0">
              <a:solidFill>
                <a:srgbClr val="FFFFFF"/>
              </a:solidFill>
            </a:endParaRPr>
          </a:p>
          <a:p>
            <a:pPr marL="342900" indent="-342900">
              <a:lnSpc>
                <a:spcPct val="15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是一个特殊的</a:t>
            </a:r>
            <a:r>
              <a:rPr kumimoji="1" lang="en-US" altLang="zh-CN" dirty="0">
                <a:solidFill>
                  <a:srgbClr val="FFFFFF"/>
                </a:solidFill>
              </a:rPr>
              <a:t>OC</a:t>
            </a:r>
            <a:r>
              <a:rPr kumimoji="1" lang="zh-CN" altLang="en-US" dirty="0">
                <a:solidFill>
                  <a:srgbClr val="FFFFFF"/>
                </a:solidFill>
              </a:rPr>
              <a:t>对象</a:t>
            </a:r>
            <a:r>
              <a:rPr kumimoji="1" lang="en-US" altLang="zh-CN" dirty="0">
                <a:solidFill>
                  <a:srgbClr val="FFFFFF"/>
                </a:solidFill>
              </a:rPr>
              <a:t>, </a:t>
            </a:r>
            <a:r>
              <a:rPr kumimoji="1" lang="zh-CN" altLang="en-US" dirty="0">
                <a:solidFill>
                  <a:schemeClr val="accent3"/>
                </a:solidFill>
              </a:rPr>
              <a:t>它建立在栈上</a:t>
            </a:r>
            <a:r>
              <a:rPr kumimoji="1" lang="en-US" altLang="zh-CN" dirty="0">
                <a:solidFill>
                  <a:schemeClr val="accent3"/>
                </a:solidFill>
              </a:rPr>
              <a:t>, </a:t>
            </a:r>
            <a:r>
              <a:rPr kumimoji="1" lang="zh-CN" altLang="en-US" dirty="0">
                <a:solidFill>
                  <a:schemeClr val="accent3"/>
                </a:solidFill>
              </a:rPr>
              <a:t>而不是堆上</a:t>
            </a:r>
            <a:r>
              <a:rPr kumimoji="1" lang="en-US" altLang="zh-CN" dirty="0">
                <a:solidFill>
                  <a:srgbClr val="FFFFFF"/>
                </a:solidFill>
              </a:rPr>
              <a:t>, </a:t>
            </a:r>
            <a:r>
              <a:rPr kumimoji="1" lang="zh-CN" altLang="en-US" dirty="0">
                <a:solidFill>
                  <a:srgbClr val="FFFFFF"/>
                </a:solidFill>
              </a:rPr>
              <a:t>这么做一个是为性能考虑</a:t>
            </a:r>
            <a:r>
              <a:rPr kumimoji="1" lang="en-US" altLang="zh-CN" dirty="0">
                <a:solidFill>
                  <a:srgbClr val="FFFFFF"/>
                </a:solidFill>
              </a:rPr>
              <a:t>,</a:t>
            </a:r>
            <a:r>
              <a:rPr kumimoji="1" lang="zh-CN" altLang="en-US" dirty="0">
                <a:solidFill>
                  <a:srgbClr val="FFFFFF"/>
                </a:solidFill>
              </a:rPr>
              <a:t>还有就是方便访问局部变量</a:t>
            </a:r>
            <a:r>
              <a:rPr kumimoji="1" lang="en-US" altLang="zh-CN" dirty="0" smtClean="0">
                <a:solidFill>
                  <a:srgbClr val="FFFFFF"/>
                </a:solidFill>
              </a:rPr>
              <a:t>.</a:t>
            </a:r>
            <a:r>
              <a:rPr kumimoji="1" lang="zh-CN" altLang="en-US" dirty="0" smtClean="0">
                <a:solidFill>
                  <a:srgbClr val="FFFF00"/>
                </a:solidFill>
              </a:rPr>
              <a:t>默认情况下</a:t>
            </a:r>
            <a:r>
              <a:rPr kumimoji="1" lang="en-US" altLang="zh-CN" dirty="0">
                <a:solidFill>
                  <a:srgbClr val="FFFF00"/>
                </a:solidFill>
              </a:rPr>
              <a:t>block</a:t>
            </a:r>
            <a:r>
              <a:rPr kumimoji="1" lang="zh-CN" altLang="en-US" dirty="0">
                <a:solidFill>
                  <a:srgbClr val="FFFF00"/>
                </a:solidFill>
              </a:rPr>
              <a:t>使用到的局部变量都会被复制</a:t>
            </a:r>
            <a:r>
              <a:rPr kumimoji="1" lang="en-US" altLang="zh-CN" dirty="0">
                <a:solidFill>
                  <a:srgbClr val="FFFF00"/>
                </a:solidFill>
              </a:rPr>
              <a:t>,</a:t>
            </a:r>
            <a:r>
              <a:rPr kumimoji="1" lang="zh-CN" altLang="en-US" dirty="0">
                <a:solidFill>
                  <a:srgbClr val="FFFF00"/>
                </a:solidFill>
              </a:rPr>
              <a:t>而不是保留</a:t>
            </a:r>
            <a:r>
              <a:rPr kumimoji="1" lang="en-US" altLang="zh-CN" dirty="0" smtClean="0">
                <a:solidFill>
                  <a:srgbClr val="FFFFFF"/>
                </a:solidFill>
              </a:rPr>
              <a:t>.</a:t>
            </a:r>
            <a:r>
              <a:rPr kumimoji="1" lang="zh-CN" altLang="en-US" dirty="0" smtClean="0">
                <a:solidFill>
                  <a:srgbClr val="FFFFFF"/>
                </a:solidFill>
              </a:rPr>
              <a:t>所以它无法改变局部变</a:t>
            </a:r>
            <a:r>
              <a:rPr kumimoji="1" lang="zh-CN" altLang="en-US" dirty="0">
                <a:solidFill>
                  <a:srgbClr val="FFFFFF"/>
                </a:solidFill>
              </a:rPr>
              <a:t>量的值</a:t>
            </a:r>
            <a:r>
              <a:rPr kumimoji="1" lang="en-US" altLang="zh-CN" dirty="0" smtClean="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如果在变量面前加上</a:t>
            </a:r>
            <a:r>
              <a:rPr kumimoji="1" lang="en-US" altLang="zh-CN" dirty="0">
                <a:solidFill>
                  <a:srgbClr val="8000FF"/>
                </a:solidFill>
              </a:rPr>
              <a:t>__block</a:t>
            </a:r>
            <a:r>
              <a:rPr kumimoji="1" lang="en-US" altLang="zh-CN" dirty="0">
                <a:solidFill>
                  <a:srgbClr val="FFFFFF"/>
                </a:solidFill>
              </a:rPr>
              <a:t>, </a:t>
            </a:r>
            <a:r>
              <a:rPr kumimoji="1" lang="zh-CN" altLang="en-US" dirty="0">
                <a:solidFill>
                  <a:srgbClr val="FFFFFF"/>
                </a:solidFill>
              </a:rPr>
              <a:t>那么编译器回去不会复制变量</a:t>
            </a:r>
            <a:r>
              <a:rPr kumimoji="1" lang="en-US" altLang="zh-CN" dirty="0">
                <a:solidFill>
                  <a:srgbClr val="FFFFFF"/>
                </a:solidFill>
              </a:rPr>
              <a:t>, </a:t>
            </a:r>
            <a:r>
              <a:rPr kumimoji="1" lang="zh-CN" altLang="en-US" dirty="0">
                <a:solidFill>
                  <a:srgbClr val="FFFFFF"/>
                </a:solidFill>
              </a:rPr>
              <a:t>而是去找变量的地址</a:t>
            </a:r>
            <a:r>
              <a:rPr kumimoji="1" lang="en-US" altLang="zh-CN" dirty="0">
                <a:solidFill>
                  <a:srgbClr val="FFFFFF"/>
                </a:solidFill>
              </a:rPr>
              <a:t>, </a:t>
            </a:r>
            <a:r>
              <a:rPr kumimoji="1" lang="zh-CN" altLang="en-US" dirty="0">
                <a:solidFill>
                  <a:srgbClr val="FFFFFF"/>
                </a:solidFill>
              </a:rPr>
              <a:t>通过地址来访问变量</a:t>
            </a:r>
            <a:r>
              <a:rPr kumimoji="1" lang="en-US" altLang="zh-CN" dirty="0">
                <a:solidFill>
                  <a:srgbClr val="FFFFFF"/>
                </a:solidFill>
              </a:rPr>
              <a:t>, </a:t>
            </a:r>
            <a:r>
              <a:rPr kumimoji="1" lang="zh-CN" altLang="en-US" dirty="0">
                <a:solidFill>
                  <a:srgbClr val="FFFFFF"/>
                </a:solidFill>
              </a:rPr>
              <a:t>实际上就是直接操作变量</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另外块是在栈上分配的</a:t>
            </a:r>
            <a:r>
              <a:rPr kumimoji="1" lang="en-US" altLang="zh-CN" dirty="0">
                <a:solidFill>
                  <a:srgbClr val="FFFFFF"/>
                </a:solidFill>
              </a:rPr>
              <a:t>, </a:t>
            </a:r>
            <a:r>
              <a:rPr kumimoji="1" lang="zh-CN" altLang="en-US" dirty="0">
                <a:solidFill>
                  <a:srgbClr val="FFFFFF"/>
                </a:solidFill>
              </a:rPr>
              <a:t>所以一旦离开作用域</a:t>
            </a:r>
            <a:r>
              <a:rPr kumimoji="1" lang="en-US" altLang="zh-CN" dirty="0">
                <a:solidFill>
                  <a:srgbClr val="FFFFFF"/>
                </a:solidFill>
              </a:rPr>
              <a:t>, </a:t>
            </a:r>
            <a:r>
              <a:rPr kumimoji="1" lang="zh-CN" altLang="en-US" dirty="0">
                <a:solidFill>
                  <a:srgbClr val="FFFFFF"/>
                </a:solidFill>
              </a:rPr>
              <a:t>就会释放</a:t>
            </a:r>
            <a:r>
              <a:rPr kumimoji="1" lang="en-US" altLang="zh-CN" dirty="0">
                <a:solidFill>
                  <a:srgbClr val="FFFFFF"/>
                </a:solidFill>
              </a:rPr>
              <a:t>, </a:t>
            </a:r>
            <a:r>
              <a:rPr kumimoji="1" lang="zh-CN" altLang="en-US" dirty="0" smtClean="0">
                <a:solidFill>
                  <a:srgbClr val="FFFFFF"/>
                </a:solidFill>
              </a:rPr>
              <a:t>因此如果你要把块用在别</a:t>
            </a:r>
            <a:r>
              <a:rPr kumimoji="1" lang="zh-CN" altLang="en-US" dirty="0">
                <a:solidFill>
                  <a:srgbClr val="FFFFFF"/>
                </a:solidFill>
              </a:rPr>
              <a:t>的地方</a:t>
            </a:r>
            <a:r>
              <a:rPr kumimoji="1" lang="en-US" altLang="zh-CN" dirty="0">
                <a:solidFill>
                  <a:srgbClr val="FFFFFF"/>
                </a:solidFill>
              </a:rPr>
              <a:t>, </a:t>
            </a:r>
            <a:r>
              <a:rPr kumimoji="1" lang="zh-CN" altLang="en-US" dirty="0">
                <a:solidFill>
                  <a:srgbClr val="FFFFFF"/>
                </a:solidFill>
              </a:rPr>
              <a:t>必须要复制一份</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所以在</a:t>
            </a:r>
            <a:r>
              <a:rPr kumimoji="1" lang="zh-CN" altLang="en-US" dirty="0" smtClean="0">
                <a:solidFill>
                  <a:srgbClr val="FFFFFF"/>
                </a:solidFill>
              </a:rPr>
              <a:t>属性定义一个块的时候</a:t>
            </a:r>
            <a:r>
              <a:rPr kumimoji="1" lang="zh-CN" altLang="en-US" dirty="0">
                <a:solidFill>
                  <a:srgbClr val="FFFFFF"/>
                </a:solidFill>
              </a:rPr>
              <a:t>需要使用</a:t>
            </a:r>
            <a:r>
              <a:rPr kumimoji="1" lang="en-US" altLang="zh-CN" dirty="0">
                <a:solidFill>
                  <a:srgbClr val="FFFF00"/>
                </a:solidFill>
              </a:rPr>
              <a:t>copy</a:t>
            </a:r>
            <a:r>
              <a:rPr kumimoji="1" lang="en-US" altLang="zh-CN" dirty="0">
                <a:solidFill>
                  <a:srgbClr val="FFFFFF"/>
                </a:solidFill>
              </a:rPr>
              <a:t>:  @property (</a:t>
            </a:r>
            <a:r>
              <a:rPr kumimoji="1" lang="en-US" altLang="zh-CN" dirty="0" err="1">
                <a:solidFill>
                  <a:srgbClr val="FFFFFF"/>
                </a:solidFill>
              </a:rPr>
              <a:t>nonatomic</a:t>
            </a:r>
            <a:r>
              <a:rPr kumimoji="1" lang="en-US" altLang="zh-CN" dirty="0">
                <a:solidFill>
                  <a:srgbClr val="FFFFFF"/>
                </a:solidFill>
              </a:rPr>
              <a:t>, copy) void (^</a:t>
            </a:r>
            <a:r>
              <a:rPr kumimoji="1" lang="en-US" altLang="zh-CN" dirty="0" err="1">
                <a:solidFill>
                  <a:srgbClr val="FFFFFF"/>
                </a:solidFill>
              </a:rPr>
              <a:t>onTextEntered</a:t>
            </a:r>
            <a:r>
              <a:rPr kumimoji="1" lang="en-US" altLang="zh-CN" dirty="0">
                <a:solidFill>
                  <a:srgbClr val="FFFFFF"/>
                </a:solidFill>
              </a:rPr>
              <a:t>)(</a:t>
            </a:r>
            <a:r>
              <a:rPr kumimoji="1" lang="en-US" altLang="zh-CN" dirty="0" err="1">
                <a:solidFill>
                  <a:srgbClr val="FFFFFF"/>
                </a:solidFill>
              </a:rPr>
              <a:t>NSString</a:t>
            </a:r>
            <a:r>
              <a:rPr kumimoji="1" lang="en-US" altLang="zh-CN" dirty="0">
                <a:solidFill>
                  <a:srgbClr val="FFFFFF"/>
                </a:solidFill>
              </a:rPr>
              <a:t> *</a:t>
            </a:r>
            <a:r>
              <a:rPr kumimoji="1" lang="en-US" altLang="zh-CN" dirty="0" err="1">
                <a:solidFill>
                  <a:srgbClr val="FFFFFF"/>
                </a:solidFill>
              </a:rPr>
              <a:t>enteredText</a:t>
            </a:r>
            <a:r>
              <a:rPr kumimoji="1" lang="en-US" altLang="zh-CN" dirty="0">
                <a:solidFill>
                  <a:srgbClr val="FFFFFF"/>
                </a:solidFill>
              </a:rPr>
              <a:t>);</a:t>
            </a:r>
          </a:p>
          <a:p>
            <a:pPr marL="342900" indent="-342900">
              <a:lnSpc>
                <a:spcPct val="150000"/>
              </a:lnSpc>
              <a:buClr>
                <a:srgbClr val="00FFFF"/>
              </a:buClr>
              <a:buFont typeface="Wingdings" charset="2"/>
              <a:buChar char="Ø"/>
            </a:pPr>
            <a:r>
              <a:rPr kumimoji="1" lang="zh-CN" altLang="en-US" dirty="0">
                <a:solidFill>
                  <a:srgbClr val="FFFFFF"/>
                </a:solidFill>
              </a:rPr>
              <a:t>块是不能保留的</a:t>
            </a:r>
            <a:r>
              <a:rPr kumimoji="1" lang="en-US" altLang="zh-CN" dirty="0">
                <a:solidFill>
                  <a:srgbClr val="FFFFFF"/>
                </a:solidFill>
              </a:rPr>
              <a:t>, </a:t>
            </a:r>
            <a:r>
              <a:rPr kumimoji="1" lang="en-US" altLang="zh-CN" dirty="0">
                <a:solidFill>
                  <a:schemeClr val="accent5">
                    <a:lumMod val="75000"/>
                  </a:schemeClr>
                </a:solidFill>
              </a:rPr>
              <a:t>retain</a:t>
            </a:r>
            <a:r>
              <a:rPr kumimoji="1" lang="zh-CN" altLang="en-US" dirty="0">
                <a:solidFill>
                  <a:schemeClr val="accent5">
                    <a:lumMod val="75000"/>
                  </a:schemeClr>
                </a:solidFill>
              </a:rPr>
              <a:t>对块没有意义</a:t>
            </a:r>
            <a:r>
              <a:rPr kumimoji="1" lang="en-US" altLang="zh-CN" dirty="0">
                <a:solidFill>
                  <a:srgbClr val="FFFFFF"/>
                </a:solidFill>
              </a:rPr>
              <a:t>.</a:t>
            </a:r>
            <a:endParaRPr kumimoji="1" lang="zh-CN" altLang="en-US" dirty="0">
              <a:solidFill>
                <a:srgbClr val="FFFFFF"/>
              </a:solidFill>
            </a:endParaRPr>
          </a:p>
        </p:txBody>
      </p:sp>
    </p:spTree>
    <p:extLst>
      <p:ext uri="{BB962C8B-B14F-4D97-AF65-F5344CB8AC3E}">
        <p14:creationId xmlns:p14="http://schemas.microsoft.com/office/powerpoint/2010/main" val="33927739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solidFill>
                  <a:srgbClr val="FFFFFF"/>
                </a:solidFill>
              </a:rPr>
              <a:t>Block</a:t>
            </a:r>
            <a:r>
              <a:rPr lang="en-US" altLang="en-US" b="0" dirty="0" err="1"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13</a:t>
            </a:fld>
            <a:endParaRPr lang="en-US" dirty="0"/>
          </a:p>
        </p:txBody>
      </p:sp>
      <p:sp>
        <p:nvSpPr>
          <p:cNvPr id="5" name="文本框 4"/>
          <p:cNvSpPr txBox="1"/>
          <p:nvPr/>
        </p:nvSpPr>
        <p:spPr>
          <a:xfrm>
            <a:off x="251520" y="1196752"/>
            <a:ext cx="8784976" cy="615553"/>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kumimoji="1" lang="en-US" altLang="zh-CN" sz="2400" dirty="0">
                <a:solidFill>
                  <a:srgbClr val="FFFFFF"/>
                </a:solidFill>
              </a:rPr>
              <a:t>block</a:t>
            </a:r>
            <a:r>
              <a:rPr kumimoji="1" lang="zh-CN" altLang="en-US" sz="2400" dirty="0">
                <a:solidFill>
                  <a:srgbClr val="FFFFFF"/>
                </a:solidFill>
              </a:rPr>
              <a:t>如何申明（对比于</a:t>
            </a:r>
            <a:r>
              <a:rPr kumimoji="1" lang="en-US" altLang="zh-CN" sz="2400" dirty="0">
                <a:solidFill>
                  <a:srgbClr val="FFFFFF"/>
                </a:solidFill>
              </a:rPr>
              <a:t>c</a:t>
            </a:r>
            <a:r>
              <a:rPr kumimoji="1" lang="zh-CN" altLang="en-US" sz="2400" dirty="0">
                <a:solidFill>
                  <a:srgbClr val="FFFFFF"/>
                </a:solidFill>
              </a:rPr>
              <a:t>语言中的函数申明）</a:t>
            </a:r>
          </a:p>
        </p:txBody>
      </p:sp>
      <p:pic>
        <p:nvPicPr>
          <p:cNvPr id="4" name="图片 3"/>
          <p:cNvPicPr>
            <a:picLocks noChangeAspect="1"/>
          </p:cNvPicPr>
          <p:nvPr/>
        </p:nvPicPr>
        <p:blipFill>
          <a:blip r:embed="rId2"/>
          <a:stretch>
            <a:fillRect/>
          </a:stretch>
        </p:blipFill>
        <p:spPr>
          <a:xfrm>
            <a:off x="467544" y="2060848"/>
            <a:ext cx="7684740" cy="4525458"/>
          </a:xfrm>
          <a:prstGeom prst="rect">
            <a:avLst/>
          </a:prstGeom>
        </p:spPr>
      </p:pic>
    </p:spTree>
    <p:extLst>
      <p:ext uri="{BB962C8B-B14F-4D97-AF65-F5344CB8AC3E}">
        <p14:creationId xmlns:p14="http://schemas.microsoft.com/office/powerpoint/2010/main" val="5193530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14</a:t>
            </a:fld>
            <a:endParaRPr lang="en-US" dirty="0"/>
          </a:p>
        </p:txBody>
      </p:sp>
      <p:sp>
        <p:nvSpPr>
          <p:cNvPr id="5" name="文本框 4"/>
          <p:cNvSpPr txBox="1"/>
          <p:nvPr/>
        </p:nvSpPr>
        <p:spPr>
          <a:xfrm>
            <a:off x="251520" y="1196752"/>
            <a:ext cx="8784976" cy="5601532"/>
          </a:xfrm>
          <a:prstGeom prst="rect">
            <a:avLst/>
          </a:prstGeom>
          <a:noFill/>
        </p:spPr>
        <p:txBody>
          <a:bodyPr wrap="square" rtlCol="0">
            <a:spAutoFit/>
          </a:bodyPr>
          <a:lstStyle/>
          <a:p>
            <a:pPr marL="285750" indent="-285750">
              <a:lnSpc>
                <a:spcPct val="150000"/>
              </a:lnSpc>
              <a:buClr>
                <a:srgbClr val="00FFFF"/>
              </a:buClr>
              <a:buFont typeface="Wingdings" charset="2"/>
              <a:buChar char="Ø"/>
            </a:pPr>
            <a:r>
              <a:rPr kumimoji="1" lang="zh-CN" altLang="en-US" sz="2400" dirty="0">
                <a:solidFill>
                  <a:srgbClr val="FFFFFF"/>
                </a:solidFill>
              </a:rPr>
              <a:t>使用</a:t>
            </a:r>
            <a:r>
              <a:rPr kumimoji="1" lang="en-US" altLang="zh-CN" sz="2400" dirty="0">
                <a:solidFill>
                  <a:srgbClr val="FFFFFF"/>
                </a:solidFill>
              </a:rPr>
              <a:t>typed</a:t>
            </a:r>
            <a:r>
              <a:rPr kumimoji="1" lang="zh-CN" altLang="en-US" sz="2400" dirty="0">
                <a:solidFill>
                  <a:srgbClr val="FFFFFF"/>
                </a:solidFill>
              </a:rPr>
              <a:t>声明</a:t>
            </a:r>
            <a:r>
              <a:rPr kumimoji="1" lang="en-US" altLang="zh-CN" sz="2400" dirty="0">
                <a:solidFill>
                  <a:srgbClr val="FFFFFF"/>
                </a:solidFill>
              </a:rPr>
              <a:t>block</a:t>
            </a:r>
          </a:p>
          <a:p>
            <a:pPr lvl="1">
              <a:lnSpc>
                <a:spcPct val="150000"/>
              </a:lnSpc>
              <a:buClr>
                <a:srgbClr val="00FFFF"/>
              </a:buClr>
            </a:pPr>
            <a:r>
              <a:rPr kumimoji="1" lang="en-US" altLang="zh-CN" sz="2400" dirty="0" err="1">
                <a:solidFill>
                  <a:srgbClr val="FFFFFF"/>
                </a:solidFill>
              </a:rPr>
              <a:t>typedef</a:t>
            </a:r>
            <a:r>
              <a:rPr kumimoji="1" lang="en-US" altLang="zh-CN" sz="2400" dirty="0">
                <a:solidFill>
                  <a:srgbClr val="FFFFFF"/>
                </a:solidFill>
              </a:rPr>
              <a:t> void(^</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NSObject</a:t>
            </a:r>
            <a:r>
              <a:rPr kumimoji="1" lang="en-US" altLang="zh-CN" sz="2400" dirty="0">
                <a:solidFill>
                  <a:srgbClr val="FFFFFF"/>
                </a:solidFill>
              </a:rPr>
              <a:t> *</a:t>
            </a:r>
            <a:r>
              <a:rPr kumimoji="1" lang="en-US" altLang="zh-CN" sz="2400" dirty="0" err="1">
                <a:solidFill>
                  <a:srgbClr val="FFFFFF"/>
                </a:solidFill>
              </a:rPr>
              <a:t>ob</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这就声明了一个</a:t>
            </a:r>
            <a:r>
              <a:rPr kumimoji="1" lang="en-US" altLang="zh-CN" sz="2400" dirty="0" err="1">
                <a:solidFill>
                  <a:srgbClr val="FFFFFF"/>
                </a:solidFill>
              </a:rPr>
              <a:t>didFinishBlock</a:t>
            </a:r>
            <a:r>
              <a:rPr kumimoji="1" lang="zh-CN" altLang="en-US" sz="2400" dirty="0">
                <a:solidFill>
                  <a:srgbClr val="FFFFFF"/>
                </a:solidFill>
              </a:rPr>
              <a:t>类型的</a:t>
            </a:r>
            <a:r>
              <a:rPr kumimoji="1" lang="en-US" altLang="zh-CN" sz="2400" dirty="0">
                <a:solidFill>
                  <a:srgbClr val="FFFFFF"/>
                </a:solidFill>
              </a:rPr>
              <a:t>block</a:t>
            </a:r>
            <a:r>
              <a:rPr kumimoji="1" lang="zh-CN" altLang="en-US" sz="2400" dirty="0">
                <a:solidFill>
                  <a:srgbClr val="FFFFFF"/>
                </a:solidFill>
              </a:rPr>
              <a:t>，</a:t>
            </a:r>
          </a:p>
          <a:p>
            <a:pPr lvl="1">
              <a:lnSpc>
                <a:spcPct val="150000"/>
              </a:lnSpc>
              <a:buClr>
                <a:srgbClr val="00FFFF"/>
              </a:buClr>
            </a:pPr>
            <a:r>
              <a:rPr kumimoji="1" lang="zh-CN" altLang="en-US" sz="2400" dirty="0">
                <a:solidFill>
                  <a:srgbClr val="FFFFFF"/>
                </a:solidFill>
              </a:rPr>
              <a:t>然</a:t>
            </a:r>
            <a:r>
              <a:rPr kumimoji="1" lang="zh-CN" altLang="en-US" sz="2400" dirty="0" smtClean="0">
                <a:solidFill>
                  <a:srgbClr val="FFFFFF"/>
                </a:solidFill>
              </a:rPr>
              <a:t>后便可用</a:t>
            </a:r>
            <a:r>
              <a:rPr kumimoji="1" lang="en-US" altLang="zh-CN" sz="2400" dirty="0" smtClean="0">
                <a:solidFill>
                  <a:srgbClr val="FFFFFF"/>
                </a:solidFill>
              </a:rPr>
              <a:t>@</a:t>
            </a:r>
            <a:r>
              <a:rPr kumimoji="1" lang="en-US" altLang="zh-CN" sz="2400" dirty="0">
                <a:solidFill>
                  <a:srgbClr val="FFFFFF"/>
                </a:solidFill>
              </a:rPr>
              <a:t>property (</a:t>
            </a:r>
            <a:r>
              <a:rPr kumimoji="1" lang="en-US" altLang="zh-CN" sz="2400" dirty="0" err="1">
                <a:solidFill>
                  <a:srgbClr val="FFFFFF"/>
                </a:solidFill>
              </a:rPr>
              <a:t>nonatomic,copy</a:t>
            </a:r>
            <a:r>
              <a:rPr kumimoji="1" lang="en-US" altLang="zh-CN" sz="2400" dirty="0">
                <a:solidFill>
                  <a:srgbClr val="FFFFFF"/>
                </a:solidFill>
              </a:rPr>
              <a:t>) </a:t>
            </a:r>
            <a:r>
              <a:rPr kumimoji="1" lang="en-US" altLang="zh-CN" sz="2400" dirty="0" err="1">
                <a:solidFill>
                  <a:srgbClr val="FFFFFF"/>
                </a:solidFill>
              </a:rPr>
              <a:t>didFinishBlock</a:t>
            </a:r>
            <a:r>
              <a:rPr kumimoji="1" lang="en-US" altLang="zh-CN" sz="2400" dirty="0">
                <a:solidFill>
                  <a:srgbClr val="FFFFFF"/>
                </a:solidFill>
              </a:rPr>
              <a:t>  </a:t>
            </a:r>
            <a:r>
              <a:rPr kumimoji="1" lang="en-US" altLang="zh-CN" sz="2400" dirty="0" err="1">
                <a:solidFill>
                  <a:srgbClr val="FFFFFF"/>
                </a:solidFill>
              </a:rPr>
              <a:t>finishBlock</a:t>
            </a:r>
            <a:r>
              <a:rPr kumimoji="1" lang="en-US" altLang="zh-CN" sz="2400" dirty="0">
                <a:solidFill>
                  <a:srgbClr val="FFFFFF"/>
                </a:solidFill>
              </a:rPr>
              <a:t>;</a:t>
            </a:r>
          </a:p>
          <a:p>
            <a:pPr lvl="1">
              <a:lnSpc>
                <a:spcPct val="150000"/>
              </a:lnSpc>
              <a:buClr>
                <a:srgbClr val="00FFFF"/>
              </a:buClr>
            </a:pPr>
            <a:r>
              <a:rPr kumimoji="1" lang="zh-CN" altLang="en-US" sz="2400" dirty="0">
                <a:solidFill>
                  <a:srgbClr val="FFFFFF"/>
                </a:solidFill>
              </a:rPr>
              <a:t>声明一个</a:t>
            </a:r>
            <a:r>
              <a:rPr kumimoji="1" lang="en-US" altLang="zh-CN" sz="2400" dirty="0">
                <a:solidFill>
                  <a:srgbClr val="FFFFFF"/>
                </a:solidFill>
              </a:rPr>
              <a:t>block</a:t>
            </a:r>
            <a:r>
              <a:rPr kumimoji="1" lang="zh-CN" altLang="en-US" sz="2400" dirty="0">
                <a:solidFill>
                  <a:srgbClr val="FFFFFF"/>
                </a:solidFill>
              </a:rPr>
              <a:t>对象，注意对象属性设置为</a:t>
            </a:r>
            <a:r>
              <a:rPr kumimoji="1" lang="en-US" altLang="zh-CN" sz="2400" dirty="0">
                <a:solidFill>
                  <a:srgbClr val="FFFFFF"/>
                </a:solidFill>
              </a:rPr>
              <a:t>copy</a:t>
            </a:r>
            <a:r>
              <a:rPr kumimoji="1" lang="zh-CN" altLang="en-US" sz="2400" dirty="0">
                <a:solidFill>
                  <a:srgbClr val="FFFFFF"/>
                </a:solidFill>
              </a:rPr>
              <a:t>，接到</a:t>
            </a:r>
            <a:r>
              <a:rPr kumimoji="1" lang="en-US" altLang="zh-CN" sz="2400" dirty="0">
                <a:solidFill>
                  <a:srgbClr val="FFFFFF"/>
                </a:solidFill>
              </a:rPr>
              <a:t>block </a:t>
            </a:r>
            <a:r>
              <a:rPr kumimoji="1" lang="zh-CN" altLang="en-US" sz="2400" dirty="0">
                <a:solidFill>
                  <a:srgbClr val="FFFFFF"/>
                </a:solidFill>
              </a:rPr>
              <a:t>参数时，便会自动复制一份。 </a:t>
            </a:r>
          </a:p>
          <a:p>
            <a:pPr lvl="1">
              <a:lnSpc>
                <a:spcPct val="150000"/>
              </a:lnSpc>
              <a:buClr>
                <a:srgbClr val="00FFFF"/>
              </a:buClr>
            </a:pPr>
            <a:r>
              <a:rPr kumimoji="1" lang="en-US" altLang="zh-CN" sz="2400" dirty="0">
                <a:solidFill>
                  <a:srgbClr val="FFFF00"/>
                </a:solidFill>
              </a:rPr>
              <a:t>__block</a:t>
            </a:r>
            <a:r>
              <a:rPr kumimoji="1" lang="zh-CN" altLang="en-US" sz="2400" dirty="0">
                <a:solidFill>
                  <a:srgbClr val="FFFFFF"/>
                </a:solidFill>
              </a:rPr>
              <a:t>是一种特殊类型，</a:t>
            </a:r>
          </a:p>
          <a:p>
            <a:pPr lvl="1">
              <a:lnSpc>
                <a:spcPct val="150000"/>
              </a:lnSpc>
              <a:buClr>
                <a:srgbClr val="00FFFF"/>
              </a:buClr>
            </a:pPr>
            <a:r>
              <a:rPr kumimoji="1" lang="zh-CN" altLang="en-US" sz="2400" dirty="0">
                <a:solidFill>
                  <a:srgbClr val="FFFFFF"/>
                </a:solidFill>
              </a:rPr>
              <a:t>使用该关键字声明的局部变量，可以被</a:t>
            </a:r>
            <a:r>
              <a:rPr kumimoji="1" lang="en-US" altLang="zh-CN" sz="2400" dirty="0">
                <a:solidFill>
                  <a:srgbClr val="FFFFFF"/>
                </a:solidFill>
              </a:rPr>
              <a:t>block</a:t>
            </a:r>
            <a:r>
              <a:rPr kumimoji="1" lang="zh-CN" altLang="en-US" sz="2400" dirty="0">
                <a:solidFill>
                  <a:srgbClr val="FFFFFF"/>
                </a:solidFill>
              </a:rPr>
              <a:t>所改变，并且其在原函数中的值会被改变。</a:t>
            </a:r>
          </a:p>
        </p:txBody>
      </p:sp>
    </p:spTree>
    <p:extLst>
      <p:ext uri="{BB962C8B-B14F-4D97-AF65-F5344CB8AC3E}">
        <p14:creationId xmlns:p14="http://schemas.microsoft.com/office/powerpoint/2010/main" val="17685844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15</a:t>
            </a:fld>
            <a:endParaRPr lang="en-US" dirty="0"/>
          </a:p>
        </p:txBody>
      </p:sp>
      <p:sp>
        <p:nvSpPr>
          <p:cNvPr id="5" name="文本框 4"/>
          <p:cNvSpPr txBox="1"/>
          <p:nvPr/>
        </p:nvSpPr>
        <p:spPr>
          <a:xfrm>
            <a:off x="251520" y="1196752"/>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zh-CN" altLang="en-US" dirty="0" smtClean="0">
                <a:solidFill>
                  <a:srgbClr val="FFFF00"/>
                </a:solidFill>
              </a:rPr>
              <a:t>使用</a:t>
            </a:r>
            <a:r>
              <a:rPr kumimoji="1" lang="en-US" altLang="zh-CN" dirty="0">
                <a:solidFill>
                  <a:srgbClr val="FFFF00"/>
                </a:solidFill>
              </a:rPr>
              <a:t>block</a:t>
            </a:r>
            <a:r>
              <a:rPr kumimoji="1" lang="zh-CN" altLang="en-US" dirty="0">
                <a:solidFill>
                  <a:srgbClr val="FFFF00"/>
                </a:solidFill>
              </a:rPr>
              <a:t>和使用</a:t>
            </a:r>
            <a:r>
              <a:rPr kumimoji="1" lang="en-US" altLang="zh-CN" dirty="0">
                <a:solidFill>
                  <a:srgbClr val="FFFF00"/>
                </a:solidFill>
              </a:rPr>
              <a:t>delegate</a:t>
            </a:r>
            <a:r>
              <a:rPr kumimoji="1" lang="zh-CN" altLang="en-US" dirty="0">
                <a:solidFill>
                  <a:srgbClr val="FFFF00"/>
                </a:solidFill>
              </a:rPr>
              <a:t>完成委托模式有什么优点？</a:t>
            </a:r>
          </a:p>
          <a:p>
            <a:pPr>
              <a:lnSpc>
                <a:spcPct val="140000"/>
              </a:lnSpc>
              <a:buClr>
                <a:srgbClr val="00FFFF"/>
              </a:buClr>
            </a:pPr>
            <a:r>
              <a:rPr kumimoji="1" lang="zh-CN" altLang="en-US" dirty="0">
                <a:solidFill>
                  <a:srgbClr val="FFFFFF"/>
                </a:solidFill>
              </a:rPr>
              <a:t> </a:t>
            </a:r>
          </a:p>
          <a:p>
            <a:pPr marL="285750" indent="-285750">
              <a:lnSpc>
                <a:spcPct val="140000"/>
              </a:lnSpc>
              <a:buClr>
                <a:srgbClr val="00FFFF"/>
              </a:buClr>
              <a:buFont typeface="Wingdings" charset="2"/>
              <a:buChar char="Ø"/>
            </a:pPr>
            <a:r>
              <a:rPr kumimoji="1" lang="en-US" altLang="zh-CN" dirty="0">
                <a:solidFill>
                  <a:srgbClr val="FFFFFF"/>
                </a:solidFill>
              </a:rPr>
              <a:t>block</a:t>
            </a:r>
            <a:r>
              <a:rPr kumimoji="1" lang="zh-CN" altLang="en-US" dirty="0">
                <a:solidFill>
                  <a:srgbClr val="FFFFFF"/>
                </a:solidFill>
              </a:rPr>
              <a:t>不同其它变量的原因在于它不是一个单一变量</a:t>
            </a:r>
            <a:r>
              <a:rPr kumimoji="1" lang="en-US" altLang="zh-CN" dirty="0">
                <a:solidFill>
                  <a:srgbClr val="FFFFFF"/>
                </a:solidFill>
              </a:rPr>
              <a:t>, </a:t>
            </a:r>
            <a:r>
              <a:rPr kumimoji="1" lang="zh-CN" altLang="en-US" dirty="0">
                <a:solidFill>
                  <a:srgbClr val="FFFFFF"/>
                </a:solidFill>
              </a:rPr>
              <a:t>而是一个方法</a:t>
            </a:r>
            <a:r>
              <a:rPr kumimoji="1" lang="en-US" altLang="zh-CN" dirty="0" smtClean="0">
                <a:solidFill>
                  <a:srgbClr val="FFFFFF"/>
                </a:solidFill>
              </a:rPr>
              <a:t>,</a:t>
            </a:r>
            <a:r>
              <a:rPr kumimoji="1" lang="zh-CN" altLang="en-US" dirty="0" smtClean="0">
                <a:solidFill>
                  <a:srgbClr val="FFFFFF"/>
                </a:solidFill>
              </a:rPr>
              <a:t>我们要传递</a:t>
            </a:r>
            <a:r>
              <a:rPr kumimoji="1" lang="zh-CN" altLang="en-US" dirty="0">
                <a:solidFill>
                  <a:srgbClr val="FFFFFF"/>
                </a:solidFill>
              </a:rPr>
              <a:t>的是一个代码块</a:t>
            </a:r>
            <a:r>
              <a:rPr kumimoji="1" lang="en-US" altLang="zh-CN" dirty="0">
                <a:solidFill>
                  <a:srgbClr val="FFFFFF"/>
                </a:solidFill>
              </a:rPr>
              <a:t>,</a:t>
            </a:r>
            <a:r>
              <a:rPr kumimoji="1" lang="zh-CN" altLang="en-US" dirty="0">
                <a:solidFill>
                  <a:srgbClr val="FFFFFF"/>
                </a:solidFill>
              </a:rPr>
              <a:t>并且这个代码块可以存在参数</a:t>
            </a:r>
            <a:r>
              <a:rPr kumimoji="1" lang="en-US" altLang="zh-CN" dirty="0" smtClean="0">
                <a:solidFill>
                  <a:srgbClr val="FFFFFF"/>
                </a:solidFill>
              </a:rPr>
              <a:t>,</a:t>
            </a:r>
            <a:r>
              <a:rPr kumimoji="1" lang="zh-CN" altLang="en-US" dirty="0" smtClean="0">
                <a:solidFill>
                  <a:srgbClr val="FFFFFF"/>
                </a:solidFill>
              </a:rPr>
              <a:t>这个参数并</a:t>
            </a:r>
            <a:r>
              <a:rPr kumimoji="1" lang="zh-CN" altLang="en-US" dirty="0">
                <a:solidFill>
                  <a:srgbClr val="FFFFFF"/>
                </a:solidFill>
              </a:rPr>
              <a:t>不是在定义</a:t>
            </a:r>
            <a:r>
              <a:rPr kumimoji="1" lang="en-US" altLang="zh-CN" dirty="0">
                <a:solidFill>
                  <a:srgbClr val="FFFFFF"/>
                </a:solidFill>
              </a:rPr>
              <a:t>block</a:t>
            </a:r>
            <a:r>
              <a:rPr kumimoji="1" lang="zh-CN" altLang="en-US" dirty="0">
                <a:solidFill>
                  <a:srgbClr val="FFFFFF"/>
                </a:solidFill>
              </a:rPr>
              <a:t>的时候就赋予值</a:t>
            </a:r>
            <a:r>
              <a:rPr kumimoji="1" lang="en-US" altLang="zh-CN" dirty="0">
                <a:solidFill>
                  <a:srgbClr val="FFFFFF"/>
                </a:solidFill>
              </a:rPr>
              <a:t>, </a:t>
            </a:r>
            <a:r>
              <a:rPr kumimoji="1" lang="zh-CN" altLang="en-US" dirty="0">
                <a:solidFill>
                  <a:srgbClr val="FFFFFF"/>
                </a:solidFill>
              </a:rPr>
              <a:t>而是我们在实际运行</a:t>
            </a:r>
            <a:r>
              <a:rPr kumimoji="1" lang="en-US" altLang="zh-CN" dirty="0">
                <a:solidFill>
                  <a:srgbClr val="FFFFFF"/>
                </a:solidFill>
              </a:rPr>
              <a:t>block</a:t>
            </a:r>
            <a:r>
              <a:rPr kumimoji="1" lang="zh-CN" altLang="en-US" dirty="0">
                <a:solidFill>
                  <a:srgbClr val="FFFFFF"/>
                </a:solidFill>
              </a:rPr>
              <a:t>的时候才赋予值</a:t>
            </a:r>
            <a:r>
              <a:rPr kumimoji="1" lang="en-US" altLang="zh-CN" dirty="0">
                <a:solidFill>
                  <a:srgbClr val="FFFFFF"/>
                </a:solidFill>
              </a:rPr>
              <a:t>. </a:t>
            </a:r>
          </a:p>
          <a:p>
            <a:pPr marL="285750" indent="-285750">
              <a:lnSpc>
                <a:spcPct val="140000"/>
              </a:lnSpc>
              <a:buClr>
                <a:srgbClr val="00FFFF"/>
              </a:buClr>
              <a:buFont typeface="Wingdings" charset="2"/>
              <a:buChar char="Ø"/>
            </a:pPr>
            <a:r>
              <a:rPr kumimoji="1" lang="zh-CN" altLang="en-US" dirty="0">
                <a:solidFill>
                  <a:srgbClr val="FFFFFF"/>
                </a:solidFill>
              </a:rPr>
              <a:t>因此对于有参数的</a:t>
            </a:r>
            <a:r>
              <a:rPr kumimoji="1" lang="en-US" altLang="zh-CN" dirty="0">
                <a:solidFill>
                  <a:srgbClr val="FFFFFF"/>
                </a:solidFill>
              </a:rPr>
              <a:t>block,</a:t>
            </a:r>
            <a:r>
              <a:rPr kumimoji="1" lang="zh-CN" altLang="en-US" dirty="0">
                <a:solidFill>
                  <a:srgbClr val="FFFFFF"/>
                </a:solidFill>
              </a:rPr>
              <a:t>当我们传递过去的时候</a:t>
            </a:r>
            <a:r>
              <a:rPr kumimoji="1" lang="en-US" altLang="zh-CN" dirty="0">
                <a:solidFill>
                  <a:srgbClr val="FFFFFF"/>
                </a:solidFill>
              </a:rPr>
              <a:t>, </a:t>
            </a:r>
            <a:r>
              <a:rPr kumimoji="1" lang="zh-CN" altLang="en-US" dirty="0">
                <a:solidFill>
                  <a:srgbClr val="FFFFFF"/>
                </a:solidFill>
              </a:rPr>
              <a:t>它的需要接收方提供相应的参数才能运行</a:t>
            </a:r>
            <a:r>
              <a:rPr kumimoji="1" lang="en-US" altLang="zh-CN" dirty="0">
                <a:solidFill>
                  <a:srgbClr val="FFFFFF"/>
                </a:solidFill>
              </a:rPr>
              <a:t>, </a:t>
            </a:r>
            <a:r>
              <a:rPr kumimoji="1" lang="zh-CN" altLang="en-US" dirty="0" smtClean="0">
                <a:solidFill>
                  <a:srgbClr val="FFFFFF"/>
                </a:solidFill>
              </a:rPr>
              <a:t>这么做我们就可以在</a:t>
            </a:r>
            <a:r>
              <a:rPr kumimoji="1" lang="en-US" altLang="zh-CN" dirty="0">
                <a:solidFill>
                  <a:srgbClr val="FFFFFF"/>
                </a:solidFill>
              </a:rPr>
              <a:t>A</a:t>
            </a:r>
            <a:r>
              <a:rPr kumimoji="1" lang="zh-CN" altLang="en-US" dirty="0">
                <a:solidFill>
                  <a:srgbClr val="FFFFFF"/>
                </a:solidFill>
              </a:rPr>
              <a:t>类为</a:t>
            </a:r>
            <a:r>
              <a:rPr kumimoji="1" lang="en-US" altLang="zh-CN" dirty="0">
                <a:solidFill>
                  <a:srgbClr val="FFFFFF"/>
                </a:solidFill>
              </a:rPr>
              <a:t>B</a:t>
            </a:r>
            <a:r>
              <a:rPr kumimoji="1" lang="zh-CN" altLang="en-US" dirty="0">
                <a:solidFill>
                  <a:srgbClr val="FFFFFF"/>
                </a:solidFill>
              </a:rPr>
              <a:t>类将来会发生的事件提前做好处理的方法</a:t>
            </a:r>
            <a:r>
              <a:rPr kumimoji="1" lang="en-US" altLang="zh-CN" dirty="0">
                <a:solidFill>
                  <a:srgbClr val="FFFFFF"/>
                </a:solidFill>
              </a:rPr>
              <a:t>,</a:t>
            </a:r>
            <a:r>
              <a:rPr kumimoji="1" lang="zh-CN" altLang="en-US" dirty="0">
                <a:solidFill>
                  <a:srgbClr val="FFFFFF"/>
                </a:solidFill>
              </a:rPr>
              <a:t>即使我们还没有这些事件的具体参数</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某种意义上将这样就不需要两者之间的委托关系</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solidFill>
                  <a:srgbClr val="FFFFFF"/>
                </a:solidFill>
              </a:rPr>
              <a:t>委托关系就是</a:t>
            </a:r>
            <a:r>
              <a:rPr kumimoji="1" lang="en-US" altLang="zh-CN" dirty="0">
                <a:solidFill>
                  <a:srgbClr val="FFFFFF"/>
                </a:solidFill>
              </a:rPr>
              <a:t>B</a:t>
            </a:r>
            <a:r>
              <a:rPr kumimoji="1" lang="zh-CN" altLang="en-US" dirty="0">
                <a:solidFill>
                  <a:srgbClr val="FFFFFF"/>
                </a:solidFill>
              </a:rPr>
              <a:t>类发生一个事件后</a:t>
            </a:r>
            <a:r>
              <a:rPr kumimoji="1" lang="en-US" altLang="zh-CN" dirty="0">
                <a:solidFill>
                  <a:srgbClr val="FFFFFF"/>
                </a:solidFill>
              </a:rPr>
              <a:t>,</a:t>
            </a:r>
            <a:r>
              <a:rPr kumimoji="1" lang="zh-CN" altLang="en-US" dirty="0">
                <a:solidFill>
                  <a:srgbClr val="FFFFFF"/>
                </a:solidFill>
              </a:rPr>
              <a:t>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a:t>
            </a:r>
            <a:r>
              <a:rPr kumimoji="1" lang="zh-CN" altLang="en-US" dirty="0">
                <a:solidFill>
                  <a:srgbClr val="FFFFFF"/>
                </a:solidFill>
              </a:rPr>
              <a:t>让</a:t>
            </a:r>
            <a:r>
              <a:rPr kumimoji="1" lang="en-US" altLang="zh-CN" dirty="0">
                <a:solidFill>
                  <a:srgbClr val="FFFFFF"/>
                </a:solidFill>
              </a:rPr>
              <a:t>A</a:t>
            </a:r>
            <a:r>
              <a:rPr kumimoji="1" lang="zh-CN" altLang="en-US" dirty="0">
                <a:solidFill>
                  <a:srgbClr val="FFFFFF"/>
                </a:solidFill>
              </a:rPr>
              <a:t>类再针对这个事件进行一些处</a:t>
            </a:r>
            <a:r>
              <a:rPr kumimoji="1" lang="zh-CN" altLang="en-US" dirty="0" smtClean="0">
                <a:solidFill>
                  <a:srgbClr val="FFFFFF"/>
                </a:solidFill>
              </a:rPr>
              <a:t>理</a:t>
            </a:r>
            <a:endParaRPr kumimoji="1" lang="zh-CN" altLang="en-US"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而</a:t>
            </a:r>
            <a:r>
              <a:rPr kumimoji="1" lang="zh-CN" altLang="en-US" dirty="0">
                <a:solidFill>
                  <a:srgbClr val="FFFFFF"/>
                </a:solidFill>
              </a:rPr>
              <a:t>使用</a:t>
            </a:r>
            <a:r>
              <a:rPr kumimoji="1" lang="en-US" altLang="zh-CN" dirty="0">
                <a:solidFill>
                  <a:srgbClr val="FFFFFF"/>
                </a:solidFill>
              </a:rPr>
              <a:t>block,</a:t>
            </a:r>
            <a:r>
              <a:rPr kumimoji="1" lang="zh-CN" altLang="en-US" dirty="0">
                <a:solidFill>
                  <a:srgbClr val="FFFFFF"/>
                </a:solidFill>
              </a:rPr>
              <a:t>则是</a:t>
            </a:r>
            <a:r>
              <a:rPr kumimoji="1" lang="en-US" altLang="zh-CN" dirty="0">
                <a:solidFill>
                  <a:srgbClr val="FFFFFF"/>
                </a:solidFill>
              </a:rPr>
              <a:t>A</a:t>
            </a:r>
            <a:r>
              <a:rPr kumimoji="1" lang="zh-CN" altLang="en-US" dirty="0">
                <a:solidFill>
                  <a:srgbClr val="FFFFFF"/>
                </a:solidFill>
              </a:rPr>
              <a:t>已经提前将这个事件的处理方法告诉了</a:t>
            </a:r>
            <a:r>
              <a:rPr kumimoji="1" lang="en-US" altLang="zh-CN" dirty="0">
                <a:solidFill>
                  <a:srgbClr val="FFFFFF"/>
                </a:solidFill>
              </a:rPr>
              <a:t>B</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等时间发生的时候</a:t>
            </a:r>
            <a:r>
              <a:rPr kumimoji="1" lang="en-US" altLang="zh-CN" dirty="0">
                <a:solidFill>
                  <a:srgbClr val="FFFFFF"/>
                </a:solidFill>
              </a:rPr>
              <a:t>, B</a:t>
            </a:r>
            <a:r>
              <a:rPr kumimoji="1" lang="zh-CN" altLang="en-US" dirty="0">
                <a:solidFill>
                  <a:srgbClr val="FFFFFF"/>
                </a:solidFill>
              </a:rPr>
              <a:t>类无需通知</a:t>
            </a:r>
            <a:r>
              <a:rPr kumimoji="1" lang="en-US" altLang="zh-CN" dirty="0">
                <a:solidFill>
                  <a:srgbClr val="FFFFFF"/>
                </a:solidFill>
              </a:rPr>
              <a:t>A</a:t>
            </a:r>
            <a:r>
              <a:rPr kumimoji="1" lang="zh-CN" altLang="en-US" dirty="0">
                <a:solidFill>
                  <a:srgbClr val="FFFFFF"/>
                </a:solidFill>
              </a:rPr>
              <a:t>类</a:t>
            </a:r>
            <a:r>
              <a:rPr kumimoji="1" lang="en-US" altLang="zh-CN" dirty="0">
                <a:solidFill>
                  <a:srgbClr val="FFFFFF"/>
                </a:solidFill>
              </a:rPr>
              <a:t>, </a:t>
            </a:r>
            <a:r>
              <a:rPr kumimoji="1" lang="zh-CN" altLang="en-US" dirty="0">
                <a:solidFill>
                  <a:srgbClr val="FFFFFF"/>
                </a:solidFill>
              </a:rPr>
              <a:t>直接运行实现设置好的处理方法</a:t>
            </a:r>
            <a:r>
              <a:rPr kumimoji="1" lang="en-US" altLang="zh-CN" dirty="0">
                <a:solidFill>
                  <a:srgbClr val="FFFFFF"/>
                </a:solidFill>
              </a:rPr>
              <a:t>(block)</a:t>
            </a:r>
            <a:r>
              <a:rPr kumimoji="1" lang="zh-CN" altLang="en-US" dirty="0">
                <a:solidFill>
                  <a:srgbClr val="FFFFFF"/>
                </a:solidFill>
              </a:rPr>
              <a:t>即可</a:t>
            </a:r>
            <a:r>
              <a:rPr kumimoji="1" lang="en-US" altLang="zh-CN" dirty="0" smtClean="0">
                <a:solidFill>
                  <a:srgbClr val="FFFFFF"/>
                </a:solidFill>
              </a:rPr>
              <a:t>.</a:t>
            </a: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smtClean="0">
                <a:solidFill>
                  <a:srgbClr val="FFFFFF"/>
                </a:solidFill>
              </a:rPr>
              <a:t>如果你在运行一个</a:t>
            </a:r>
            <a:r>
              <a:rPr kumimoji="1" lang="zh-CN" altLang="en-US" dirty="0">
                <a:solidFill>
                  <a:srgbClr val="FFFFFF"/>
                </a:solidFill>
              </a:rPr>
              <a:t>方法的时候又想告诉这个方法在某一特定情况你还要怎么做的话</a:t>
            </a:r>
            <a:r>
              <a:rPr kumimoji="1" lang="en-US" altLang="zh-CN" dirty="0">
                <a:solidFill>
                  <a:srgbClr val="FFFFFF"/>
                </a:solidFill>
              </a:rPr>
              <a:t>, </a:t>
            </a:r>
            <a:r>
              <a:rPr kumimoji="1" lang="zh-CN" altLang="en-US" dirty="0">
                <a:solidFill>
                  <a:srgbClr val="FFFFFF"/>
                </a:solidFill>
              </a:rPr>
              <a:t>就可以使用</a:t>
            </a:r>
            <a:r>
              <a:rPr kumimoji="1" lang="en-US" altLang="zh-CN" dirty="0">
                <a:solidFill>
                  <a:srgbClr val="FFFFFF"/>
                </a:solidFill>
              </a:rPr>
              <a:t>Block.</a:t>
            </a:r>
            <a:endParaRPr kumimoji="1" lang="zh-CN" altLang="en-US" dirty="0">
              <a:solidFill>
                <a:srgbClr val="FFFFFF"/>
              </a:solidFill>
            </a:endParaRPr>
          </a:p>
        </p:txBody>
      </p:sp>
    </p:spTree>
    <p:extLst>
      <p:ext uri="{BB962C8B-B14F-4D97-AF65-F5344CB8AC3E}">
        <p14:creationId xmlns:p14="http://schemas.microsoft.com/office/powerpoint/2010/main" val="1977135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Block</a:t>
            </a:r>
            <a:r>
              <a:rPr lang="zh-CN" altLang="en-US" b="0" dirty="0" smtClean="0">
                <a:solidFill>
                  <a:srgbClr val="FFFFFF"/>
                </a:solidFill>
              </a:rPr>
              <a:t>使用</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16</a:t>
            </a:fld>
            <a:endParaRPr lang="en-US" dirty="0"/>
          </a:p>
        </p:txBody>
      </p:sp>
      <p:sp>
        <p:nvSpPr>
          <p:cNvPr id="5" name="文本框 4"/>
          <p:cNvSpPr txBox="1"/>
          <p:nvPr/>
        </p:nvSpPr>
        <p:spPr>
          <a:xfrm>
            <a:off x="251520" y="1105529"/>
            <a:ext cx="8784976" cy="5755423"/>
          </a:xfrm>
          <a:prstGeom prst="rect">
            <a:avLst/>
          </a:prstGeom>
          <a:noFill/>
        </p:spPr>
        <p:txBody>
          <a:bodyPr wrap="square" rtlCol="0">
            <a:spAutoFit/>
          </a:bodyPr>
          <a:lstStyle/>
          <a:p>
            <a:pPr>
              <a:buClr>
                <a:srgbClr val="00FFFF"/>
              </a:buClr>
            </a:pPr>
            <a:r>
              <a:rPr kumimoji="1" lang="en-US" altLang="zh-CN" sz="1600" dirty="0">
                <a:solidFill>
                  <a:srgbClr val="FFFFFF"/>
                </a:solidFill>
              </a:rPr>
              <a:t>#import &lt;Cocoa/</a:t>
            </a:r>
            <a:r>
              <a:rPr kumimoji="1" lang="en-US" altLang="zh-CN" sz="1600" dirty="0" err="1">
                <a:solidFill>
                  <a:srgbClr val="FFFFFF"/>
                </a:solidFill>
              </a:rPr>
              <a:t>Cocoa.h</a:t>
            </a:r>
            <a:r>
              <a:rPr kumimoji="1" lang="en-US" altLang="zh-CN" sz="1600" dirty="0">
                <a:solidFill>
                  <a:srgbClr val="FFFFFF"/>
                </a:solidFill>
              </a:rPr>
              <a:t>&gt;  </a:t>
            </a:r>
          </a:p>
          <a:p>
            <a:pPr>
              <a:buClr>
                <a:srgbClr val="00FFFF"/>
              </a:buClr>
            </a:pPr>
            <a:r>
              <a:rPr kumimoji="1" lang="en-US" altLang="zh-CN" sz="1600" dirty="0">
                <a:solidFill>
                  <a:srgbClr val="FFFFFF"/>
                </a:solidFill>
              </a:rPr>
              <a:t>  </a:t>
            </a:r>
          </a:p>
          <a:p>
            <a:pPr>
              <a:buClr>
                <a:srgbClr val="00FFFF"/>
              </a:buClr>
            </a:pPr>
            <a:r>
              <a:rPr kumimoji="1" lang="en-US" altLang="zh-CN" sz="1600" dirty="0" err="1">
                <a:solidFill>
                  <a:srgbClr val="FFFFFF"/>
                </a:solidFill>
              </a:rPr>
              <a:t>int</a:t>
            </a:r>
            <a:r>
              <a:rPr kumimoji="1" lang="en-US" altLang="zh-CN" sz="1600" dirty="0">
                <a:solidFill>
                  <a:srgbClr val="FFFFFF"/>
                </a:solidFill>
              </a:rPr>
              <a:t> main(</a:t>
            </a:r>
            <a:r>
              <a:rPr kumimoji="1" lang="en-US" altLang="zh-CN" sz="1600" dirty="0" err="1">
                <a:solidFill>
                  <a:srgbClr val="FFFFFF"/>
                </a:solidFill>
              </a:rPr>
              <a:t>int</a:t>
            </a:r>
            <a:r>
              <a:rPr kumimoji="1" lang="en-US" altLang="zh-CN" sz="1600" dirty="0">
                <a:solidFill>
                  <a:srgbClr val="FFFFFF"/>
                </a:solidFill>
              </a:rPr>
              <a:t> </a:t>
            </a:r>
            <a:r>
              <a:rPr kumimoji="1" lang="en-US" altLang="zh-CN" sz="1600" dirty="0" err="1">
                <a:solidFill>
                  <a:srgbClr val="FFFFFF"/>
                </a:solidFill>
              </a:rPr>
              <a:t>argc</a:t>
            </a:r>
            <a:r>
              <a:rPr kumimoji="1" lang="en-US" altLang="zh-CN" sz="1600" dirty="0">
                <a:solidFill>
                  <a:srgbClr val="FFFFFF"/>
                </a:solidFill>
              </a:rPr>
              <a:t>, char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a:solidFill>
                  <a:srgbClr val="FFFFFF"/>
                </a:solidFill>
              </a:rPr>
              <a:t>{  </a:t>
            </a:r>
          </a:p>
          <a:p>
            <a:pPr>
              <a:buClr>
                <a:srgbClr val="00FFFF"/>
              </a:buClr>
            </a:pPr>
            <a:r>
              <a:rPr kumimoji="1" lang="en-US" altLang="zh-CN" sz="1600" dirty="0">
                <a:solidFill>
                  <a:srgbClr val="FFFFFF"/>
                </a:solidFill>
              </a:rPr>
              <a:t>    @</a:t>
            </a:r>
            <a:r>
              <a:rPr kumimoji="1" lang="en-US" altLang="zh-CN" sz="1600" dirty="0" err="1">
                <a:solidFill>
                  <a:srgbClr val="FFFFFF"/>
                </a:solidFill>
              </a:rPr>
              <a:t>autoreleasepool</a:t>
            </a:r>
            <a:r>
              <a:rPr kumimoji="1" lang="en-US" altLang="zh-CN" sz="1600" dirty="0">
                <a:solidFill>
                  <a:srgbClr val="FFFFFF"/>
                </a:solidFill>
              </a:rPr>
              <a:t> {  </a:t>
            </a:r>
          </a:p>
          <a:p>
            <a:pPr>
              <a:buClr>
                <a:srgbClr val="00FFFF"/>
              </a:buClr>
            </a:pPr>
            <a:r>
              <a:rPr kumimoji="1" lang="en-US" altLang="zh-CN" sz="1600" dirty="0">
                <a:solidFill>
                  <a:srgbClr val="FFFFFF"/>
                </a:solidFill>
              </a:rPr>
              <a:t>        void (^</a:t>
            </a:r>
            <a:r>
              <a:rPr kumimoji="1" lang="en-US" altLang="zh-CN" sz="1600" dirty="0" err="1">
                <a:solidFill>
                  <a:srgbClr val="FFFFFF"/>
                </a:solidFill>
              </a:rPr>
              <a:t>myblocks</a:t>
            </a:r>
            <a:r>
              <a:rPr kumimoji="1" lang="en-US" altLang="zh-CN" sz="1600" dirty="0">
                <a:solidFill>
                  <a:srgbClr val="FFFFFF"/>
                </a:solidFill>
              </a:rPr>
              <a:t>) (void) = NULL;  </a:t>
            </a:r>
          </a:p>
          <a:p>
            <a:pPr>
              <a:buClr>
                <a:srgbClr val="00FFFF"/>
              </a:buClr>
            </a:pPr>
            <a:r>
              <a:rPr kumimoji="1" lang="en-US" altLang="zh-CN" sz="1600" dirty="0">
                <a:solidFill>
                  <a:srgbClr val="FFFFFF"/>
                </a:solidFill>
              </a:rPr>
              <a:t>        </a:t>
            </a:r>
            <a:r>
              <a:rPr kumimoji="1" lang="en-US" altLang="zh-CN" sz="1600" dirty="0" err="1">
                <a:solidFill>
                  <a:srgbClr val="FFFFFF"/>
                </a:solidFill>
              </a:rPr>
              <a:t>myblocks</a:t>
            </a:r>
            <a:r>
              <a:rPr kumimoji="1" lang="en-US" altLang="zh-CN" sz="1600" dirty="0">
                <a:solidFill>
                  <a:srgbClr val="FFFFFF"/>
                </a:solidFill>
              </a:rPr>
              <a:t> = ^(void) {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(@"in blocks");  </a:t>
            </a:r>
          </a:p>
          <a:p>
            <a:pPr>
              <a:buClr>
                <a:srgbClr val="00FFFF"/>
              </a:buClr>
            </a:pPr>
            <a:r>
              <a:rPr kumimoji="1" lang="en-US" altLang="zh-CN" sz="1600" dirty="0">
                <a:solidFill>
                  <a:srgbClr val="FFFFFF"/>
                </a:solidFill>
              </a:rPr>
              <a:t>        };  </a:t>
            </a:r>
            <a:endParaRPr kumimoji="1" lang="en-US" altLang="zh-CN" sz="1600" dirty="0" smtClean="0">
              <a:solidFill>
                <a:srgbClr val="FFFFFF"/>
              </a:solidFill>
            </a:endParaRPr>
          </a:p>
          <a:p>
            <a:pPr>
              <a:buClr>
                <a:srgbClr val="00FFFF"/>
              </a:buClr>
            </a:pPr>
            <a:r>
              <a:rPr kumimoji="1" lang="en-US" altLang="zh-CN" sz="1600" dirty="0" smtClean="0">
                <a:solidFill>
                  <a:srgbClr val="FFFFFF"/>
                </a:solidFill>
              </a:rPr>
              <a:t>        </a:t>
            </a:r>
            <a:r>
              <a:rPr kumimoji="1" lang="en-US" altLang="zh-CN" sz="1600" dirty="0" err="1" smtClean="0">
                <a:solidFill>
                  <a:srgbClr val="FFFFFF"/>
                </a:solidFill>
              </a:rPr>
              <a:t>myblocks</a:t>
            </a:r>
            <a:r>
              <a:rPr kumimoji="1" lang="en-US" altLang="zh-CN" sz="1600" dirty="0" smtClean="0">
                <a:solidFill>
                  <a:srgbClr val="FFFFFF"/>
                </a:solidFill>
              </a:rPr>
              <a:t>();  </a:t>
            </a:r>
          </a:p>
          <a:p>
            <a:pPr>
              <a:buClr>
                <a:srgbClr val="00FFFF"/>
              </a:buClr>
            </a:pPr>
            <a:r>
              <a:rPr kumimoji="1" lang="en-US" altLang="zh-CN" sz="1600" dirty="0" smtClean="0">
                <a:solidFill>
                  <a:srgbClr val="FFFFFF"/>
                </a:solidFill>
              </a:rPr>
              <a:t>                            </a:t>
            </a:r>
            <a:endParaRPr kumimoji="1" lang="en-US" altLang="zh-CN" sz="1600" dirty="0">
              <a:solidFill>
                <a:srgbClr val="FFFFFF"/>
              </a:solidFill>
            </a:endParaRPr>
          </a:p>
          <a:p>
            <a:pPr>
              <a:buClr>
                <a:srgbClr val="00FFFF"/>
              </a:buClr>
            </a:pPr>
            <a:r>
              <a:rPr kumimoji="1" lang="en-US" altLang="zh-CN" sz="1600" dirty="0">
                <a:solidFill>
                  <a:srgbClr val="FFFFFF"/>
                </a:solidFill>
              </a:rPr>
              <a:t>        </a:t>
            </a:r>
            <a:r>
              <a:rPr kumimoji="1" lang="en-US" altLang="zh-CN" sz="1600" dirty="0">
                <a:solidFill>
                  <a:schemeClr val="accent5">
                    <a:lumMod val="75000"/>
                  </a:schemeClr>
                </a:solidFill>
              </a:rPr>
              <a:t>/</a:t>
            </a:r>
            <a:r>
              <a:rPr kumimoji="1" lang="en-US" altLang="zh-CN" sz="1600" dirty="0" smtClean="0">
                <a:solidFill>
                  <a:schemeClr val="accent5">
                    <a:lumMod val="75000"/>
                  </a:schemeClr>
                </a:solidFill>
              </a:rPr>
              <a:t>/</a:t>
            </a:r>
            <a:r>
              <a:rPr kumimoji="1" lang="zh-CN" altLang="en-US" sz="1600" dirty="0" smtClean="0">
                <a:solidFill>
                  <a:schemeClr val="accent5">
                    <a:lumMod val="75000"/>
                  </a:schemeClr>
                </a:solidFill>
              </a:rPr>
              <a:t> 此处如果</a:t>
            </a:r>
            <a:r>
              <a:rPr kumimoji="1" lang="zh-CN" altLang="en-US" sz="1600" dirty="0">
                <a:solidFill>
                  <a:schemeClr val="accent5">
                    <a:lumMod val="75000"/>
                  </a:schemeClr>
                </a:solidFill>
              </a:rPr>
              <a:t>不加</a:t>
            </a:r>
            <a:r>
              <a:rPr kumimoji="1" lang="en-US" altLang="zh-CN" sz="1600" dirty="0">
                <a:solidFill>
                  <a:schemeClr val="accent5">
                    <a:lumMod val="75000"/>
                  </a:schemeClr>
                </a:solidFill>
              </a:rPr>
              <a:t>__block</a:t>
            </a:r>
            <a:r>
              <a:rPr kumimoji="1" lang="zh-CN" altLang="en-US" sz="1600" dirty="0">
                <a:solidFill>
                  <a:schemeClr val="accent5">
                    <a:lumMod val="75000"/>
                  </a:schemeClr>
                </a:solidFill>
              </a:rPr>
              <a:t>会报错  </a:t>
            </a:r>
          </a:p>
          <a:p>
            <a:pPr>
              <a:buClr>
                <a:srgbClr val="00FFFF"/>
              </a:buClr>
            </a:pPr>
            <a:r>
              <a:rPr kumimoji="1" lang="zh-CN" altLang="en-US" sz="1600" dirty="0">
                <a:solidFill>
                  <a:srgbClr val="FFFFFF"/>
                </a:solidFill>
              </a:rPr>
              <a:t>    </a:t>
            </a:r>
            <a:r>
              <a:rPr kumimoji="1" lang="en-US" altLang="zh-CN" sz="1600" dirty="0" smtClean="0">
                <a:solidFill>
                  <a:srgbClr val="FFFF00"/>
                </a:solidFill>
              </a:rPr>
              <a:t>__block</a:t>
            </a:r>
            <a:r>
              <a:rPr kumimoji="1" lang="zh-CN" altLang="en-US" sz="1600" dirty="0" smtClean="0">
                <a:solidFill>
                  <a:srgbClr val="FFFF00"/>
                </a:solidFill>
              </a:rPr>
              <a:t> </a:t>
            </a:r>
            <a:r>
              <a:rPr kumimoji="1" lang="en-US" altLang="zh-CN" sz="1600" dirty="0" err="1" smtClean="0">
                <a:solidFill>
                  <a:srgbClr val="FFFF00"/>
                </a:solidFill>
              </a:rPr>
              <a:t>int</a:t>
            </a:r>
            <a:r>
              <a:rPr kumimoji="1" lang="en-US" altLang="zh-CN" sz="1600" dirty="0" smtClean="0">
                <a:solidFill>
                  <a:srgbClr val="FFFF00"/>
                </a:solidFill>
              </a:rPr>
              <a:t> </a:t>
            </a:r>
            <a:r>
              <a:rPr kumimoji="1" lang="en-US" altLang="zh-CN" sz="1600" dirty="0">
                <a:solidFill>
                  <a:srgbClr val="FFFF00"/>
                </a:solidFill>
              </a:rPr>
              <a:t>sum = 0;  </a:t>
            </a:r>
          </a:p>
          <a:p>
            <a:pPr>
              <a:buClr>
                <a:srgbClr val="00FFFF"/>
              </a:buClr>
            </a:pPr>
            <a:r>
              <a:rPr kumimoji="1" lang="en-US" altLang="zh-CN" sz="1600" dirty="0">
                <a:solidFill>
                  <a:srgbClr val="FFFFFF"/>
                </a:solidFill>
              </a:rPr>
              <a:t>        </a:t>
            </a:r>
            <a:r>
              <a:rPr kumimoji="1" lang="en-US" altLang="zh-CN" sz="1600" dirty="0" err="1">
                <a:solidFill>
                  <a:srgbClr val="FFFFFF"/>
                </a:solidFill>
              </a:rPr>
              <a:t>int</a:t>
            </a:r>
            <a:r>
              <a:rPr kumimoji="1" lang="en-US" altLang="zh-CN" sz="1600" dirty="0">
                <a:solidFill>
                  <a:srgbClr val="FFFFFF"/>
                </a:solidFill>
              </a:rPr>
              <a:t> (^myblocks3)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r>
              <a:rPr kumimoji="1" lang="en-US" altLang="zh-CN" sz="1600" dirty="0" err="1">
                <a:solidFill>
                  <a:srgbClr val="FFFFFF"/>
                </a:solidFill>
              </a:rPr>
              <a:t>int</a:t>
            </a:r>
            <a:r>
              <a:rPr kumimoji="1" lang="en-US" altLang="zh-CN" sz="1600" dirty="0">
                <a:solidFill>
                  <a:srgbClr val="FFFFFF"/>
                </a:solidFill>
              </a:rPr>
              <a:t> a, </a:t>
            </a:r>
            <a:r>
              <a:rPr kumimoji="1" lang="en-US" altLang="zh-CN" sz="1600" dirty="0" err="1">
                <a:solidFill>
                  <a:srgbClr val="FFFFFF"/>
                </a:solidFill>
              </a:rPr>
              <a:t>int</a:t>
            </a:r>
            <a:r>
              <a:rPr kumimoji="1" lang="en-US" altLang="zh-CN" sz="1600" dirty="0">
                <a:solidFill>
                  <a:srgbClr val="FFFFFF"/>
                </a:solidFill>
              </a:rPr>
              <a:t> b) {  </a:t>
            </a:r>
          </a:p>
          <a:p>
            <a:pPr>
              <a:buClr>
                <a:srgbClr val="00FFFF"/>
              </a:buClr>
            </a:pPr>
            <a:r>
              <a:rPr kumimoji="1" lang="en-US" altLang="zh-CN" sz="1600" dirty="0">
                <a:solidFill>
                  <a:srgbClr val="FFFFFF"/>
                </a:solidFill>
              </a:rPr>
              <a:t>            sum = a + b;  </a:t>
            </a:r>
          </a:p>
          <a:p>
            <a:pPr>
              <a:buClr>
                <a:srgbClr val="00FFFF"/>
              </a:buClr>
            </a:pPr>
            <a:r>
              <a:rPr kumimoji="1" lang="en-US" altLang="zh-CN" sz="1600" dirty="0">
                <a:solidFill>
                  <a:srgbClr val="FFFFFF"/>
                </a:solidFill>
              </a:rPr>
              <a:t>            </a:t>
            </a:r>
            <a:r>
              <a:rPr kumimoji="1" lang="en-US" altLang="zh-CN" sz="1600" dirty="0" smtClean="0">
                <a:solidFill>
                  <a:srgbClr val="FFFFFF"/>
                </a:solidFill>
              </a:rPr>
              <a:t>return</a:t>
            </a:r>
            <a:r>
              <a:rPr kumimoji="1" lang="zh-CN" altLang="en-US" sz="1600" dirty="0" smtClean="0">
                <a:solidFill>
                  <a:srgbClr val="FFFFFF"/>
                </a:solidFill>
              </a:rPr>
              <a:t> </a:t>
            </a:r>
            <a:r>
              <a:rPr kumimoji="1" lang="en-US" altLang="zh-CN" sz="1600" dirty="0" smtClean="0">
                <a:solidFill>
                  <a:srgbClr val="FFFFFF"/>
                </a:solidFill>
              </a:rPr>
              <a:t>sum</a:t>
            </a:r>
            <a:r>
              <a:rPr kumimoji="1" lang="zh-CN" altLang="zh-CN" sz="1600" dirty="0">
                <a:solidFill>
                  <a:srgbClr val="FFFFFF"/>
                </a:solidFill>
              </a:rPr>
              <a:t>;</a:t>
            </a:r>
            <a:endParaRPr kumimoji="1" lang="en-US" altLang="zh-CN" sz="1600" dirty="0">
              <a:solidFill>
                <a:srgbClr val="FFFFFF"/>
              </a:solidFill>
            </a:endParaRP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myblocks3(20, 30);  </a:t>
            </a:r>
          </a:p>
          <a:p>
            <a:pPr>
              <a:buClr>
                <a:srgbClr val="00FFFF"/>
              </a:buClr>
            </a:pPr>
            <a:r>
              <a:rPr kumimoji="1" lang="en-US" altLang="zh-CN" sz="1600" dirty="0">
                <a:solidFill>
                  <a:srgbClr val="FFFFFF"/>
                </a:solidFill>
              </a:rPr>
              <a:t>        </a:t>
            </a:r>
            <a:r>
              <a:rPr kumimoji="1" lang="en-US" altLang="zh-CN" sz="1600" dirty="0" err="1">
                <a:solidFill>
                  <a:srgbClr val="FFFFFF"/>
                </a:solidFill>
              </a:rPr>
              <a:t>NSLog</a:t>
            </a:r>
            <a:r>
              <a:rPr kumimoji="1" lang="en-US" altLang="zh-CN" sz="1600" dirty="0">
                <a:solidFill>
                  <a:srgbClr val="FFFFFF"/>
                </a:solidFill>
              </a:rPr>
              <a:t>(@"sum is %d", sum);  </a:t>
            </a:r>
          </a:p>
          <a:p>
            <a:pPr>
              <a:buClr>
                <a:srgbClr val="00FFFF"/>
              </a:buClr>
            </a:pPr>
            <a:r>
              <a:rPr kumimoji="1" lang="en-US" altLang="zh-CN" sz="1600" dirty="0">
                <a:solidFill>
                  <a:srgbClr val="FFFFFF"/>
                </a:solidFill>
              </a:rPr>
              <a:t>    }  </a:t>
            </a:r>
          </a:p>
          <a:p>
            <a:pPr>
              <a:buClr>
                <a:srgbClr val="00FFFF"/>
              </a:buClr>
            </a:pPr>
            <a:r>
              <a:rPr kumimoji="1" lang="en-US" altLang="zh-CN" sz="1600" dirty="0">
                <a:solidFill>
                  <a:srgbClr val="FFFFFF"/>
                </a:solidFill>
              </a:rPr>
              <a:t>    </a:t>
            </a:r>
            <a:r>
              <a:rPr kumimoji="1" lang="en-US" altLang="zh-CN" sz="1600" dirty="0" err="1">
                <a:solidFill>
                  <a:srgbClr val="FFFFFF"/>
                </a:solidFill>
              </a:rPr>
              <a:t>returnNSApplicationMain</a:t>
            </a:r>
            <a:r>
              <a:rPr kumimoji="1" lang="en-US" altLang="zh-CN" sz="1600" dirty="0">
                <a:solidFill>
                  <a:srgbClr val="FFFFFF"/>
                </a:solidFill>
              </a:rPr>
              <a:t>(</a:t>
            </a:r>
            <a:r>
              <a:rPr kumimoji="1" lang="en-US" altLang="zh-CN" sz="1600" dirty="0" err="1">
                <a:solidFill>
                  <a:srgbClr val="FFFFFF"/>
                </a:solidFill>
              </a:rPr>
              <a:t>argc</a:t>
            </a:r>
            <a:r>
              <a:rPr kumimoji="1" lang="en-US" altLang="zh-CN" sz="1600" dirty="0">
                <a:solidFill>
                  <a:srgbClr val="FFFFFF"/>
                </a:solidFill>
              </a:rPr>
              <a:t>, (</a:t>
            </a:r>
            <a:r>
              <a:rPr kumimoji="1" lang="en-US" altLang="zh-CN" sz="1600" dirty="0" err="1">
                <a:solidFill>
                  <a:srgbClr val="FFFFFF"/>
                </a:solidFill>
              </a:rPr>
              <a:t>constchar</a:t>
            </a:r>
            <a:r>
              <a:rPr kumimoji="1" lang="en-US" altLang="zh-CN" sz="1600" dirty="0">
                <a:solidFill>
                  <a:srgbClr val="FFFFFF"/>
                </a:solidFill>
              </a:rPr>
              <a:t> **)</a:t>
            </a:r>
            <a:r>
              <a:rPr kumimoji="1" lang="en-US" altLang="zh-CN" sz="1600" dirty="0" err="1">
                <a:solidFill>
                  <a:srgbClr val="FFFFFF"/>
                </a:solidFill>
              </a:rPr>
              <a:t>argv</a:t>
            </a:r>
            <a:r>
              <a:rPr kumimoji="1" lang="en-US" altLang="zh-CN" sz="1600" dirty="0">
                <a:solidFill>
                  <a:srgbClr val="FFFFFF"/>
                </a:solidFill>
              </a:rPr>
              <a:t>);  </a:t>
            </a:r>
          </a:p>
          <a:p>
            <a:pPr>
              <a:buClr>
                <a:srgbClr val="00FFFF"/>
              </a:buClr>
            </a:pPr>
            <a:r>
              <a:rPr kumimoji="1" lang="en-US" altLang="zh-CN" sz="1600" dirty="0" smtClean="0">
                <a:solidFill>
                  <a:srgbClr val="FFFFFF"/>
                </a:solidFill>
              </a:rPr>
              <a:t>}</a:t>
            </a:r>
          </a:p>
          <a:p>
            <a:pPr>
              <a:buClr>
                <a:srgbClr val="00FFFF"/>
              </a:buClr>
            </a:pPr>
            <a:r>
              <a:rPr kumimoji="1" lang="zh-CN" altLang="zh-CN" sz="1600" dirty="0" smtClean="0">
                <a:solidFill>
                  <a:srgbClr val="8000FF"/>
                </a:solidFill>
              </a:rPr>
              <a:t>*</a:t>
            </a:r>
            <a:r>
              <a:rPr kumimoji="1" lang="zh-CN" altLang="en-US" sz="1600" dirty="0">
                <a:solidFill>
                  <a:srgbClr val="8000FF"/>
                </a:solidFill>
              </a:rPr>
              <a:t>**注意防止循环</a:t>
            </a:r>
            <a:r>
              <a:rPr kumimoji="1" lang="zh-CN" altLang="en-US" sz="1600" dirty="0" smtClean="0">
                <a:solidFill>
                  <a:srgbClr val="8000FF"/>
                </a:solidFill>
              </a:rPr>
              <a:t>引用，学会使用</a:t>
            </a:r>
            <a:r>
              <a:rPr kumimoji="1" lang="en-US" altLang="zh-CN" sz="1600" dirty="0">
                <a:solidFill>
                  <a:srgbClr val="8000FF"/>
                </a:solidFill>
              </a:rPr>
              <a:t>__weak</a:t>
            </a:r>
            <a:endParaRPr kumimoji="1" lang="zh-CN" altLang="en-US" sz="1600" dirty="0">
              <a:solidFill>
                <a:srgbClr val="8000FF"/>
              </a:solidFill>
            </a:endParaRPr>
          </a:p>
        </p:txBody>
      </p:sp>
    </p:spTree>
    <p:extLst>
      <p:ext uri="{BB962C8B-B14F-4D97-AF65-F5344CB8AC3E}">
        <p14:creationId xmlns:p14="http://schemas.microsoft.com/office/powerpoint/2010/main" val="32065778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17</a:t>
            </a:fld>
            <a:endParaRPr lang="en-US" dirty="0"/>
          </a:p>
        </p:txBody>
      </p:sp>
      <p:sp>
        <p:nvSpPr>
          <p:cNvPr id="5" name="文本框 4"/>
          <p:cNvSpPr txBox="1"/>
          <p:nvPr/>
        </p:nvSpPr>
        <p:spPr>
          <a:xfrm>
            <a:off x="179512" y="1268760"/>
            <a:ext cx="8784976" cy="5503046"/>
          </a:xfrm>
          <a:prstGeom prst="rect">
            <a:avLst/>
          </a:prstGeom>
          <a:noFill/>
        </p:spPr>
        <p:txBody>
          <a:bodyPr wrap="square" rtlCol="0">
            <a:spAutoFit/>
          </a:bodyPr>
          <a:lstStyle/>
          <a:p>
            <a:pPr marL="285750" indent="-285750">
              <a:lnSpc>
                <a:spcPct val="140000"/>
              </a:lnSpc>
              <a:buClr>
                <a:srgbClr val="00FFFF"/>
              </a:buClr>
              <a:buFont typeface="Wingdings" charset="2"/>
              <a:buChar char="Ø"/>
            </a:pPr>
            <a:r>
              <a:rPr kumimoji="1" lang="en-US" altLang="zh-CN" dirty="0">
                <a:solidFill>
                  <a:srgbClr val="FFFFFF"/>
                </a:solidFill>
              </a:rPr>
              <a:t>Grand Central Dispatch (GCD)</a:t>
            </a:r>
            <a:r>
              <a:rPr kumimoji="1" lang="zh-CN" altLang="en-US" dirty="0">
                <a:solidFill>
                  <a:srgbClr val="FFFFFF"/>
                </a:solidFill>
              </a:rPr>
              <a:t>是</a:t>
            </a:r>
            <a:r>
              <a:rPr kumimoji="1" lang="en-US" altLang="zh-CN" dirty="0">
                <a:solidFill>
                  <a:srgbClr val="FFFFFF"/>
                </a:solidFill>
              </a:rPr>
              <a:t>Apple</a:t>
            </a:r>
            <a:r>
              <a:rPr kumimoji="1" lang="zh-CN" altLang="en-US" dirty="0">
                <a:solidFill>
                  <a:srgbClr val="FFFFFF"/>
                </a:solidFill>
              </a:rPr>
              <a:t>开发的一个多核编程的解决方法。是一套低层</a:t>
            </a:r>
            <a:r>
              <a:rPr kumimoji="1" lang="en-US" altLang="zh-CN" dirty="0">
                <a:solidFill>
                  <a:srgbClr val="FFFFFF"/>
                </a:solidFill>
              </a:rPr>
              <a:t>API</a:t>
            </a:r>
            <a:r>
              <a:rPr kumimoji="1" lang="zh-CN" altLang="en-US" dirty="0">
                <a:solidFill>
                  <a:srgbClr val="FFFFFF"/>
                </a:solidFill>
              </a:rPr>
              <a:t>，提供了一种新的方法来进行并发程序编写，</a:t>
            </a:r>
            <a:r>
              <a:rPr kumimoji="1" lang="en-US" altLang="zh-CN" dirty="0">
                <a:solidFill>
                  <a:srgbClr val="FFFFFF"/>
                </a:solidFill>
              </a:rPr>
              <a:t>GCD</a:t>
            </a:r>
            <a:r>
              <a:rPr kumimoji="1" lang="zh-CN" altLang="en-US" dirty="0">
                <a:solidFill>
                  <a:srgbClr val="FFFFFF"/>
                </a:solidFill>
              </a:rPr>
              <a:t>比之</a:t>
            </a:r>
            <a:r>
              <a:rPr kumimoji="1" lang="en-US" altLang="zh-CN" dirty="0" err="1">
                <a:solidFill>
                  <a:srgbClr val="FFFFFF"/>
                </a:solidFill>
              </a:rPr>
              <a:t>NSOpertionQueue</a:t>
            </a:r>
            <a:r>
              <a:rPr kumimoji="1" lang="zh-CN" altLang="en-US" dirty="0">
                <a:solidFill>
                  <a:srgbClr val="FFFFFF"/>
                </a:solidFill>
              </a:rPr>
              <a:t>更底层</a:t>
            </a:r>
            <a:r>
              <a:rPr kumimoji="1" lang="zh-CN" altLang="en-US" dirty="0" smtClean="0">
                <a:solidFill>
                  <a:srgbClr val="FFFFFF"/>
                </a:solidFill>
              </a:rPr>
              <a:t>更高效</a:t>
            </a:r>
            <a:endParaRPr kumimoji="1" lang="en-US" altLang="zh-CN" dirty="0" smtClean="0">
              <a:solidFill>
                <a:srgbClr val="FFFFFF"/>
              </a:solidFill>
            </a:endParaRPr>
          </a:p>
          <a:p>
            <a:pPr>
              <a:lnSpc>
                <a:spcPct val="140000"/>
              </a:lnSpc>
              <a:buClr>
                <a:srgbClr val="00FFFF"/>
              </a:buClr>
            </a:pPr>
            <a:endParaRPr kumimoji="1" lang="en-US" altLang="zh-CN" dirty="0">
              <a:solidFill>
                <a:srgbClr val="FFFFFF"/>
              </a:solidFill>
            </a:endParaRPr>
          </a:p>
          <a:p>
            <a:pPr marL="285750" indent="-285750">
              <a:lnSpc>
                <a:spcPct val="140000"/>
              </a:lnSpc>
              <a:buClr>
                <a:srgbClr val="00FFFF"/>
              </a:buClr>
              <a:buFont typeface="Wingdings" charset="2"/>
              <a:buChar char="Ø"/>
            </a:pPr>
            <a:r>
              <a:rPr kumimoji="1" lang="zh-CN" altLang="en-US" dirty="0"/>
              <a:t>为何</a:t>
            </a:r>
            <a:r>
              <a:rPr kumimoji="1" lang="zh-CN" altLang="en-US" dirty="0" smtClean="0"/>
              <a:t>使用</a:t>
            </a:r>
            <a:r>
              <a:rPr kumimoji="1" lang="zh-CN" altLang="zh-CN" dirty="0"/>
              <a:t>？</a:t>
            </a:r>
            <a:r>
              <a:rPr kumimoji="1" lang="en-US" altLang="zh-CN" dirty="0" smtClean="0"/>
              <a:t>GCD</a:t>
            </a:r>
            <a:r>
              <a:rPr kumimoji="1" lang="zh-CN" altLang="en-US" dirty="0"/>
              <a:t>提供很多超越传统多线程编程的优势：</a:t>
            </a:r>
          </a:p>
          <a:p>
            <a:pPr marL="285750" indent="-285750">
              <a:lnSpc>
                <a:spcPct val="140000"/>
              </a:lnSpc>
              <a:buClr>
                <a:srgbClr val="00FFFF"/>
              </a:buClr>
              <a:buFont typeface="Wingdings" charset="2"/>
              <a:buChar char="Ø"/>
            </a:pPr>
            <a:r>
              <a:rPr kumimoji="1" lang="zh-CN" altLang="en-US" dirty="0">
                <a:solidFill>
                  <a:srgbClr val="FFFF00"/>
                </a:solidFill>
              </a:rPr>
              <a:t>易用</a:t>
            </a:r>
            <a:r>
              <a:rPr kumimoji="1" lang="en-US" altLang="zh-CN" dirty="0"/>
              <a:t>: GCD</a:t>
            </a:r>
            <a:r>
              <a:rPr kumimoji="1" lang="zh-CN" altLang="en-US" dirty="0"/>
              <a:t>比之</a:t>
            </a:r>
            <a:r>
              <a:rPr kumimoji="1" lang="en-US" altLang="zh-CN" dirty="0"/>
              <a:t>thread</a:t>
            </a:r>
            <a:r>
              <a:rPr kumimoji="1" lang="zh-CN" altLang="en-US" dirty="0"/>
              <a:t>跟简单易用。由于</a:t>
            </a:r>
            <a:r>
              <a:rPr kumimoji="1" lang="en-US" altLang="zh-CN" dirty="0"/>
              <a:t>GCD</a:t>
            </a:r>
            <a:r>
              <a:rPr kumimoji="1" lang="zh-CN" altLang="en-US" dirty="0"/>
              <a:t>基于</a:t>
            </a:r>
            <a:r>
              <a:rPr kumimoji="1" lang="en-US" altLang="zh-CN" dirty="0"/>
              <a:t>work unit</a:t>
            </a:r>
            <a:r>
              <a:rPr kumimoji="1" lang="zh-CN" altLang="en-US" dirty="0"/>
              <a:t>而非像</a:t>
            </a:r>
            <a:r>
              <a:rPr kumimoji="1" lang="en-US" altLang="zh-CN" dirty="0"/>
              <a:t>thread</a:t>
            </a:r>
            <a:r>
              <a:rPr kumimoji="1" lang="zh-CN" altLang="en-US" dirty="0"/>
              <a:t>那样基于运算，所以</a:t>
            </a:r>
            <a:r>
              <a:rPr kumimoji="1" lang="en-US" altLang="zh-CN" dirty="0"/>
              <a:t>GCD</a:t>
            </a:r>
            <a:r>
              <a:rPr kumimoji="1" lang="zh-CN" altLang="en-US" dirty="0"/>
              <a:t>可以控制诸如等待任务结束、监视文件描述符、周期执行代码以及工作挂起等任务。基于</a:t>
            </a:r>
            <a:r>
              <a:rPr kumimoji="1" lang="en-US" altLang="zh-CN" dirty="0"/>
              <a:t>block</a:t>
            </a:r>
            <a:r>
              <a:rPr kumimoji="1" lang="zh-CN" altLang="en-US" dirty="0"/>
              <a:t>的血统导致它能极为简单得在不同代码作用域之间传递上下文。</a:t>
            </a:r>
          </a:p>
          <a:p>
            <a:pPr marL="285750" indent="-285750">
              <a:lnSpc>
                <a:spcPct val="140000"/>
              </a:lnSpc>
              <a:buClr>
                <a:srgbClr val="00FFFF"/>
              </a:buClr>
              <a:buFont typeface="Wingdings" charset="2"/>
              <a:buChar char="Ø"/>
            </a:pPr>
            <a:r>
              <a:rPr kumimoji="1" lang="zh-CN" altLang="en-US" dirty="0">
                <a:solidFill>
                  <a:srgbClr val="FFFF00"/>
                </a:solidFill>
              </a:rPr>
              <a:t>效率</a:t>
            </a:r>
            <a:r>
              <a:rPr kumimoji="1" lang="en-US" altLang="zh-CN" dirty="0"/>
              <a:t>: GCD</a:t>
            </a:r>
            <a:r>
              <a:rPr kumimoji="1" lang="zh-CN" altLang="en-US" dirty="0"/>
              <a:t>被实现得如此轻量和优雅，使得它在很多地方比之专门创建消耗资源的线程更实用且快速。这关系到易用性：导致</a:t>
            </a:r>
            <a:r>
              <a:rPr kumimoji="1" lang="en-US" altLang="zh-CN" dirty="0"/>
              <a:t>GCD</a:t>
            </a:r>
            <a:r>
              <a:rPr kumimoji="1" lang="zh-CN" altLang="en-US" dirty="0"/>
              <a:t>易用的原因有一部分在于你可以不用担心太多的效率问题而仅仅使用它就行了。</a:t>
            </a:r>
          </a:p>
          <a:p>
            <a:pPr marL="285750" indent="-285750">
              <a:lnSpc>
                <a:spcPct val="140000"/>
              </a:lnSpc>
              <a:buClr>
                <a:srgbClr val="00FFFF"/>
              </a:buClr>
              <a:buFont typeface="Wingdings" charset="2"/>
              <a:buChar char="Ø"/>
            </a:pPr>
            <a:r>
              <a:rPr kumimoji="1" lang="zh-CN" altLang="en-US" dirty="0">
                <a:solidFill>
                  <a:srgbClr val="FFFF00"/>
                </a:solidFill>
              </a:rPr>
              <a:t>性能</a:t>
            </a:r>
            <a:r>
              <a:rPr kumimoji="1" lang="en-US" altLang="zh-CN" dirty="0"/>
              <a:t>: GCD</a:t>
            </a:r>
            <a:r>
              <a:rPr kumimoji="1" lang="zh-CN" altLang="en-US" dirty="0"/>
              <a:t>自动根据系统负载来增减线程数量，这就减少了上下文切换以及增加了计算效率</a:t>
            </a:r>
          </a:p>
        </p:txBody>
      </p:sp>
    </p:spTree>
    <p:extLst>
      <p:ext uri="{BB962C8B-B14F-4D97-AF65-F5344CB8AC3E}">
        <p14:creationId xmlns:p14="http://schemas.microsoft.com/office/powerpoint/2010/main" val="36729134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solidFill>
                  <a:srgbClr val="FFFFFF"/>
                </a:solidFill>
              </a:rPr>
              <a:t>GCD</a:t>
            </a:r>
            <a:r>
              <a:rPr kumimoji="1" lang="zh-CN" altLang="en-US" dirty="0" smtClean="0">
                <a:solidFill>
                  <a:srgbClr val="FFFFFF"/>
                </a:solidFill>
              </a:rPr>
              <a:t>介绍</a:t>
            </a:r>
            <a:endParaRPr kumimoji="1" lang="zh-CN" altLang="en-US" dirty="0">
              <a:solidFill>
                <a:srgbClr val="FFFFFF"/>
              </a:solidFill>
            </a:endParaRPr>
          </a:p>
        </p:txBody>
      </p:sp>
      <p:sp>
        <p:nvSpPr>
          <p:cNvPr id="3" name="幻灯片编号占位符 2"/>
          <p:cNvSpPr>
            <a:spLocks noGrp="1"/>
          </p:cNvSpPr>
          <p:nvPr>
            <p:ph type="sldNum" sz="quarter" idx="4"/>
          </p:nvPr>
        </p:nvSpPr>
        <p:spPr/>
        <p:txBody>
          <a:bodyPr/>
          <a:lstStyle/>
          <a:p>
            <a:fld id="{BF10DB53-D7D3-4DB6-A29F-40217B92EC88}" type="slidenum">
              <a:rPr lang="en-US" smtClean="0"/>
              <a:pPr/>
              <a:t>18</a:t>
            </a:fld>
            <a:endParaRPr lang="en-US" dirty="0"/>
          </a:p>
        </p:txBody>
      </p:sp>
      <p:sp>
        <p:nvSpPr>
          <p:cNvPr id="5" name="文本框 4"/>
          <p:cNvSpPr txBox="1"/>
          <p:nvPr/>
        </p:nvSpPr>
        <p:spPr>
          <a:xfrm>
            <a:off x="179512" y="1102577"/>
            <a:ext cx="8784976" cy="5755423"/>
          </a:xfrm>
          <a:prstGeom prst="rect">
            <a:avLst/>
          </a:prstGeom>
          <a:noFill/>
        </p:spPr>
        <p:txBody>
          <a:bodyPr wrap="square" rtlCol="0">
            <a:spAutoFit/>
          </a:bodyPr>
          <a:lstStyle/>
          <a:p>
            <a:pPr>
              <a:buClr>
                <a:srgbClr val="00FFFF"/>
              </a:buClr>
            </a:pPr>
            <a:r>
              <a:rPr kumimoji="1" lang="en-US" altLang="zh-CN" sz="1600" dirty="0">
                <a:solidFill>
                  <a:srgbClr val="FFFF00"/>
                </a:solidFill>
              </a:rPr>
              <a:t>//  </a:t>
            </a:r>
            <a:r>
              <a:rPr kumimoji="1" lang="zh-CN" altLang="en-US" sz="1600" dirty="0">
                <a:solidFill>
                  <a:srgbClr val="FFFF00"/>
                </a:solidFill>
              </a:rPr>
              <a:t>后台执行</a:t>
            </a:r>
            <a:r>
              <a:rPr kumimoji="1" lang="zh-CN" altLang="en-US" sz="1600" dirty="0"/>
              <a:t>：</a:t>
            </a:r>
          </a:p>
          <a:p>
            <a:pPr>
              <a:buClr>
                <a:srgbClr val="00FFFF"/>
              </a:buClr>
            </a:pPr>
            <a:r>
              <a:rPr kumimoji="1" lang="en-US" altLang="zh-CN" sz="1600" dirty="0" err="1" smtClean="0"/>
              <a:t>dispatch_async</a:t>
            </a:r>
            <a:r>
              <a:rPr kumimoji="1" lang="en-US" altLang="zh-CN" sz="1600" dirty="0"/>
              <a:t>(</a:t>
            </a:r>
            <a:r>
              <a:rPr kumimoji="1" lang="en-US" altLang="zh-CN" sz="1600" dirty="0" err="1"/>
              <a:t>dispatch_get_global_queue</a:t>
            </a:r>
            <a:r>
              <a:rPr kumimoji="1" lang="en-US" altLang="zh-CN" sz="1600" dirty="0" smtClean="0"/>
              <a:t>(</a:t>
            </a:r>
            <a:r>
              <a:rPr lang="en-US" altLang="zh-CN" sz="1600" dirty="0"/>
              <a:t>DISPATCH_QUEUE_PRIORITY_DEFAULT</a:t>
            </a:r>
            <a:r>
              <a:rPr kumimoji="1" lang="en-US" altLang="zh-CN" sz="1600" dirty="0" smtClean="0"/>
              <a:t>, </a:t>
            </a:r>
            <a:r>
              <a:rPr kumimoji="1" lang="en-US" altLang="zh-CN" sz="1600" dirty="0"/>
              <a:t>0),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主线程执行：</a:t>
            </a:r>
          </a:p>
          <a:p>
            <a:pPr>
              <a:buClr>
                <a:srgbClr val="00FFFF"/>
              </a:buClr>
            </a:pPr>
            <a:r>
              <a:rPr kumimoji="1" lang="zh-CN" altLang="en-US" sz="1600" dirty="0"/>
              <a:t> </a:t>
            </a:r>
            <a:r>
              <a:rPr kumimoji="1" lang="en-US" altLang="zh-CN" sz="1600" dirty="0" err="1"/>
              <a:t>dispatch_async</a:t>
            </a:r>
            <a:r>
              <a:rPr kumimoji="1" lang="en-US" altLang="zh-CN" sz="1600" dirty="0"/>
              <a:t>(</a:t>
            </a:r>
            <a:r>
              <a:rPr kumimoji="1" lang="en-US" altLang="zh-CN" sz="1600" dirty="0" err="1"/>
              <a:t>dispatch_get_main_queue</a:t>
            </a:r>
            <a:r>
              <a:rPr kumimoji="1" lang="en-US" altLang="zh-CN" sz="1600" dirty="0"/>
              <a:t>(), ^{</a:t>
            </a:r>
          </a:p>
          <a:p>
            <a:pPr>
              <a:buClr>
                <a:srgbClr val="00FFFF"/>
              </a:buClr>
            </a:pPr>
            <a:r>
              <a:rPr kumimoji="1" lang="en-US" altLang="zh-CN" sz="1600" dirty="0"/>
              <a:t>      // something</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solidFill>
                  <a:srgbClr val="FFFF00"/>
                </a:solidFill>
              </a:rPr>
              <a:t> // </a:t>
            </a:r>
            <a:r>
              <a:rPr kumimoji="1" lang="zh-CN" altLang="en-US" sz="1600" dirty="0">
                <a:solidFill>
                  <a:srgbClr val="FFFF00"/>
                </a:solidFill>
              </a:rPr>
              <a:t>一次性执行：</a:t>
            </a:r>
          </a:p>
          <a:p>
            <a:pPr>
              <a:buClr>
                <a:srgbClr val="00FFFF"/>
              </a:buClr>
            </a:pPr>
            <a:r>
              <a:rPr kumimoji="1" lang="zh-CN" altLang="en-US" sz="1600" dirty="0"/>
              <a:t> </a:t>
            </a:r>
            <a:r>
              <a:rPr kumimoji="1" lang="en-US" altLang="zh-CN" sz="1600" dirty="0"/>
              <a:t>static </a:t>
            </a:r>
            <a:r>
              <a:rPr kumimoji="1" lang="en-US" altLang="zh-CN" sz="1600" dirty="0" err="1"/>
              <a:t>dispatch_once_t</a:t>
            </a:r>
            <a:r>
              <a:rPr kumimoji="1" lang="en-US" altLang="zh-CN" sz="1600" dirty="0"/>
              <a:t> </a:t>
            </a:r>
            <a:r>
              <a:rPr kumimoji="1" lang="en-US" altLang="zh-CN" sz="1600" dirty="0" err="1"/>
              <a:t>onceToken</a:t>
            </a:r>
            <a:r>
              <a:rPr kumimoji="1" lang="en-US" altLang="zh-CN" sz="1600" dirty="0"/>
              <a:t>;</a:t>
            </a:r>
          </a:p>
          <a:p>
            <a:pPr>
              <a:buClr>
                <a:srgbClr val="00FFFF"/>
              </a:buClr>
            </a:pPr>
            <a:r>
              <a:rPr kumimoji="1" lang="en-US" altLang="zh-CN" sz="1600" dirty="0"/>
              <a:t> </a:t>
            </a:r>
            <a:r>
              <a:rPr kumimoji="1" lang="en-US" altLang="zh-CN" sz="1600" dirty="0" err="1"/>
              <a:t>dispatch_once</a:t>
            </a:r>
            <a:r>
              <a:rPr kumimoji="1" lang="en-US" altLang="zh-CN" sz="1600" dirty="0"/>
              <a:t>(&amp;</a:t>
            </a:r>
            <a:r>
              <a:rPr kumimoji="1" lang="en-US" altLang="zh-CN" sz="1600" dirty="0" err="1"/>
              <a:t>onceToken</a:t>
            </a:r>
            <a:r>
              <a:rPr kumimoji="1" lang="en-US" altLang="zh-CN" sz="1600" dirty="0"/>
              <a:t>, ^{</a:t>
            </a:r>
          </a:p>
          <a:p>
            <a:pPr>
              <a:buClr>
                <a:srgbClr val="00FFFF"/>
              </a:buClr>
            </a:pPr>
            <a:r>
              <a:rPr kumimoji="1" lang="en-US" altLang="zh-CN" sz="1600" dirty="0"/>
              <a:t>     // code to be executed once</a:t>
            </a:r>
          </a:p>
          <a:p>
            <a:pPr>
              <a:buClr>
                <a:srgbClr val="00FFFF"/>
              </a:buClr>
            </a:pPr>
            <a:r>
              <a:rPr kumimoji="1" lang="en-US" altLang="zh-CN" sz="1600" dirty="0"/>
              <a:t> });</a:t>
            </a:r>
          </a:p>
          <a:p>
            <a:pPr>
              <a:buClr>
                <a:srgbClr val="00FFFF"/>
              </a:buClr>
            </a:pPr>
            <a:endParaRPr kumimoji="1" lang="en-US" altLang="zh-CN" sz="1600" dirty="0"/>
          </a:p>
          <a:p>
            <a:pPr>
              <a:buClr>
                <a:srgbClr val="00FFFF"/>
              </a:buClr>
            </a:pPr>
            <a:r>
              <a:rPr kumimoji="1" lang="en-US" altLang="zh-CN" sz="1600" dirty="0"/>
              <a:t> </a:t>
            </a:r>
            <a:r>
              <a:rPr kumimoji="1" lang="en-US" altLang="zh-CN" sz="1600" dirty="0">
                <a:solidFill>
                  <a:srgbClr val="FFFF00"/>
                </a:solidFill>
              </a:rPr>
              <a:t>// </a:t>
            </a:r>
            <a:r>
              <a:rPr kumimoji="1" lang="zh-CN" altLang="en-US" sz="1600" dirty="0">
                <a:solidFill>
                  <a:srgbClr val="FFFF00"/>
                </a:solidFill>
              </a:rPr>
              <a:t>延迟</a:t>
            </a:r>
            <a:r>
              <a:rPr kumimoji="1" lang="en-US" altLang="zh-CN" sz="1600" dirty="0">
                <a:solidFill>
                  <a:srgbClr val="FFFF00"/>
                </a:solidFill>
              </a:rPr>
              <a:t>2</a:t>
            </a:r>
            <a:r>
              <a:rPr kumimoji="1" lang="zh-CN" altLang="en-US" sz="1600" dirty="0">
                <a:solidFill>
                  <a:srgbClr val="FFFF00"/>
                </a:solidFill>
              </a:rPr>
              <a:t>秒执行：</a:t>
            </a:r>
          </a:p>
          <a:p>
            <a:pPr>
              <a:buClr>
                <a:srgbClr val="00FFFF"/>
              </a:buClr>
            </a:pPr>
            <a:r>
              <a:rPr kumimoji="1" lang="zh-CN" altLang="en-US" sz="1600" dirty="0"/>
              <a:t> </a:t>
            </a:r>
            <a:r>
              <a:rPr kumimoji="1" lang="en-US" altLang="zh-CN" sz="1600" dirty="0"/>
              <a:t>double </a:t>
            </a:r>
            <a:r>
              <a:rPr kumimoji="1" lang="en-US" altLang="zh-CN" sz="1600" dirty="0" err="1"/>
              <a:t>delayInSeconds</a:t>
            </a:r>
            <a:r>
              <a:rPr kumimoji="1" lang="en-US" altLang="zh-CN" sz="1600" dirty="0"/>
              <a:t> = 2.0;</a:t>
            </a:r>
          </a:p>
          <a:p>
            <a:pPr>
              <a:buClr>
                <a:srgbClr val="00FFFF"/>
              </a:buClr>
            </a:pPr>
            <a:r>
              <a:rPr kumimoji="1" lang="en-US" altLang="zh-CN" sz="1600" dirty="0"/>
              <a:t> </a:t>
            </a:r>
            <a:r>
              <a:rPr kumimoji="1" lang="en-US" altLang="zh-CN" sz="1600" dirty="0" err="1"/>
              <a:t>dispatch_time_t</a:t>
            </a:r>
            <a:r>
              <a:rPr kumimoji="1" lang="en-US" altLang="zh-CN" sz="1600" dirty="0"/>
              <a:t> </a:t>
            </a:r>
            <a:r>
              <a:rPr kumimoji="1" lang="en-US" altLang="zh-CN" sz="1600" dirty="0" err="1"/>
              <a:t>popTime</a:t>
            </a:r>
            <a:r>
              <a:rPr kumimoji="1" lang="en-US" altLang="zh-CN" sz="1600" dirty="0"/>
              <a:t> = </a:t>
            </a:r>
            <a:r>
              <a:rPr kumimoji="1" lang="en-US" altLang="zh-CN" sz="1600" dirty="0" err="1"/>
              <a:t>dispatch_time</a:t>
            </a:r>
            <a:r>
              <a:rPr kumimoji="1" lang="en-US" altLang="zh-CN" sz="1600" dirty="0"/>
              <a:t>(DISPATCH_TIME_NOW, </a:t>
            </a:r>
            <a:r>
              <a:rPr kumimoji="1" lang="en-US" altLang="zh-CN" sz="1600" dirty="0" err="1"/>
              <a:t>delayInSeconds</a:t>
            </a:r>
            <a:r>
              <a:rPr kumimoji="1" lang="en-US" altLang="zh-CN" sz="1600" dirty="0"/>
              <a:t> * NSEC_PER_SEC);</a:t>
            </a:r>
          </a:p>
          <a:p>
            <a:pPr>
              <a:buClr>
                <a:srgbClr val="00FFFF"/>
              </a:buClr>
            </a:pPr>
            <a:r>
              <a:rPr kumimoji="1" lang="en-US" altLang="zh-CN" sz="1600" dirty="0"/>
              <a:t> </a:t>
            </a:r>
            <a:r>
              <a:rPr kumimoji="1" lang="en-US" altLang="zh-CN" sz="1600" dirty="0" err="1"/>
              <a:t>dispatch_after</a:t>
            </a:r>
            <a:r>
              <a:rPr kumimoji="1" lang="en-US" altLang="zh-CN" sz="1600" dirty="0"/>
              <a:t>(</a:t>
            </a:r>
            <a:r>
              <a:rPr kumimoji="1" lang="en-US" altLang="zh-CN" sz="1600" dirty="0" err="1"/>
              <a:t>popTime</a:t>
            </a:r>
            <a:r>
              <a:rPr kumimoji="1" lang="en-US" altLang="zh-CN" sz="1600" dirty="0"/>
              <a:t>, </a:t>
            </a:r>
            <a:r>
              <a:rPr kumimoji="1" lang="en-US" altLang="zh-CN" sz="1600" dirty="0" err="1"/>
              <a:t>dispatch_get_main_queue</a:t>
            </a:r>
            <a:r>
              <a:rPr kumimoji="1" lang="en-US" altLang="zh-CN" sz="1600" dirty="0"/>
              <a:t>(), ^(void){</a:t>
            </a:r>
          </a:p>
          <a:p>
            <a:pPr>
              <a:buClr>
                <a:srgbClr val="00FFFF"/>
              </a:buClr>
            </a:pPr>
            <a:r>
              <a:rPr kumimoji="1" lang="en-US" altLang="zh-CN" sz="1600" dirty="0"/>
              <a:t>     // code to be executed on the main queue after delay</a:t>
            </a:r>
          </a:p>
          <a:p>
            <a:pPr>
              <a:buClr>
                <a:srgbClr val="00FFFF"/>
              </a:buClr>
            </a:pPr>
            <a:r>
              <a:rPr kumimoji="1" lang="en-US" altLang="zh-CN" sz="1600" dirty="0"/>
              <a:t> });</a:t>
            </a:r>
            <a:endParaRPr kumimoji="1" lang="zh-CN" altLang="en-US" sz="1600" dirty="0"/>
          </a:p>
        </p:txBody>
      </p:sp>
    </p:spTree>
    <p:extLst>
      <p:ext uri="{BB962C8B-B14F-4D97-AF65-F5344CB8AC3E}">
        <p14:creationId xmlns:p14="http://schemas.microsoft.com/office/powerpoint/2010/main" val="12743811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CFNetwork</a:t>
            </a:r>
            <a:r>
              <a:rPr lang="zh-CN" altLang="en-US" dirty="0"/>
              <a:t>概念</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1</a:t>
            </a:fld>
            <a:endParaRPr lang="en-US" dirty="0"/>
          </a:p>
        </p:txBody>
      </p:sp>
      <p:sp>
        <p:nvSpPr>
          <p:cNvPr id="4" name="文本框 3"/>
          <p:cNvSpPr txBox="1"/>
          <p:nvPr/>
        </p:nvSpPr>
        <p:spPr>
          <a:xfrm>
            <a:off x="251520" y="1196752"/>
            <a:ext cx="8352928" cy="5047535"/>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smtClean="0"/>
              <a:t>BSD </a:t>
            </a:r>
            <a:r>
              <a:rPr lang="sv-SE" altLang="zh-CN" sz="2400" dirty="0" err="1"/>
              <a:t>Sockets</a:t>
            </a:r>
            <a:endParaRPr lang="sv-SE" altLang="zh-CN" sz="2400" dirty="0"/>
          </a:p>
          <a:p>
            <a:pPr marL="800100" lvl="1" indent="-342900">
              <a:lnSpc>
                <a:spcPct val="150000"/>
              </a:lnSpc>
              <a:buClr>
                <a:srgbClr val="00FFFF"/>
              </a:buClr>
              <a:buFont typeface="Wingdings" charset="2"/>
              <a:buChar char="Ø"/>
            </a:pPr>
            <a:r>
              <a:rPr lang="en-US" altLang="zh-CN" sz="2400" dirty="0" smtClean="0"/>
              <a:t>Unix</a:t>
            </a:r>
            <a:r>
              <a:rPr lang="zh-CN" altLang="en-US" sz="2400" dirty="0" smtClean="0"/>
              <a:t>网络套接字。</a:t>
            </a:r>
          </a:p>
          <a:p>
            <a:pPr marL="342900" indent="-342900">
              <a:lnSpc>
                <a:spcPct val="150000"/>
              </a:lnSpc>
              <a:buClr>
                <a:srgbClr val="00FFFF"/>
              </a:buClr>
              <a:buFont typeface="Wingdings" charset="2"/>
              <a:buChar char="Ø"/>
            </a:pPr>
            <a:r>
              <a:rPr lang="en-US" altLang="zh-CN" sz="2400" dirty="0" err="1" smtClean="0"/>
              <a:t>CFNetwork</a:t>
            </a:r>
            <a:endParaRPr lang="en-US" altLang="zh-CN" sz="2400" dirty="0" smtClean="0"/>
          </a:p>
          <a:p>
            <a:pPr marL="800100" lvl="1" indent="-342900">
              <a:lnSpc>
                <a:spcPct val="150000"/>
              </a:lnSpc>
              <a:buClr>
                <a:srgbClr val="00FFFF"/>
              </a:buClr>
              <a:buFont typeface="Wingdings" charset="2"/>
              <a:buChar char="Ø"/>
            </a:pPr>
            <a:r>
              <a:rPr lang="zh-CN" altLang="en-US" sz="2400" dirty="0" smtClean="0"/>
              <a:t>底层次高性能的框架、是</a:t>
            </a:r>
            <a:r>
              <a:rPr lang="en-US" altLang="zh-CN" sz="2400" dirty="0" smtClean="0"/>
              <a:t>BSD sockets</a:t>
            </a:r>
            <a:r>
              <a:rPr lang="zh-CN" altLang="en-US" sz="2400" dirty="0" smtClean="0"/>
              <a:t>的扩展。</a:t>
            </a:r>
          </a:p>
          <a:p>
            <a:pPr marL="342900" indent="-342900">
              <a:lnSpc>
                <a:spcPct val="150000"/>
              </a:lnSpc>
              <a:buClr>
                <a:srgbClr val="00FFFF"/>
              </a:buClr>
              <a:buFont typeface="Wingdings" charset="2"/>
              <a:buChar char="Ø"/>
            </a:pPr>
            <a:r>
              <a:rPr lang="en-US" altLang="zh-CN" sz="2400" dirty="0" smtClean="0"/>
              <a:t>NSURL</a:t>
            </a:r>
            <a:endParaRPr lang="en-US" altLang="zh-CN" sz="2400" dirty="0"/>
          </a:p>
          <a:p>
            <a:pPr marL="800100" lvl="1" indent="-342900">
              <a:lnSpc>
                <a:spcPct val="150000"/>
              </a:lnSpc>
              <a:buClr>
                <a:srgbClr val="00FFFF"/>
              </a:buClr>
              <a:buFont typeface="Wingdings" charset="2"/>
              <a:buChar char="Ø"/>
            </a:pPr>
            <a:r>
              <a:rPr lang="zh-CN" altLang="en-US" sz="2400" dirty="0" smtClean="0"/>
              <a:t>被</a:t>
            </a:r>
            <a:r>
              <a:rPr lang="zh-CN" altLang="en-US" sz="2400" dirty="0"/>
              <a:t>用来和使用标准</a:t>
            </a:r>
            <a:r>
              <a:rPr lang="en-US" altLang="zh-CN" sz="2400" dirty="0"/>
              <a:t>Internet</a:t>
            </a:r>
            <a:r>
              <a:rPr lang="zh-CN" altLang="en-US" sz="2400" dirty="0"/>
              <a:t>协议的服务器通讯。</a:t>
            </a:r>
          </a:p>
          <a:p>
            <a:pPr marL="342900" indent="-342900">
              <a:lnSpc>
                <a:spcPct val="150000"/>
              </a:lnSpc>
              <a:buClr>
                <a:srgbClr val="00FFFF"/>
              </a:buClr>
              <a:buFont typeface="Wingdings" charset="2"/>
              <a:buChar char="Ø"/>
            </a:pPr>
            <a:r>
              <a:rPr lang="en-US" altLang="zh-CN" sz="2400" dirty="0" err="1" smtClean="0"/>
              <a:t>WebKit</a:t>
            </a:r>
            <a:endParaRPr lang="en-US" altLang="zh-CN" sz="2400" dirty="0"/>
          </a:p>
          <a:p>
            <a:pPr marL="800100" lvl="1" indent="-342900">
              <a:lnSpc>
                <a:spcPct val="150000"/>
              </a:lnSpc>
              <a:buClr>
                <a:srgbClr val="00FFFF"/>
              </a:buClr>
              <a:buFont typeface="Wingdings" charset="2"/>
              <a:buChar char="Ø"/>
            </a:pPr>
            <a:r>
              <a:rPr lang="en-US" altLang="zh-CN" sz="2400" dirty="0" smtClean="0"/>
              <a:t>Web </a:t>
            </a:r>
            <a:r>
              <a:rPr lang="en-US" altLang="zh-CN" sz="2400" dirty="0"/>
              <a:t>Kit</a:t>
            </a:r>
            <a:r>
              <a:rPr lang="zh-CN" altLang="en-US" sz="2400" dirty="0"/>
              <a:t>是一些</a:t>
            </a:r>
            <a:r>
              <a:rPr lang="en-US" altLang="zh-CN" sz="2400" dirty="0"/>
              <a:t>Cocoa</a:t>
            </a:r>
            <a:r>
              <a:rPr lang="zh-CN" altLang="en-US" sz="2400" dirty="0"/>
              <a:t>类的集合，可以用来在窗</a:t>
            </a:r>
          </a:p>
          <a:p>
            <a:pPr lvl="2">
              <a:lnSpc>
                <a:spcPct val="150000"/>
              </a:lnSpc>
            </a:pPr>
            <a:r>
              <a:rPr lang="zh-CN" altLang="en-US" sz="2400" dirty="0"/>
              <a:t>体中显示网络内容。</a:t>
            </a:r>
            <a:endParaRPr kumimoji="1" lang="zh-CN" altLang="en-US" sz="2400" dirty="0"/>
          </a:p>
        </p:txBody>
      </p:sp>
      <p:pic>
        <p:nvPicPr>
          <p:cNvPr id="5" name="图片 4"/>
          <p:cNvPicPr>
            <a:picLocks noChangeAspect="1"/>
          </p:cNvPicPr>
          <p:nvPr/>
        </p:nvPicPr>
        <p:blipFill>
          <a:blip r:embed="rId2"/>
          <a:stretch>
            <a:fillRect/>
          </a:stretch>
        </p:blipFill>
        <p:spPr>
          <a:xfrm>
            <a:off x="5940152" y="1196752"/>
            <a:ext cx="3096344" cy="1886098"/>
          </a:xfrm>
          <a:prstGeom prst="rect">
            <a:avLst/>
          </a:prstGeom>
        </p:spPr>
      </p:pic>
    </p:spTree>
    <p:extLst>
      <p:ext uri="{BB962C8B-B14F-4D97-AF65-F5344CB8AC3E}">
        <p14:creationId xmlns:p14="http://schemas.microsoft.com/office/powerpoint/2010/main" val="18616062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indent="-342900">
              <a:lnSpc>
                <a:spcPct val="150000"/>
              </a:lnSpc>
            </a:pPr>
            <a:r>
              <a:rPr kumimoji="1" lang="en-US" altLang="zh-CN" dirty="0" err="1">
                <a:solidFill>
                  <a:srgbClr val="FFFFFF"/>
                </a:solidFill>
              </a:rPr>
              <a:t>ASIHttpRequest</a:t>
            </a:r>
            <a:r>
              <a:rPr kumimoji="1" lang="zh-CN" altLang="en-US" dirty="0">
                <a:solidFill>
                  <a:srgbClr val="FFFFFF"/>
                </a:solidFill>
              </a:rPr>
              <a:t>的使用</a:t>
            </a:r>
          </a:p>
        </p:txBody>
      </p:sp>
      <p:sp>
        <p:nvSpPr>
          <p:cNvPr id="3" name="幻灯片编号占位符 2"/>
          <p:cNvSpPr>
            <a:spLocks noGrp="1"/>
          </p:cNvSpPr>
          <p:nvPr>
            <p:ph type="sldNum" sz="quarter" idx="4"/>
          </p:nvPr>
        </p:nvSpPr>
        <p:spPr/>
        <p:txBody>
          <a:bodyPr/>
          <a:lstStyle/>
          <a:p>
            <a:fld id="{BF10DB53-D7D3-4DB6-A29F-40217B92EC88}" type="slidenum">
              <a:rPr lang="en-US" smtClean="0"/>
              <a:pPr/>
              <a:t>19</a:t>
            </a:fld>
            <a:endParaRPr lang="en-US" dirty="0"/>
          </a:p>
        </p:txBody>
      </p:sp>
      <p:sp>
        <p:nvSpPr>
          <p:cNvPr id="5" name="文本框 4"/>
          <p:cNvSpPr txBox="1"/>
          <p:nvPr/>
        </p:nvSpPr>
        <p:spPr>
          <a:xfrm>
            <a:off x="179512" y="1268760"/>
            <a:ext cx="8784976" cy="461665"/>
          </a:xfrm>
          <a:prstGeom prst="rect">
            <a:avLst/>
          </a:prstGeom>
          <a:noFill/>
        </p:spPr>
        <p:txBody>
          <a:bodyPr wrap="square" rtlCol="0">
            <a:spAutoFit/>
          </a:bodyPr>
          <a:lstStyle/>
          <a:p>
            <a:pPr>
              <a:buClr>
                <a:srgbClr val="00FFFF"/>
              </a:buClr>
            </a:pPr>
            <a:r>
              <a:rPr kumimoji="1" lang="zh-CN" altLang="en-US" sz="2400" dirty="0" smtClean="0"/>
              <a:t>***参考</a:t>
            </a:r>
            <a:r>
              <a:rPr kumimoji="1" lang="en-US" altLang="zh-CN" sz="2400" dirty="0" smtClean="0"/>
              <a:t>Demo</a:t>
            </a:r>
            <a:endParaRPr kumimoji="1" lang="zh-CN" altLang="en-US" sz="2400" dirty="0"/>
          </a:p>
        </p:txBody>
      </p:sp>
    </p:spTree>
    <p:extLst>
      <p:ext uri="{BB962C8B-B14F-4D97-AF65-F5344CB8AC3E}">
        <p14:creationId xmlns:p14="http://schemas.microsoft.com/office/powerpoint/2010/main" val="27231862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20</a:t>
            </a:fld>
            <a:endParaRPr lang="en-US" dirty="0"/>
          </a:p>
        </p:txBody>
      </p:sp>
      <p:sp>
        <p:nvSpPr>
          <p:cNvPr id="5" name="文本框 4"/>
          <p:cNvSpPr txBox="1"/>
          <p:nvPr/>
        </p:nvSpPr>
        <p:spPr>
          <a:xfrm>
            <a:off x="251520" y="1268760"/>
            <a:ext cx="8784976"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err="1"/>
              <a:t>CFNetwork</a:t>
            </a:r>
            <a:r>
              <a:rPr lang="zh-CN" altLang="en-US" sz="2400" dirty="0"/>
              <a:t>概念</a:t>
            </a:r>
          </a:p>
          <a:p>
            <a:pPr marL="342900" indent="-342900">
              <a:lnSpc>
                <a:spcPct val="150000"/>
              </a:lnSpc>
              <a:buClr>
                <a:srgbClr val="00FFFF"/>
              </a:buClr>
              <a:buFont typeface="Wingdings" charset="2"/>
              <a:buChar char="Ø"/>
            </a:pPr>
            <a:r>
              <a:rPr lang="en-US" altLang="zh-TW" sz="2400" dirty="0"/>
              <a:t>BSD Socket</a:t>
            </a:r>
            <a:r>
              <a:rPr lang="zh-TW" altLang="en-US" sz="2400" dirty="0"/>
              <a:t>介绍</a:t>
            </a:r>
          </a:p>
          <a:p>
            <a:pPr marL="342900" indent="-342900">
              <a:lnSpc>
                <a:spcPct val="150000"/>
              </a:lnSpc>
              <a:buClr>
                <a:srgbClr val="00FFFF"/>
              </a:buClr>
              <a:buFont typeface="Wingdings" charset="2"/>
              <a:buChar char="Ø"/>
            </a:pPr>
            <a:r>
              <a:rPr lang="en-US" altLang="zh-TW" sz="2400" dirty="0"/>
              <a:t>NSURL</a:t>
            </a:r>
            <a:endParaRPr lang="zh-CN" altLang="en-US" sz="2400" dirty="0"/>
          </a:p>
          <a:p>
            <a:pPr marL="342900" indent="-342900">
              <a:lnSpc>
                <a:spcPct val="150000"/>
              </a:lnSpc>
              <a:buClr>
                <a:srgbClr val="00FFFF"/>
              </a:buClr>
              <a:buFont typeface="Wingdings" charset="2"/>
              <a:buChar char="Ø"/>
            </a:pPr>
            <a:r>
              <a:rPr kumimoji="1" lang="en-US" altLang="zh-CN" sz="2400" dirty="0">
                <a:solidFill>
                  <a:srgbClr val="FFFFFF"/>
                </a:solidFill>
              </a:rPr>
              <a:t>Block/GCD</a:t>
            </a:r>
            <a:r>
              <a:rPr kumimoji="1" lang="zh-CN" altLang="en-US" sz="2400" dirty="0">
                <a:solidFill>
                  <a:srgbClr val="FFFFFF"/>
                </a:solidFill>
              </a:rPr>
              <a:t>编程</a:t>
            </a:r>
            <a:endParaRPr kumimoji="1" lang="en-US" altLang="zh-CN" sz="2400" dirty="0">
              <a:solidFill>
                <a:srgbClr val="FFFFFF"/>
              </a:solidFill>
            </a:endParaRPr>
          </a:p>
          <a:p>
            <a:pPr marL="342900" indent="-342900">
              <a:lnSpc>
                <a:spcPct val="150000"/>
              </a:lnSpc>
              <a:buClr>
                <a:srgbClr val="00FFFF"/>
              </a:buClr>
              <a:buFont typeface="Wingdings" charset="2"/>
              <a:buChar char="Ø"/>
            </a:pPr>
            <a:r>
              <a:rPr kumimoji="1" lang="en-US" altLang="zh-CN" sz="2400" dirty="0" err="1">
                <a:solidFill>
                  <a:srgbClr val="FFFFFF"/>
                </a:solidFill>
              </a:rPr>
              <a:t>ASIHttpRequest</a:t>
            </a:r>
            <a:r>
              <a:rPr kumimoji="1" lang="zh-CN" altLang="en-US" sz="2400" dirty="0">
                <a:solidFill>
                  <a:srgbClr val="FFFFFF"/>
                </a:solidFill>
              </a:rPr>
              <a:t>的使用</a:t>
            </a:r>
          </a:p>
        </p:txBody>
      </p:sp>
    </p:spTree>
    <p:extLst>
      <p:ext uri="{BB962C8B-B14F-4D97-AF65-F5344CB8AC3E}">
        <p14:creationId xmlns:p14="http://schemas.microsoft.com/office/powerpoint/2010/main" val="20979563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CFNetwork</a:t>
            </a:r>
            <a:r>
              <a:rPr lang="en-US" altLang="zh-TW" b="0" dirty="0"/>
              <a:t> API</a:t>
            </a:r>
            <a:r>
              <a:rPr lang="zh-TW" altLang="en-US" b="0" dirty="0"/>
              <a:t>结构</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2</a:t>
            </a:fld>
            <a:endParaRPr lang="en-US" dirty="0"/>
          </a:p>
        </p:txBody>
      </p:sp>
      <p:sp>
        <p:nvSpPr>
          <p:cNvPr id="4" name="文本框 3"/>
          <p:cNvSpPr txBox="1"/>
          <p:nvPr/>
        </p:nvSpPr>
        <p:spPr>
          <a:xfrm>
            <a:off x="179512" y="1196752"/>
            <a:ext cx="8712968" cy="2831544"/>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sv-SE" altLang="zh-CN" sz="2400" dirty="0" err="1" smtClean="0"/>
              <a:t>CFSocket</a:t>
            </a:r>
            <a:endParaRPr lang="sv-SE" altLang="zh-CN" sz="2400" dirty="0"/>
          </a:p>
          <a:p>
            <a:pPr marL="800100" lvl="1" indent="-342900">
              <a:lnSpc>
                <a:spcPct val="150000"/>
              </a:lnSpc>
              <a:buClr>
                <a:srgbClr val="00FFFF"/>
              </a:buClr>
              <a:buFont typeface="Wingdings" charset="2"/>
              <a:buChar char="Ø"/>
            </a:pPr>
            <a:r>
              <a:rPr lang="zh-CN" altLang="sv-SE" sz="2400" dirty="0" smtClean="0"/>
              <a:t>是</a:t>
            </a:r>
            <a:r>
              <a:rPr lang="sv-SE" altLang="zh-CN" sz="2400" dirty="0"/>
              <a:t>BSD </a:t>
            </a:r>
            <a:r>
              <a:rPr lang="sv-SE" altLang="zh-CN" sz="2400" dirty="0" err="1"/>
              <a:t>sockets</a:t>
            </a:r>
            <a:r>
              <a:rPr lang="zh-CN" altLang="sv-SE" sz="2400" dirty="0"/>
              <a:t>的抽象。</a:t>
            </a:r>
          </a:p>
          <a:p>
            <a:pPr marL="342900" indent="-342900">
              <a:lnSpc>
                <a:spcPct val="150000"/>
              </a:lnSpc>
              <a:buClr>
                <a:srgbClr val="00FFFF"/>
              </a:buClr>
              <a:buFont typeface="Wingdings" charset="2"/>
              <a:buChar char="Ø"/>
            </a:pPr>
            <a:r>
              <a:rPr lang="en-US" altLang="zh-CN" sz="2400" dirty="0" err="1" smtClean="0"/>
              <a:t>CFStream</a:t>
            </a:r>
            <a:endParaRPr lang="en-US" altLang="zh-CN" sz="2400" dirty="0"/>
          </a:p>
          <a:p>
            <a:pPr marL="800100" lvl="1" indent="-342900">
              <a:lnSpc>
                <a:spcPct val="150000"/>
              </a:lnSpc>
              <a:buClr>
                <a:srgbClr val="00FFFF"/>
              </a:buClr>
              <a:buFont typeface="Wingdings" charset="2"/>
              <a:buChar char="Ø"/>
            </a:pPr>
            <a:r>
              <a:rPr lang="zh-CN" altLang="en-US" sz="2400" dirty="0" smtClean="0"/>
              <a:t>数据流</a:t>
            </a:r>
            <a:r>
              <a:rPr lang="zh-CN" altLang="en-US" sz="2400" dirty="0"/>
              <a:t>是在通信通道中串行传输的一个字节序列</a:t>
            </a:r>
          </a:p>
          <a:p>
            <a:pPr marL="800100" lvl="1" indent="-342900">
              <a:lnSpc>
                <a:spcPct val="150000"/>
              </a:lnSpc>
              <a:buClr>
                <a:srgbClr val="00FFFF"/>
              </a:buClr>
              <a:buFont typeface="Wingdings" charset="2"/>
              <a:buChar char="Ø"/>
            </a:pPr>
            <a:r>
              <a:rPr lang="en-US" altLang="zh-CN" sz="2400" dirty="0" err="1" smtClean="0"/>
              <a:t>CFReadStream</a:t>
            </a:r>
            <a:r>
              <a:rPr lang="zh-CN" altLang="en-US" sz="2400" dirty="0"/>
              <a:t>和</a:t>
            </a:r>
            <a:r>
              <a:rPr lang="en-US" altLang="zh-CN" sz="2400" dirty="0" err="1"/>
              <a:t>CFWriteStream</a:t>
            </a:r>
            <a:r>
              <a:rPr lang="zh-CN" altLang="en-US" sz="2400" dirty="0"/>
              <a:t>。</a:t>
            </a:r>
            <a:endParaRPr kumimoji="1" lang="zh-CN" altLang="en-US" sz="2400" dirty="0"/>
          </a:p>
        </p:txBody>
      </p:sp>
      <p:pic>
        <p:nvPicPr>
          <p:cNvPr id="5" name="图片 4"/>
          <p:cNvPicPr>
            <a:picLocks noChangeAspect="1"/>
          </p:cNvPicPr>
          <p:nvPr/>
        </p:nvPicPr>
        <p:blipFill>
          <a:blip r:embed="rId2"/>
          <a:stretch>
            <a:fillRect/>
          </a:stretch>
        </p:blipFill>
        <p:spPr>
          <a:xfrm>
            <a:off x="1331639" y="4077072"/>
            <a:ext cx="6187573" cy="2664296"/>
          </a:xfrm>
          <a:prstGeom prst="rect">
            <a:avLst/>
          </a:prstGeom>
        </p:spPr>
      </p:pic>
    </p:spTree>
    <p:extLst>
      <p:ext uri="{BB962C8B-B14F-4D97-AF65-F5344CB8AC3E}">
        <p14:creationId xmlns:p14="http://schemas.microsoft.com/office/powerpoint/2010/main" val="9890708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a:t>BSD</a:t>
            </a:r>
            <a:r>
              <a:rPr lang="zh-TW" altLang="en-US" b="0" dirty="0"/>
              <a:t>套接字</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3</a:t>
            </a:fld>
            <a:endParaRPr lang="en-US" dirty="0"/>
          </a:p>
        </p:txBody>
      </p:sp>
      <p:sp>
        <p:nvSpPr>
          <p:cNvPr id="4" name="文本框 3"/>
          <p:cNvSpPr txBox="1"/>
          <p:nvPr/>
        </p:nvSpPr>
        <p:spPr>
          <a:xfrm>
            <a:off x="152400" y="1184652"/>
            <a:ext cx="8964488"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en-US" altLang="zh-CN" sz="2400" dirty="0" smtClean="0"/>
              <a:t>BSD</a:t>
            </a:r>
            <a:r>
              <a:rPr lang="zh-CN" altLang="en-US" sz="2400" dirty="0"/>
              <a:t>套接字是</a:t>
            </a:r>
            <a:r>
              <a:rPr lang="en-US" altLang="zh-CN" sz="2400" dirty="0" err="1"/>
              <a:t>iOS</a:t>
            </a:r>
            <a:r>
              <a:rPr lang="zh-CN" altLang="en-US" sz="2400" dirty="0"/>
              <a:t>的</a:t>
            </a:r>
            <a:r>
              <a:rPr lang="zh-CN" altLang="en-US" sz="2400" dirty="0">
                <a:solidFill>
                  <a:srgbClr val="FFFF00"/>
                </a:solidFill>
              </a:rPr>
              <a:t>基础网络编程接口</a:t>
            </a:r>
            <a:r>
              <a:rPr lang="zh-CN" altLang="en-US" sz="2400" dirty="0"/>
              <a:t>，所有的高层</a:t>
            </a:r>
          </a:p>
          <a:p>
            <a:pPr lvl="1">
              <a:lnSpc>
                <a:spcPct val="150000"/>
              </a:lnSpc>
            </a:pPr>
            <a:r>
              <a:rPr lang="zh-CN" altLang="en-US" sz="2400" dirty="0"/>
              <a:t>框架都是基于它的</a:t>
            </a:r>
            <a:r>
              <a:rPr lang="zh-CN" altLang="en-US" sz="2400" dirty="0" smtClean="0"/>
              <a:t>。</a:t>
            </a:r>
            <a:endParaRPr lang="en-US" altLang="zh-CN" sz="2400" dirty="0" smtClean="0"/>
          </a:p>
          <a:p>
            <a:pPr lvl="1">
              <a:lnSpc>
                <a:spcPct val="150000"/>
              </a:lnSpc>
            </a:pPr>
            <a:endParaRPr lang="zh-CN" altLang="en-US" sz="2400" dirty="0"/>
          </a:p>
          <a:p>
            <a:pPr marL="342900" indent="-342900">
              <a:lnSpc>
                <a:spcPct val="150000"/>
              </a:lnSpc>
              <a:buClr>
                <a:srgbClr val="00FFFF"/>
              </a:buClr>
              <a:buFont typeface="Wingdings" charset="2"/>
              <a:buChar char="Ø"/>
            </a:pPr>
            <a:r>
              <a:rPr lang="zh-CN" altLang="en-US" sz="2400" dirty="0" smtClean="0"/>
              <a:t>它能够为应用程序</a:t>
            </a:r>
            <a:r>
              <a:rPr lang="zh-CN" altLang="en-US" sz="2400" dirty="0">
                <a:solidFill>
                  <a:srgbClr val="FFFF00"/>
                </a:solidFill>
              </a:rPr>
              <a:t>提供最佳的性能和灵活性</a:t>
            </a:r>
            <a:r>
              <a:rPr lang="zh-CN" altLang="en-US" sz="2400" dirty="0" smtClean="0"/>
              <a:t>。</a:t>
            </a:r>
            <a:endParaRPr lang="en-US" altLang="zh-CN" sz="2400" dirty="0" smtClean="0"/>
          </a:p>
          <a:p>
            <a:pPr>
              <a:lnSpc>
                <a:spcPct val="150000"/>
              </a:lnSpc>
              <a:buClr>
                <a:srgbClr val="00FFFF"/>
              </a:buClr>
            </a:pPr>
            <a:endParaRPr lang="zh-CN" altLang="en-US" sz="2400" dirty="0"/>
          </a:p>
          <a:p>
            <a:pPr marL="342900" indent="-342900">
              <a:lnSpc>
                <a:spcPct val="150000"/>
              </a:lnSpc>
              <a:buClr>
                <a:srgbClr val="00FFFF"/>
              </a:buClr>
              <a:buFont typeface="Wingdings" charset="2"/>
              <a:buChar char="Ø"/>
            </a:pPr>
            <a:r>
              <a:rPr lang="zh-CN" altLang="en-US" sz="2400" dirty="0" smtClean="0"/>
              <a:t>是</a:t>
            </a:r>
            <a:r>
              <a:rPr lang="en-US" altLang="zh-CN" sz="2400" dirty="0"/>
              <a:t>UNIX</a:t>
            </a:r>
            <a:r>
              <a:rPr lang="zh-CN" altLang="en-US" sz="2400" dirty="0"/>
              <a:t>网络编程的事实标准，如果您想要</a:t>
            </a:r>
            <a:r>
              <a:rPr lang="zh-CN" altLang="en-US" sz="2400" dirty="0">
                <a:solidFill>
                  <a:srgbClr val="FFFF00"/>
                </a:solidFill>
              </a:rPr>
              <a:t>从其它平台</a:t>
            </a:r>
          </a:p>
          <a:p>
            <a:pPr lvl="1">
              <a:lnSpc>
                <a:spcPct val="150000"/>
              </a:lnSpc>
            </a:pPr>
            <a:r>
              <a:rPr lang="zh-CN" altLang="en-US" sz="2400" dirty="0">
                <a:solidFill>
                  <a:srgbClr val="FFFF00"/>
                </a:solidFill>
              </a:rPr>
              <a:t>移植软件</a:t>
            </a:r>
            <a:r>
              <a:rPr lang="zh-CN" altLang="en-US" sz="2400" dirty="0"/>
              <a:t>， </a:t>
            </a:r>
            <a:r>
              <a:rPr lang="en-US" altLang="zh-CN" sz="2400" dirty="0"/>
              <a:t>BSD</a:t>
            </a:r>
            <a:r>
              <a:rPr lang="zh-CN" altLang="en-US" sz="2400" dirty="0"/>
              <a:t>套接字是您的最佳选择。</a:t>
            </a:r>
            <a:endParaRPr lang="zh-TW" altLang="en-US" sz="2400" dirty="0">
              <a:solidFill>
                <a:srgbClr val="FFFF00"/>
              </a:solidFill>
            </a:endParaRPr>
          </a:p>
        </p:txBody>
      </p:sp>
    </p:spTree>
    <p:extLst>
      <p:ext uri="{BB962C8B-B14F-4D97-AF65-F5344CB8AC3E}">
        <p14:creationId xmlns:p14="http://schemas.microsoft.com/office/powerpoint/2010/main" val="12128802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b="0" dirty="0" smtClean="0"/>
              <a:t>套接</a:t>
            </a:r>
            <a:r>
              <a:rPr lang="zh-TW" altLang="en-US" b="0" dirty="0"/>
              <a:t>字</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4</a:t>
            </a:fld>
            <a:endParaRPr lang="en-US" dirty="0"/>
          </a:p>
        </p:txBody>
      </p:sp>
      <p:pic>
        <p:nvPicPr>
          <p:cNvPr id="6" name="图片 5"/>
          <p:cNvPicPr>
            <a:picLocks noChangeAspect="1"/>
          </p:cNvPicPr>
          <p:nvPr/>
        </p:nvPicPr>
        <p:blipFill>
          <a:blip r:embed="rId2"/>
          <a:stretch>
            <a:fillRect/>
          </a:stretch>
        </p:blipFill>
        <p:spPr>
          <a:xfrm>
            <a:off x="971600" y="1412776"/>
            <a:ext cx="6908800" cy="5105400"/>
          </a:xfrm>
          <a:prstGeom prst="rect">
            <a:avLst/>
          </a:prstGeom>
        </p:spPr>
      </p:pic>
    </p:spTree>
    <p:extLst>
      <p:ext uri="{BB962C8B-B14F-4D97-AF65-F5344CB8AC3E}">
        <p14:creationId xmlns:p14="http://schemas.microsoft.com/office/powerpoint/2010/main" val="9863414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WebKit</a:t>
            </a:r>
            <a:r>
              <a:rPr lang="en-US" altLang="zh-TW" b="0" dirty="0"/>
              <a:t> </a:t>
            </a:r>
            <a:r>
              <a:rPr lang="zh-TW" altLang="en-US" b="0" dirty="0"/>
              <a:t>框架</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5</a:t>
            </a:fld>
            <a:endParaRPr lang="en-US" dirty="0"/>
          </a:p>
        </p:txBody>
      </p:sp>
      <p:sp>
        <p:nvSpPr>
          <p:cNvPr id="5" name="文本框 4"/>
          <p:cNvSpPr txBox="1"/>
          <p:nvPr/>
        </p:nvSpPr>
        <p:spPr>
          <a:xfrm>
            <a:off x="179512" y="1114039"/>
            <a:ext cx="8856984" cy="4493537"/>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solidFill>
                  <a:srgbClr val="FFFF00"/>
                </a:solidFill>
              </a:rPr>
              <a:t>开发基于浏览</a:t>
            </a:r>
            <a:r>
              <a:rPr lang="zh-CN" altLang="en-US" sz="2400" dirty="0">
                <a:solidFill>
                  <a:srgbClr val="FFFF00"/>
                </a:solidFill>
              </a:rPr>
              <a:t>器的应用</a:t>
            </a:r>
            <a:r>
              <a:rPr lang="en-US" altLang="zh-CN" sz="2400" dirty="0"/>
              <a:t>(Web</a:t>
            </a:r>
            <a:r>
              <a:rPr lang="zh-CN" altLang="en-US" sz="2400" dirty="0"/>
              <a:t>开发</a:t>
            </a:r>
            <a:r>
              <a:rPr lang="en-US" altLang="zh-CN" sz="2400" dirty="0" smtClean="0"/>
              <a:t>)</a:t>
            </a:r>
          </a:p>
          <a:p>
            <a:pPr marL="342900" indent="-342900">
              <a:lnSpc>
                <a:spcPct val="150000"/>
              </a:lnSpc>
              <a:buClr>
                <a:srgbClr val="00FFFF"/>
              </a:buClr>
              <a:buFont typeface="Wingdings" charset="2"/>
              <a:buChar char="Ø"/>
            </a:pPr>
            <a:endParaRPr lang="en-US" altLang="zh-CN" sz="2400" dirty="0"/>
          </a:p>
          <a:p>
            <a:pPr marL="342900" indent="-342900">
              <a:lnSpc>
                <a:spcPct val="150000"/>
              </a:lnSpc>
              <a:buClr>
                <a:srgbClr val="00FFFF"/>
              </a:buClr>
              <a:buFont typeface="Wingdings" charset="2"/>
              <a:buChar char="Ø"/>
            </a:pPr>
            <a:r>
              <a:rPr lang="zh-CN" altLang="en-US" sz="2400" dirty="0" smtClean="0"/>
              <a:t>高层</a:t>
            </a:r>
            <a:r>
              <a:rPr lang="en-US" altLang="zh-CN" sz="2400" dirty="0" err="1"/>
              <a:t>WebKit</a:t>
            </a:r>
            <a:r>
              <a:rPr lang="zh-CN" altLang="en-US" sz="2400" dirty="0"/>
              <a:t>框架能够完全控制本地或远</a:t>
            </a:r>
            <a:r>
              <a:rPr lang="zh-CN" altLang="en-US" sz="2400" dirty="0" smtClean="0"/>
              <a:t>程的网页。</a:t>
            </a:r>
            <a:endParaRPr lang="en-US" altLang="zh-CN" sz="2400" dirty="0" smtClean="0"/>
          </a:p>
          <a:p>
            <a:pPr marL="342900" indent="-342900">
              <a:lnSpc>
                <a:spcPct val="150000"/>
              </a:lnSpc>
              <a:buClr>
                <a:srgbClr val="00FFFF"/>
              </a:buClr>
              <a:buFont typeface="Wingdings" charset="2"/>
              <a:buChar char="Ø"/>
            </a:pPr>
            <a:endParaRPr lang="zh-CN" altLang="en-US" sz="2400" dirty="0"/>
          </a:p>
          <a:p>
            <a:pPr marL="342900" indent="-342900">
              <a:lnSpc>
                <a:spcPct val="150000"/>
              </a:lnSpc>
              <a:buClr>
                <a:srgbClr val="00FFFF"/>
              </a:buClr>
              <a:buFont typeface="Wingdings" charset="2"/>
              <a:buChar char="Ø"/>
            </a:pPr>
            <a:r>
              <a:rPr lang="en-US" altLang="zh-TW" sz="2400" dirty="0" err="1" smtClean="0"/>
              <a:t>WebKit</a:t>
            </a:r>
            <a:r>
              <a:rPr lang="zh-TW" altLang="en-US" sz="2400" dirty="0"/>
              <a:t>可以方便地渲染</a:t>
            </a:r>
            <a:r>
              <a:rPr lang="en-US" altLang="zh-TW" sz="2400" dirty="0"/>
              <a:t>HTML</a:t>
            </a:r>
            <a:r>
              <a:rPr lang="zh-TW" altLang="en-US" sz="2400" dirty="0"/>
              <a:t>，保存</a:t>
            </a:r>
            <a:r>
              <a:rPr lang="en-US" altLang="zh-TW" sz="2400" dirty="0"/>
              <a:t>cookie</a:t>
            </a:r>
            <a:r>
              <a:rPr lang="zh-TW" altLang="en-US" sz="2400" dirty="0"/>
              <a:t>，缓存响</a:t>
            </a:r>
          </a:p>
          <a:p>
            <a:pPr>
              <a:lnSpc>
                <a:spcPct val="150000"/>
              </a:lnSpc>
            </a:pPr>
            <a:r>
              <a:rPr lang="zh-TW" altLang="en-US" sz="2400" dirty="0"/>
              <a:t>应，保存证书以及验证用户身份</a:t>
            </a:r>
            <a:r>
              <a:rPr lang="zh-TW" altLang="en-US" sz="2400" dirty="0" smtClean="0"/>
              <a:t>。</a:t>
            </a:r>
            <a:endParaRPr lang="en-US" altLang="zh-TW" sz="2400" dirty="0" smtClean="0"/>
          </a:p>
          <a:p>
            <a:pPr>
              <a:lnSpc>
                <a:spcPct val="150000"/>
              </a:lnSpc>
            </a:pPr>
            <a:endParaRPr lang="zh-TW" altLang="en-US" sz="2400" dirty="0"/>
          </a:p>
          <a:p>
            <a:pPr marL="342900" indent="-342900">
              <a:lnSpc>
                <a:spcPct val="150000"/>
              </a:lnSpc>
              <a:buClr>
                <a:srgbClr val="00FFFF"/>
              </a:buClr>
              <a:buFont typeface="Wingdings" charset="2"/>
              <a:buChar char="Ø"/>
            </a:pPr>
            <a:r>
              <a:rPr lang="en-US" altLang="zh-TW" sz="2400" dirty="0" smtClean="0"/>
              <a:t>Web</a:t>
            </a:r>
            <a:r>
              <a:rPr lang="zh-TW" altLang="en-US" sz="2400" dirty="0"/>
              <a:t>开发一章会讨论。</a:t>
            </a:r>
            <a:endParaRPr kumimoji="1" lang="zh-CN" altLang="en-US" sz="2400" dirty="0">
              <a:solidFill>
                <a:schemeClr val="accent3"/>
              </a:solidFill>
            </a:endParaRPr>
          </a:p>
        </p:txBody>
      </p:sp>
    </p:spTree>
    <p:extLst>
      <p:ext uri="{BB962C8B-B14F-4D97-AF65-F5344CB8AC3E}">
        <p14:creationId xmlns:p14="http://schemas.microsoft.com/office/powerpoint/2010/main" val="23701968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NSURL</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6</a:t>
            </a:fld>
            <a:endParaRPr lang="en-US" dirty="0"/>
          </a:p>
        </p:txBody>
      </p:sp>
      <p:sp>
        <p:nvSpPr>
          <p:cNvPr id="4" name="文本框 3"/>
          <p:cNvSpPr txBox="1"/>
          <p:nvPr/>
        </p:nvSpPr>
        <p:spPr>
          <a:xfrm>
            <a:off x="179512" y="1340768"/>
            <a:ext cx="8784976" cy="3939539"/>
          </a:xfrm>
          <a:prstGeom prst="rect">
            <a:avLst/>
          </a:prstGeom>
          <a:noFill/>
        </p:spPr>
        <p:txBody>
          <a:bodyPr wrap="square" rtlCol="0">
            <a:spAutoFit/>
          </a:bodyPr>
          <a:lstStyle/>
          <a:p>
            <a:pPr marL="342900" indent="-342900">
              <a:lnSpc>
                <a:spcPct val="150000"/>
              </a:lnSpc>
              <a:buClr>
                <a:srgbClr val="00FFFF"/>
              </a:buClr>
              <a:buFont typeface="Wingdings" charset="2"/>
              <a:buChar char="Ø"/>
            </a:pPr>
            <a:r>
              <a:rPr lang="zh-CN" altLang="en-US" sz="2400" dirty="0" smtClean="0"/>
              <a:t>等同于</a:t>
            </a:r>
            <a:r>
              <a:rPr lang="en-US" altLang="zh-CN" sz="2400" dirty="0" err="1">
                <a:solidFill>
                  <a:schemeClr val="accent3"/>
                </a:solidFill>
              </a:rPr>
              <a:t>CFURLRef</a:t>
            </a:r>
            <a:r>
              <a:rPr lang="en-US" altLang="zh-CN" sz="2400" dirty="0"/>
              <a:t>,</a:t>
            </a:r>
            <a:r>
              <a:rPr lang="zh-CN" altLang="en-US" sz="2400" dirty="0"/>
              <a:t>可以引用网络或本地资源。</a:t>
            </a:r>
          </a:p>
          <a:p>
            <a:pPr marL="342900" indent="-342900">
              <a:lnSpc>
                <a:spcPct val="150000"/>
              </a:lnSpc>
              <a:buClr>
                <a:srgbClr val="00FFFF"/>
              </a:buClr>
              <a:buFont typeface="Wingdings" charset="2"/>
              <a:buChar char="Ø"/>
            </a:pPr>
            <a:r>
              <a:rPr lang="en-US" altLang="zh-CN" sz="2400" dirty="0" err="1" smtClean="0">
                <a:solidFill>
                  <a:srgbClr val="FFFF00"/>
                </a:solidFill>
              </a:rPr>
              <a:t>FileURLWithPath</a:t>
            </a:r>
            <a:r>
              <a:rPr lang="en-US" altLang="zh-CN" sz="2400" dirty="0"/>
              <a:t>:</a:t>
            </a:r>
          </a:p>
          <a:p>
            <a:pPr marL="800100" lvl="1" indent="-342900">
              <a:lnSpc>
                <a:spcPct val="150000"/>
              </a:lnSpc>
              <a:buClr>
                <a:srgbClr val="00FFFF"/>
              </a:buClr>
              <a:buFont typeface="Wingdings" charset="2"/>
              <a:buChar char="Ø"/>
            </a:pPr>
            <a:r>
              <a:rPr lang="zh-CN" altLang="en-US" sz="2400" dirty="0" smtClean="0"/>
              <a:t>从本地文件路径创</a:t>
            </a:r>
            <a:r>
              <a:rPr lang="zh-CN" altLang="en-US" sz="2400" dirty="0"/>
              <a:t>建</a:t>
            </a:r>
            <a:r>
              <a:rPr lang="en-US" altLang="zh-CN" sz="2400" dirty="0"/>
              <a:t>URL</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a:t>
            </a:r>
            <a:r>
              <a:rPr lang="en-US" altLang="zh-CN" sz="2400" dirty="0"/>
              <a:t>:</a:t>
            </a:r>
          </a:p>
          <a:p>
            <a:pPr marL="800100" lvl="1" indent="-342900">
              <a:lnSpc>
                <a:spcPct val="150000"/>
              </a:lnSpc>
              <a:buClr>
                <a:srgbClr val="00FFFF"/>
              </a:buClr>
              <a:buFont typeface="Wingdings" charset="2"/>
              <a:buChar char="Ø"/>
            </a:pPr>
            <a:r>
              <a:rPr lang="zh-CN" altLang="en-US" sz="2400" dirty="0" smtClean="0"/>
              <a:t>从字符串创</a:t>
            </a:r>
            <a:r>
              <a:rPr lang="zh-CN" altLang="en-US" sz="2400" dirty="0"/>
              <a:t>建</a:t>
            </a:r>
            <a:r>
              <a:rPr lang="en-US" altLang="zh-CN" sz="2400" dirty="0"/>
              <a:t>URL,</a:t>
            </a:r>
            <a:r>
              <a:rPr lang="zh-CN" altLang="en-US" sz="2400" dirty="0"/>
              <a:t>等同</a:t>
            </a:r>
            <a:r>
              <a:rPr lang="en-US" altLang="zh-CN" sz="2400" dirty="0" err="1"/>
              <a:t>initWithString</a:t>
            </a:r>
            <a:r>
              <a:rPr lang="en-US" altLang="zh-CN" sz="2400" dirty="0"/>
              <a:t>:</a:t>
            </a:r>
          </a:p>
          <a:p>
            <a:pPr marL="342900" indent="-342900">
              <a:lnSpc>
                <a:spcPct val="150000"/>
              </a:lnSpc>
              <a:buClr>
                <a:srgbClr val="00FFFF"/>
              </a:buClr>
              <a:buFont typeface="Wingdings" charset="2"/>
              <a:buChar char="Ø"/>
            </a:pPr>
            <a:r>
              <a:rPr lang="en-US" altLang="zh-CN" sz="2400" dirty="0" err="1" smtClean="0">
                <a:solidFill>
                  <a:srgbClr val="FFFF00"/>
                </a:solidFill>
              </a:rPr>
              <a:t>URLWithString:relativeToURL</a:t>
            </a:r>
            <a:r>
              <a:rPr lang="en-US" altLang="zh-CN" sz="2400" dirty="0"/>
              <a:t>:</a:t>
            </a:r>
          </a:p>
          <a:p>
            <a:pPr marL="800100" lvl="1" indent="-342900">
              <a:lnSpc>
                <a:spcPct val="150000"/>
              </a:lnSpc>
              <a:buClr>
                <a:srgbClr val="00FFFF"/>
              </a:buClr>
              <a:buFont typeface="Wingdings" charset="2"/>
              <a:buChar char="Ø"/>
            </a:pPr>
            <a:r>
              <a:rPr lang="zh-CN" altLang="en-US" sz="2400" dirty="0" smtClean="0"/>
              <a:t>向</a:t>
            </a:r>
            <a:r>
              <a:rPr lang="zh-CN" altLang="en-US" sz="2400" dirty="0"/>
              <a:t>基本</a:t>
            </a:r>
            <a:r>
              <a:rPr lang="en-US" altLang="zh-CN" sz="2400" dirty="0"/>
              <a:t>URL</a:t>
            </a:r>
            <a:r>
              <a:rPr lang="zh-CN" altLang="en-US" sz="2400" dirty="0"/>
              <a:t>添加一个字符创</a:t>
            </a:r>
            <a:endParaRPr kumimoji="1" lang="zh-CN" altLang="en-US" sz="2400" dirty="0">
              <a:solidFill>
                <a:srgbClr val="FF6700"/>
              </a:solidFill>
            </a:endParaRPr>
          </a:p>
        </p:txBody>
      </p:sp>
    </p:spTree>
    <p:extLst>
      <p:ext uri="{BB962C8B-B14F-4D97-AF65-F5344CB8AC3E}">
        <p14:creationId xmlns:p14="http://schemas.microsoft.com/office/powerpoint/2010/main" val="38300659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NSURLRequest</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7</a:t>
            </a:fld>
            <a:endParaRPr lang="en-US" dirty="0"/>
          </a:p>
        </p:txBody>
      </p:sp>
      <p:sp>
        <p:nvSpPr>
          <p:cNvPr id="5" name="文本框 4"/>
          <p:cNvSpPr txBox="1"/>
          <p:nvPr/>
        </p:nvSpPr>
        <p:spPr>
          <a:xfrm>
            <a:off x="179512" y="1235949"/>
            <a:ext cx="8712968" cy="5069082"/>
          </a:xfrm>
          <a:prstGeom prst="rect">
            <a:avLst/>
          </a:prstGeom>
          <a:noFill/>
        </p:spPr>
        <p:txBody>
          <a:bodyPr wrap="square" rtlCol="0">
            <a:spAutoFit/>
          </a:bodyPr>
          <a:lstStyle/>
          <a:p>
            <a:pPr marL="342900" indent="-342900">
              <a:lnSpc>
                <a:spcPct val="120000"/>
              </a:lnSpc>
              <a:buClr>
                <a:srgbClr val="00FFFF"/>
              </a:buClr>
              <a:buFont typeface="Wingdings" charset="2"/>
              <a:buChar char="Ø"/>
            </a:pPr>
            <a:r>
              <a:rPr lang="en-US" altLang="zh-CN" dirty="0" smtClean="0"/>
              <a:t>/</a:t>
            </a:r>
            <a:r>
              <a:rPr lang="en-US" altLang="zh-CN" dirty="0"/>
              <a:t>/ </a:t>
            </a:r>
            <a:r>
              <a:rPr lang="zh-CN" altLang="en-US" dirty="0"/>
              <a:t>创建请求，所构建的</a:t>
            </a:r>
            <a:r>
              <a:rPr lang="en-US" altLang="zh-CN" dirty="0" err="1"/>
              <a:t>NSURLRequest</a:t>
            </a:r>
            <a:r>
              <a:rPr lang="zh-CN" altLang="en-US" dirty="0"/>
              <a:t>具有一个依赖于缓存响应的特定策</a:t>
            </a:r>
          </a:p>
          <a:p>
            <a:pPr lvl="1">
              <a:lnSpc>
                <a:spcPct val="120000"/>
              </a:lnSpc>
            </a:pPr>
            <a:r>
              <a:rPr lang="zh-TW" altLang="en-US" dirty="0"/>
              <a:t>略， </a:t>
            </a:r>
            <a:r>
              <a:rPr lang="en-US" altLang="zh-TW" dirty="0" err="1"/>
              <a:t>cachePolicy</a:t>
            </a:r>
            <a:r>
              <a:rPr lang="zh-TW" altLang="en-US" dirty="0"/>
              <a:t>取得策略， </a:t>
            </a:r>
            <a:r>
              <a:rPr lang="en-US" altLang="zh-TW" dirty="0" err="1"/>
              <a:t>timeoutInterval</a:t>
            </a:r>
            <a:r>
              <a:rPr lang="zh-TW" altLang="en-US" dirty="0"/>
              <a:t>取得超时值</a:t>
            </a:r>
          </a:p>
          <a:p>
            <a:pPr lvl="1">
              <a:lnSpc>
                <a:spcPct val="120000"/>
              </a:lnSpc>
            </a:pPr>
            <a:r>
              <a:rPr lang="en-US" altLang="zh-CN" dirty="0" err="1"/>
              <a:t>NSURLRequest</a:t>
            </a:r>
            <a:r>
              <a:rPr lang="en-US" altLang="zh-CN" dirty="0"/>
              <a:t> *</a:t>
            </a:r>
            <a:r>
              <a:rPr lang="en-US" altLang="zh-CN" dirty="0" err="1"/>
              <a:t>theRequest</a:t>
            </a:r>
            <a:r>
              <a:rPr lang="en-US" altLang="zh-CN" dirty="0"/>
              <a:t>=[</a:t>
            </a:r>
            <a:r>
              <a:rPr lang="en-US" altLang="zh-CN" dirty="0" err="1"/>
              <a:t>NSURLRequest</a:t>
            </a:r>
            <a:r>
              <a:rPr lang="en-US" altLang="zh-CN" dirty="0"/>
              <a:t> </a:t>
            </a:r>
            <a:r>
              <a:rPr lang="en-US" altLang="zh-CN" dirty="0" err="1"/>
              <a:t>requestWithURL</a:t>
            </a:r>
            <a:r>
              <a:rPr lang="en-US" altLang="zh-CN" dirty="0"/>
              <a:t>:[NSURL</a:t>
            </a:r>
          </a:p>
          <a:p>
            <a:pPr lvl="1">
              <a:lnSpc>
                <a:spcPct val="120000"/>
              </a:lnSpc>
            </a:pPr>
            <a:r>
              <a:rPr lang="en-US" altLang="zh-CN" dirty="0" err="1"/>
              <a:t>URLWithString</a:t>
            </a:r>
            <a:r>
              <a:rPr lang="en-US" altLang="zh-CN" dirty="0"/>
              <a:t>:@"http://</a:t>
            </a:r>
            <a:r>
              <a:rPr lang="en-US" altLang="zh-CN" dirty="0" err="1"/>
              <a:t>www.apple.com</a:t>
            </a:r>
            <a:r>
              <a:rPr lang="en-US" altLang="zh-CN" dirty="0"/>
              <a:t>/"]</a:t>
            </a:r>
          </a:p>
          <a:p>
            <a:pPr lvl="1">
              <a:lnSpc>
                <a:spcPct val="120000"/>
              </a:lnSpc>
            </a:pPr>
            <a:r>
              <a:rPr lang="en-US" altLang="zh-CN" dirty="0" err="1"/>
              <a:t>cachePolicy:NSURLRequestUseProtocolCachePolicy</a:t>
            </a:r>
            <a:endParaRPr lang="en-US" altLang="zh-CN" dirty="0"/>
          </a:p>
          <a:p>
            <a:pPr lvl="1">
              <a:lnSpc>
                <a:spcPct val="120000"/>
              </a:lnSpc>
            </a:pPr>
            <a:r>
              <a:rPr lang="en-US" altLang="zh-CN" dirty="0"/>
              <a:t>timeoutInterval:60.0]</a:t>
            </a:r>
            <a:r>
              <a:rPr lang="en-US" altLang="zh-CN" dirty="0" smtClean="0"/>
              <a:t>;</a:t>
            </a:r>
          </a:p>
          <a:p>
            <a:pPr>
              <a:lnSpc>
                <a:spcPct val="120000"/>
              </a:lnSpc>
            </a:pPr>
            <a:endParaRPr lang="en-US" altLang="zh-CN" dirty="0"/>
          </a:p>
          <a:p>
            <a:pPr marL="342900" indent="-342900">
              <a:lnSpc>
                <a:spcPct val="120000"/>
              </a:lnSpc>
              <a:buClr>
                <a:srgbClr val="00FFFF"/>
              </a:buClr>
              <a:buFont typeface="Wingdings" charset="2"/>
              <a:buChar char="Ø"/>
            </a:pPr>
            <a:r>
              <a:rPr lang="en-US" altLang="zh-TW" dirty="0" smtClean="0"/>
              <a:t>/</a:t>
            </a:r>
            <a:r>
              <a:rPr lang="en-US" altLang="zh-TW" dirty="0"/>
              <a:t>/ </a:t>
            </a:r>
            <a:r>
              <a:rPr lang="zh-TW" altLang="en-US" dirty="0"/>
              <a:t>创建连接</a:t>
            </a:r>
          </a:p>
          <a:p>
            <a:pPr lvl="1">
              <a:lnSpc>
                <a:spcPct val="120000"/>
              </a:lnSpc>
            </a:pPr>
            <a:r>
              <a:rPr lang="en-US" altLang="zh-CN" dirty="0" err="1"/>
              <a:t>NSURLConnection</a:t>
            </a:r>
            <a:r>
              <a:rPr lang="en-US" altLang="zh-CN" dirty="0"/>
              <a:t> *</a:t>
            </a:r>
            <a:r>
              <a:rPr lang="en-US" altLang="zh-CN" dirty="0" err="1"/>
              <a:t>theConnection</a:t>
            </a:r>
            <a:r>
              <a:rPr lang="en-US" altLang="zh-CN" dirty="0"/>
              <a:t>=[[</a:t>
            </a:r>
            <a:r>
              <a:rPr lang="en-US" altLang="zh-CN" dirty="0" err="1"/>
              <a:t>NSURLConnection</a:t>
            </a:r>
            <a:r>
              <a:rPr lang="en-US" altLang="zh-CN" dirty="0"/>
              <a:t> </a:t>
            </a:r>
            <a:r>
              <a:rPr lang="en-US" altLang="zh-CN" dirty="0" err="1"/>
              <a:t>alloc</a:t>
            </a:r>
            <a:r>
              <a:rPr lang="en-US" altLang="zh-CN" dirty="0"/>
              <a:t>]</a:t>
            </a:r>
          </a:p>
          <a:p>
            <a:pPr lvl="1">
              <a:lnSpc>
                <a:spcPct val="120000"/>
              </a:lnSpc>
            </a:pPr>
            <a:r>
              <a:rPr lang="en-US" altLang="zh-CN" dirty="0" err="1"/>
              <a:t>initWithRequest:theRequest</a:t>
            </a:r>
            <a:r>
              <a:rPr lang="en-US" altLang="zh-CN" dirty="0"/>
              <a:t> </a:t>
            </a:r>
            <a:r>
              <a:rPr lang="en-US" altLang="zh-CN" dirty="0" err="1"/>
              <a:t>delegate:self</a:t>
            </a:r>
            <a:r>
              <a:rPr lang="en-US" altLang="zh-CN" dirty="0"/>
              <a:t>]; //</a:t>
            </a:r>
            <a:r>
              <a:rPr lang="zh-CN" altLang="en-US" dirty="0"/>
              <a:t>异步请求</a:t>
            </a:r>
          </a:p>
          <a:p>
            <a:pPr lvl="1">
              <a:lnSpc>
                <a:spcPct val="120000"/>
              </a:lnSpc>
            </a:pPr>
            <a:r>
              <a:rPr lang="en-US" altLang="zh-CN" dirty="0" smtClean="0"/>
              <a:t>if </a:t>
            </a:r>
            <a:r>
              <a:rPr lang="en-US" altLang="zh-CN" dirty="0"/>
              <a:t>(</a:t>
            </a:r>
            <a:r>
              <a:rPr lang="en-US" altLang="zh-CN" dirty="0" err="1"/>
              <a:t>theConnection</a:t>
            </a:r>
            <a:r>
              <a:rPr lang="en-US" altLang="zh-CN" dirty="0"/>
              <a:t>) {</a:t>
            </a:r>
          </a:p>
          <a:p>
            <a:pPr lvl="2">
              <a:lnSpc>
                <a:spcPct val="120000"/>
              </a:lnSpc>
            </a:pPr>
            <a:r>
              <a:rPr lang="en-US" altLang="zh-CN" dirty="0" err="1"/>
              <a:t>receivedData</a:t>
            </a:r>
            <a:r>
              <a:rPr lang="en-US" altLang="zh-CN" dirty="0"/>
              <a:t> = [[</a:t>
            </a:r>
            <a:r>
              <a:rPr lang="en-US" altLang="zh-CN" dirty="0" err="1"/>
              <a:t>NSMutableData</a:t>
            </a:r>
            <a:r>
              <a:rPr lang="en-US" altLang="zh-CN" dirty="0"/>
              <a:t> data] retain];</a:t>
            </a:r>
          </a:p>
          <a:p>
            <a:pPr lvl="1">
              <a:lnSpc>
                <a:spcPct val="120000"/>
              </a:lnSpc>
            </a:pPr>
            <a:r>
              <a:rPr lang="da-DK" altLang="zh-CN" dirty="0"/>
              <a:t>} </a:t>
            </a:r>
            <a:r>
              <a:rPr lang="da-DK" altLang="zh-CN" dirty="0" err="1"/>
              <a:t>else</a:t>
            </a:r>
            <a:r>
              <a:rPr lang="da-DK" altLang="zh-CN" dirty="0"/>
              <a:t> {</a:t>
            </a:r>
          </a:p>
          <a:p>
            <a:pPr lvl="2">
              <a:lnSpc>
                <a:spcPct val="120000"/>
              </a:lnSpc>
            </a:pPr>
            <a:r>
              <a:rPr lang="en-US" altLang="zh-TW" dirty="0"/>
              <a:t>// </a:t>
            </a:r>
            <a:r>
              <a:rPr lang="zh-TW" altLang="en-US" dirty="0"/>
              <a:t>连接失败</a:t>
            </a:r>
          </a:p>
          <a:p>
            <a:pPr lvl="1">
              <a:lnSpc>
                <a:spcPct val="120000"/>
              </a:lnSpc>
            </a:pPr>
            <a:r>
              <a:rPr lang="en-US" altLang="zh-TW" dirty="0"/>
              <a:t>}</a:t>
            </a:r>
            <a:endParaRPr kumimoji="1" lang="zh-CN" altLang="en-US" dirty="0">
              <a:solidFill>
                <a:srgbClr val="FFFF00"/>
              </a:solidFill>
            </a:endParaRPr>
          </a:p>
        </p:txBody>
      </p:sp>
    </p:spTree>
    <p:extLst>
      <p:ext uri="{BB962C8B-B14F-4D97-AF65-F5344CB8AC3E}">
        <p14:creationId xmlns:p14="http://schemas.microsoft.com/office/powerpoint/2010/main" val="21036068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0" dirty="0" err="1"/>
              <a:t>NSURLRequest</a:t>
            </a:r>
            <a:r>
              <a:rPr lang="zh-TW" altLang="en-US" b="0" dirty="0"/>
              <a:t>缓存策略</a:t>
            </a:r>
            <a:endParaRPr kumimoji="1" lang="zh-CN" altLang="en-US" dirty="0"/>
          </a:p>
        </p:txBody>
      </p:sp>
      <p:sp>
        <p:nvSpPr>
          <p:cNvPr id="3" name="幻灯片编号占位符 2"/>
          <p:cNvSpPr>
            <a:spLocks noGrp="1"/>
          </p:cNvSpPr>
          <p:nvPr>
            <p:ph type="sldNum" sz="quarter" idx="4"/>
          </p:nvPr>
        </p:nvSpPr>
        <p:spPr/>
        <p:txBody>
          <a:bodyPr/>
          <a:lstStyle/>
          <a:p>
            <a:fld id="{BF10DB53-D7D3-4DB6-A29F-40217B92EC88}" type="slidenum">
              <a:rPr lang="en-US" smtClean="0"/>
              <a:pPr/>
              <a:t>8</a:t>
            </a:fld>
            <a:endParaRPr lang="en-US" dirty="0"/>
          </a:p>
        </p:txBody>
      </p:sp>
      <p:sp>
        <p:nvSpPr>
          <p:cNvPr id="5" name="文本框 4"/>
          <p:cNvSpPr txBox="1"/>
          <p:nvPr/>
        </p:nvSpPr>
        <p:spPr>
          <a:xfrm>
            <a:off x="179512" y="1196752"/>
            <a:ext cx="8712968" cy="5278369"/>
          </a:xfrm>
          <a:prstGeom prst="rect">
            <a:avLst/>
          </a:prstGeom>
          <a:noFill/>
        </p:spPr>
        <p:txBody>
          <a:bodyPr wrap="square" rtlCol="0">
            <a:spAutoFit/>
          </a:bodyPr>
          <a:lstStyle/>
          <a:p>
            <a:pPr marL="342900" indent="-342900">
              <a:lnSpc>
                <a:spcPct val="130000"/>
              </a:lnSpc>
              <a:buClr>
                <a:srgbClr val="00FFFF"/>
              </a:buClr>
              <a:buFont typeface="Wingdings" charset="2"/>
              <a:buChar char="Ø"/>
            </a:pPr>
            <a:r>
              <a:rPr lang="en-US" altLang="zh-CN" sz="2000" dirty="0" err="1" smtClean="0"/>
              <a:t>NSURLRequestUseProtocolCachePolicy</a:t>
            </a:r>
            <a:endParaRPr lang="en-US" altLang="zh-CN" sz="2000" dirty="0"/>
          </a:p>
          <a:p>
            <a:pPr marL="800100" lvl="1" indent="-342900">
              <a:lnSpc>
                <a:spcPct val="130000"/>
              </a:lnSpc>
              <a:buClr>
                <a:srgbClr val="00FFFF"/>
              </a:buClr>
              <a:buFont typeface="Wingdings" charset="2"/>
              <a:buChar char="Ø"/>
            </a:pPr>
            <a:r>
              <a:rPr lang="zh-CN" altLang="en-US" sz="2000" dirty="0" smtClean="0"/>
              <a:t>默认</a:t>
            </a:r>
            <a:r>
              <a:rPr lang="en-US" altLang="zh-CN" sz="2000" dirty="0"/>
              <a:t>cache policy</a:t>
            </a:r>
            <a:r>
              <a:rPr lang="zh-CN" altLang="en-US" sz="2000" dirty="0"/>
              <a:t>，由协议决定</a:t>
            </a:r>
          </a:p>
          <a:p>
            <a:pPr marL="342900" indent="-342900">
              <a:lnSpc>
                <a:spcPct val="130000"/>
              </a:lnSpc>
              <a:buClr>
                <a:srgbClr val="00FFFF"/>
              </a:buClr>
              <a:buFont typeface="Wingdings" charset="2"/>
              <a:buChar char="Ø"/>
            </a:pPr>
            <a:r>
              <a:rPr lang="it-IT" altLang="zh-CN" sz="2000" dirty="0" err="1" smtClean="0"/>
              <a:t>NSURLRequestReloadIgnoringCacheData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忽略缓存直接从</a:t>
            </a:r>
            <a:r>
              <a:rPr lang="zh-CN" altLang="en-US" sz="2000" dirty="0"/>
              <a:t>原始地址下载</a:t>
            </a:r>
          </a:p>
          <a:p>
            <a:pPr marL="342900" indent="-342900">
              <a:lnSpc>
                <a:spcPct val="130000"/>
              </a:lnSpc>
              <a:buClr>
                <a:srgbClr val="00FFFF"/>
              </a:buClr>
              <a:buFont typeface="Wingdings" charset="2"/>
              <a:buChar char="Ø"/>
            </a:pPr>
            <a:r>
              <a:rPr lang="en-US" altLang="zh-CN" sz="2000" dirty="0" err="1" smtClean="0"/>
              <a:t>NSURLRequestReturnCacheDataElseLoad</a:t>
            </a:r>
            <a:endParaRPr lang="en-US" altLang="zh-CN" sz="2000" dirty="0"/>
          </a:p>
          <a:p>
            <a:pPr marL="800100" lvl="1" indent="-342900">
              <a:lnSpc>
                <a:spcPct val="130000"/>
              </a:lnSpc>
              <a:buClr>
                <a:srgbClr val="00FFFF"/>
              </a:buClr>
              <a:buFont typeface="Wingdings" charset="2"/>
              <a:buChar char="Ø"/>
            </a:pPr>
            <a:r>
              <a:rPr lang="zh-CN" altLang="en-US" sz="2000" dirty="0" smtClean="0"/>
              <a:t>只在</a:t>
            </a:r>
            <a:r>
              <a:rPr lang="en-US" altLang="zh-CN" sz="2000" dirty="0" smtClean="0"/>
              <a:t>cache</a:t>
            </a:r>
            <a:r>
              <a:rPr lang="zh-CN" altLang="en-US" sz="2000" dirty="0" smtClean="0"/>
              <a:t>中不存在</a:t>
            </a:r>
            <a:r>
              <a:rPr lang="en-US" altLang="zh-CN" sz="2000" dirty="0" smtClean="0"/>
              <a:t>data</a:t>
            </a:r>
            <a:r>
              <a:rPr lang="zh-CN" altLang="en-US" sz="2000" dirty="0" smtClean="0"/>
              <a:t>时才从原始地址下载。</a:t>
            </a:r>
          </a:p>
          <a:p>
            <a:pPr marL="342900" indent="-342900">
              <a:lnSpc>
                <a:spcPct val="130000"/>
              </a:lnSpc>
              <a:buClr>
                <a:srgbClr val="00FFFF"/>
              </a:buClr>
              <a:buFont typeface="Wingdings" charset="2"/>
              <a:buChar char="Ø"/>
            </a:pPr>
            <a:r>
              <a:rPr lang="en-US" altLang="zh-CN" sz="2000" dirty="0" err="1" smtClean="0"/>
              <a:t>NSURLRequestReturnCacheDataDontLoad</a:t>
            </a:r>
            <a:endParaRPr lang="en-US" altLang="zh-CN" sz="2000" dirty="0" smtClean="0"/>
          </a:p>
          <a:p>
            <a:pPr marL="800100" lvl="1" indent="-342900">
              <a:lnSpc>
                <a:spcPct val="130000"/>
              </a:lnSpc>
              <a:buClr>
                <a:srgbClr val="00FFFF"/>
              </a:buClr>
              <a:buFont typeface="Wingdings" charset="2"/>
              <a:buChar char="Ø"/>
            </a:pPr>
            <a:r>
              <a:rPr lang="zh-CN" altLang="en-US" sz="2000" dirty="0" smtClean="0"/>
              <a:t>只使用</a:t>
            </a:r>
            <a:r>
              <a:rPr lang="en-US" altLang="zh-CN" sz="2000" dirty="0" smtClean="0"/>
              <a:t>cache</a:t>
            </a:r>
            <a:r>
              <a:rPr lang="zh-CN" altLang="en-US" sz="2000" dirty="0" smtClean="0"/>
              <a:t>数据，用于离线模式</a:t>
            </a:r>
          </a:p>
          <a:p>
            <a:pPr marL="342900" indent="-342900">
              <a:lnSpc>
                <a:spcPct val="130000"/>
              </a:lnSpc>
              <a:buClr>
                <a:srgbClr val="00FFFF"/>
              </a:buClr>
              <a:buFont typeface="Wingdings" charset="2"/>
              <a:buChar char="Ø"/>
            </a:pPr>
            <a:r>
              <a:rPr lang="it-IT" altLang="zh-CN" sz="2000" dirty="0" err="1" smtClean="0"/>
              <a:t>NSURLRequestReloadIgnoringLocalAndRemoteCacheData</a:t>
            </a:r>
            <a:endParaRPr lang="it-IT" altLang="zh-CN" sz="2000" dirty="0"/>
          </a:p>
          <a:p>
            <a:pPr marL="800100" lvl="1" indent="-342900">
              <a:lnSpc>
                <a:spcPct val="130000"/>
              </a:lnSpc>
              <a:buClr>
                <a:srgbClr val="00FFFF"/>
              </a:buClr>
              <a:buFont typeface="Wingdings" charset="2"/>
              <a:buChar char="Ø"/>
            </a:pPr>
            <a:r>
              <a:rPr lang="zh-CN" altLang="en-US" sz="2000" dirty="0" smtClean="0"/>
              <a:t>忽略本地和远程的缓存数据，直接从原始地址下载</a:t>
            </a:r>
          </a:p>
          <a:p>
            <a:pPr marL="342900" indent="-342900">
              <a:lnSpc>
                <a:spcPct val="130000"/>
              </a:lnSpc>
              <a:buClr>
                <a:srgbClr val="00FFFF"/>
              </a:buClr>
              <a:buFont typeface="Wingdings" charset="2"/>
              <a:buChar char="Ø"/>
            </a:pPr>
            <a:r>
              <a:rPr lang="pt-BR" altLang="zh-CN" sz="2000" dirty="0" err="1" smtClean="0"/>
              <a:t>NSURLRequestReloadRevalidatingCacheData</a:t>
            </a:r>
            <a:endParaRPr lang="pt-BR" altLang="zh-CN" sz="2000" dirty="0" smtClean="0"/>
          </a:p>
          <a:p>
            <a:pPr marL="800100" lvl="1" indent="-342900">
              <a:lnSpc>
                <a:spcPct val="130000"/>
              </a:lnSpc>
              <a:buClr>
                <a:srgbClr val="00FFFF"/>
              </a:buClr>
              <a:buFont typeface="Wingdings" charset="2"/>
              <a:buChar char="Ø"/>
            </a:pPr>
            <a:r>
              <a:rPr lang="zh-CN" altLang="en-US" sz="2000" dirty="0" smtClean="0"/>
              <a:t>验证本地数据与远程数据是否相同，如果不同则下载远程数据，否则</a:t>
            </a:r>
          </a:p>
          <a:p>
            <a:pPr lvl="1">
              <a:lnSpc>
                <a:spcPct val="130000"/>
              </a:lnSpc>
            </a:pPr>
            <a:r>
              <a:rPr lang="zh-CN" altLang="en-US" sz="2000" dirty="0" smtClean="0"/>
              <a:t>使用本地数据</a:t>
            </a:r>
            <a:r>
              <a:rPr lang="zh-CN" altLang="en-US" sz="2000" dirty="0"/>
              <a:t>。</a:t>
            </a:r>
            <a:endParaRPr kumimoji="1" lang="zh-CN" altLang="en-US" sz="2000" dirty="0">
              <a:solidFill>
                <a:srgbClr val="FFFF00"/>
              </a:solidFill>
            </a:endParaRPr>
          </a:p>
        </p:txBody>
      </p:sp>
    </p:spTree>
    <p:extLst>
      <p:ext uri="{BB962C8B-B14F-4D97-AF65-F5344CB8AC3E}">
        <p14:creationId xmlns:p14="http://schemas.microsoft.com/office/powerpoint/2010/main" val="102133072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GENDAHEIGHT" val="295.574961853027"/>
  <p:tag name="PAGENUMBER" val="1"/>
  <p:tag name="THINKCELLUNDODONOTDELETE" val="1"/>
</p:tagLst>
</file>

<file path=ppt/theme/theme1.xml><?xml version="1.0" encoding="utf-8"?>
<a:theme xmlns:a="http://schemas.openxmlformats.org/drawingml/2006/main" name="平衡">
  <a:themeElements>
    <a:clrScheme name="平衡">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平衡">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157296497</TotalTime>
  <Pages>0</Pages>
  <Words>1461</Words>
  <Characters>0</Characters>
  <Application>Microsoft Macintosh PowerPoint</Application>
  <DocSecurity>0</DocSecurity>
  <PresentationFormat>全屏显示(4:3)</PresentationFormat>
  <Lines>0</Lines>
  <Paragraphs>230</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平衡</vt:lpstr>
      <vt:lpstr>Lesson 10:网络应用开发</vt:lpstr>
      <vt:lpstr>CFNetwork概念</vt:lpstr>
      <vt:lpstr>CFNetwork API结构</vt:lpstr>
      <vt:lpstr>BSD套接字</vt:lpstr>
      <vt:lpstr>套接字</vt:lpstr>
      <vt:lpstr>WebKit 框架</vt:lpstr>
      <vt:lpstr>NSURL</vt:lpstr>
      <vt:lpstr>NSURLRequest</vt:lpstr>
      <vt:lpstr>NSURLRequest缓存策略</vt:lpstr>
      <vt:lpstr>NSURLConnection委托方法</vt:lpstr>
      <vt:lpstr>同步Get请求</vt:lpstr>
      <vt:lpstr>异步POST请求</vt:lpstr>
      <vt:lpstr>Block介绍</vt:lpstr>
      <vt:lpstr>Block介绍</vt:lpstr>
      <vt:lpstr>Block使用</vt:lpstr>
      <vt:lpstr>Block使用</vt:lpstr>
      <vt:lpstr>Block使用</vt:lpstr>
      <vt:lpstr>GCD介绍</vt:lpstr>
      <vt:lpstr>GCD介绍</vt:lpstr>
      <vt:lpstr>ASIHttpRequest的使用</vt:lpstr>
      <vt:lpstr>总结</vt:lpstr>
    </vt:vector>
  </TitlesOfParts>
  <Company>埃森哲</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研究应用</dc:title>
  <dc:subject>信息化工作方案</dc:subject>
  <dc:creator>yongzhang.li</dc:creator>
  <cp:keywords>研究应用</cp:keywords>
  <cp:lastModifiedBy>alex 龚</cp:lastModifiedBy>
  <cp:revision>6953</cp:revision>
  <cp:lastPrinted>1899-12-30T00:00:00Z</cp:lastPrinted>
  <dcterms:created xsi:type="dcterms:W3CDTF">2012-07-12T07:10:00Z</dcterms:created>
  <dcterms:modified xsi:type="dcterms:W3CDTF">2015-03-29T12:22:47Z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2052-6.6.0.2381</vt:lpwstr>
  </property>
</Properties>
</file>