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8"/>
  </p:notesMasterIdLst>
  <p:handoutMasterIdLst>
    <p:handoutMasterId r:id="rId9"/>
  </p:handoutMasterIdLst>
  <p:sldIdLst>
    <p:sldId id="1551" r:id="rId2"/>
    <p:sldId id="1556" r:id="rId3"/>
    <p:sldId id="1552" r:id="rId4"/>
    <p:sldId id="1553" r:id="rId5"/>
    <p:sldId id="1554" r:id="rId6"/>
    <p:sldId id="1555" r:id="rId7"/>
  </p:sldIdLst>
  <p:sldSz cx="9144000" cy="6858000" type="screen4x3"/>
  <p:notesSz cx="6797675" cy="987425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6"/>
            <p14:sldId id="1552"/>
            <p14:sldId id="1553"/>
            <p14:sldId id="1554"/>
            <p14:sldId id="155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176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15/3/24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15/3/24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设计模式</a:t>
            </a:r>
            <a:r>
              <a:rPr lang="en-US" altLang="zh-CN" b="0" dirty="0" smtClean="0"/>
              <a:t>-</a:t>
            </a:r>
            <a:r>
              <a:rPr lang="zh-CN" altLang="en-US" b="0" dirty="0"/>
              <a:t>委托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 smtClean="0"/>
              <a:t>委托</a:t>
            </a:r>
            <a:r>
              <a:rPr kumimoji="1" lang="zh-CN" altLang="zh-CN" sz="3600" dirty="0" smtClean="0"/>
              <a:t>（</a:t>
            </a:r>
            <a:r>
              <a:rPr kumimoji="1" lang="en-US" altLang="zh-CN" sz="3600" dirty="0" smtClean="0"/>
              <a:t>delegate</a:t>
            </a:r>
            <a:r>
              <a:rPr kumimoji="1" lang="zh-CN" altLang="en-US" sz="3600" dirty="0" smtClean="0"/>
              <a:t>）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宋体" charset="0"/>
                <a:ea typeface="宋体" charset="0"/>
                <a:cs typeface="宋体" charset="0"/>
              </a:rPr>
              <a:t>Delegate(</a:t>
            </a:r>
            <a:r>
              <a:rPr lang="zh-CN" altLang="zh-CN" dirty="0">
                <a:latin typeface="宋体" charset="0"/>
                <a:ea typeface="宋体" charset="0"/>
                <a:cs typeface="宋体" charset="0"/>
              </a:rPr>
              <a:t>委托模式</a:t>
            </a:r>
            <a:r>
              <a:rPr lang="en-GB" altLang="zh-CN" dirty="0">
                <a:latin typeface="宋体" charset="0"/>
                <a:ea typeface="宋体" charset="0"/>
                <a:cs typeface="宋体" charset="0"/>
              </a:rPr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12776"/>
            <a:ext cx="835292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375"/>
              </a:spcBef>
              <a:buFont typeface="Wingdings" charset="2"/>
              <a:buChar char="Ø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消息的发送者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(sender)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告知接收者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(receiver)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某个事件将要发生，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delegate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同意然后发送者响应事件，</a:t>
            </a:r>
            <a:r>
              <a:rPr lang="en-GB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delegate</a:t>
            </a:r>
            <a:r>
              <a:rPr lang="zh-CN" altLang="zh-CN" sz="24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机制使得接收者可以改变发送者的行为。通常发送者和接收者的关系是直接的一对多的关系。</a:t>
            </a:r>
            <a:endParaRPr lang="zh-CN" altLang="zh-CN" sz="2400" dirty="0">
              <a:solidFill>
                <a:srgbClr val="FFFFFF"/>
              </a:solidFill>
              <a:latin typeface="宋体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42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什么是</a:t>
            </a:r>
            <a:r>
              <a:rPr kumimoji="1" lang="en-US" altLang="zh-CN" dirty="0" err="1"/>
              <a:t>Protocol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kumimoji="1" lang="en-US" altLang="zh-CN" sz="2400" dirty="0"/>
              <a:t>Protocol</a:t>
            </a:r>
            <a:r>
              <a:rPr kumimoji="1" lang="zh-CN" altLang="en-US" sz="2400" dirty="0"/>
              <a:t>翻译过来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叫做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协议</a:t>
            </a:r>
            <a:r>
              <a:rPr kumimoji="1" lang="en-US" altLang="zh-CN" sz="2400" dirty="0"/>
              <a:t>”</a:t>
            </a:r>
          </a:p>
          <a:p>
            <a:endParaRPr kumimoji="1" lang="en-US" altLang="zh-CN" sz="2400" dirty="0"/>
          </a:p>
          <a:p>
            <a:pPr marL="342900" indent="-342900">
              <a:buFont typeface="Wingdings" charset="2"/>
              <a:buChar char="u"/>
            </a:pPr>
            <a:r>
              <a:rPr kumimoji="1" lang="en-US" altLang="zh-CN" sz="2400" dirty="0"/>
              <a:t>Protocol</a:t>
            </a:r>
            <a:r>
              <a:rPr kumimoji="1" lang="zh-CN" altLang="en-US" sz="2400" dirty="0"/>
              <a:t>的作用</a:t>
            </a:r>
            <a:endParaRPr kumimoji="1" lang="en-US" altLang="zh-CN" sz="2400" dirty="0"/>
          </a:p>
          <a:p>
            <a:pPr>
              <a:buFont typeface="Wingdings" charset="2"/>
              <a:buChar char="Ø"/>
            </a:pPr>
            <a:r>
              <a:rPr kumimoji="1" lang="zh-CN" altLang="en-US" sz="2400" dirty="0"/>
              <a:t>用来声明一些方法</a:t>
            </a:r>
            <a:endParaRPr kumimoji="1" lang="en-US" altLang="zh-CN" sz="2400" dirty="0"/>
          </a:p>
          <a:p>
            <a:pPr>
              <a:buFont typeface="Wingdings" charset="2"/>
              <a:buChar char="Ø"/>
            </a:pPr>
            <a:r>
              <a:rPr kumimoji="1" lang="zh-CN" altLang="en-US" sz="2400" dirty="0"/>
              <a:t>也就说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一个</a:t>
            </a:r>
            <a:r>
              <a:rPr kumimoji="1" lang="en-US" altLang="zh-CN" sz="2400" dirty="0"/>
              <a:t>Protocol</a:t>
            </a:r>
            <a:r>
              <a:rPr kumimoji="1" lang="zh-CN" altLang="en-US" sz="2400" dirty="0"/>
              <a:t>是由一系列的方法声明组成的</a:t>
            </a:r>
            <a:endParaRPr kumimoji="1" lang="en-US" altLang="zh-CN" sz="2400" dirty="0"/>
          </a:p>
          <a:p>
            <a:pPr>
              <a:buFont typeface="Wingdings" charset="2"/>
              <a:buChar char="Ø"/>
            </a:pPr>
            <a:endParaRPr kumimoji="1" lang="en-US" altLang="zh-CN" sz="2400" dirty="0"/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400" dirty="0"/>
              <a:t>任何类只要遵守了</a:t>
            </a:r>
            <a:r>
              <a:rPr kumimoji="1" lang="en-US" altLang="zh-CN" sz="2400" dirty="0"/>
              <a:t>Protocol,</a:t>
            </a:r>
            <a:r>
              <a:rPr kumimoji="1" lang="zh-CN" altLang="en-US" sz="2400" dirty="0"/>
              <a:t> 就相当于拥有了</a:t>
            </a:r>
            <a:r>
              <a:rPr kumimoji="1" lang="en-US" altLang="zh-CN" sz="2400" dirty="0"/>
              <a:t>Protocol</a:t>
            </a:r>
            <a:r>
              <a:rPr kumimoji="1" lang="zh-CN" altLang="en-US" sz="2400" dirty="0"/>
              <a:t>的所有方法声明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9652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书写格式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84784"/>
            <a:ext cx="83529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kumimoji="1" lang="en-US" altLang="zh-CN" sz="2000" dirty="0"/>
              <a:t>Protocol</a:t>
            </a:r>
            <a:r>
              <a:rPr kumimoji="1" lang="zh-CN" altLang="en-US" sz="2000" dirty="0"/>
              <a:t>的定义</a:t>
            </a:r>
            <a:endParaRPr kumimoji="1" lang="en-US" altLang="zh-CN" sz="2000" dirty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@protocol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zh-CN" altLang="zh-CN" sz="20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协议名称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2000" kern="0" dirty="0">
                <a:solidFill>
                  <a:schemeClr val="accent5">
                    <a:lumMod val="50000"/>
                  </a:schemeClr>
                </a:solidFill>
                <a:latin typeface="Menlo Regular"/>
                <a:ea typeface="宋体"/>
                <a:cs typeface="Times New Roman"/>
              </a:rPr>
              <a:t>// </a:t>
            </a:r>
            <a:r>
              <a:rPr lang="zh-CN" altLang="zh-CN" sz="2000" kern="0" dirty="0">
                <a:solidFill>
                  <a:schemeClr val="accent5">
                    <a:lumMod val="50000"/>
                  </a:schemeClr>
                </a:solidFill>
                <a:latin typeface="Cambria"/>
                <a:ea typeface="Heiti SC Light"/>
                <a:cs typeface="Heiti SC Light"/>
              </a:rPr>
              <a:t>方法声明列表</a:t>
            </a:r>
            <a:endParaRPr lang="en-US" altLang="zh-CN" sz="2000" kern="100" dirty="0">
              <a:solidFill>
                <a:schemeClr val="accent5">
                  <a:lumMod val="50000"/>
                </a:schemeClr>
              </a:solidFill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@end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kumimoji="1" lang="en-US" altLang="zh-CN" sz="2000" dirty="0"/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000" dirty="0"/>
              <a:t>类遵守协议</a:t>
            </a:r>
            <a:endParaRPr kumimoji="1" lang="en-US" altLang="zh-CN" sz="2000" dirty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@interface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zh-CN" altLang="zh-CN" sz="20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类名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: </a:t>
            </a:r>
            <a:r>
              <a:rPr lang="zh-CN" altLang="zh-CN" sz="2000" kern="0" dirty="0">
                <a:solidFill>
                  <a:srgbClr val="5C2699"/>
                </a:solidFill>
                <a:latin typeface="Menlo Regular"/>
                <a:ea typeface="宋体"/>
                <a:cs typeface="Menlo Regular"/>
              </a:rPr>
              <a:t>父类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&lt;</a:t>
            </a:r>
            <a:r>
              <a:rPr lang="zh-CN" altLang="zh-CN" sz="2000" kern="0" dirty="0">
                <a:solidFill>
                  <a:srgbClr val="FF6700"/>
                </a:solidFill>
                <a:latin typeface="Menlo Regular"/>
                <a:ea typeface="宋体"/>
                <a:cs typeface="Menlo Regular"/>
              </a:rPr>
              <a:t>协议名称</a:t>
            </a:r>
            <a:r>
              <a:rPr lang="en-US" altLang="zh-CN" sz="2000" kern="0" dirty="0">
                <a:solidFill>
                  <a:srgbClr val="FF6700"/>
                </a:solidFill>
                <a:latin typeface="Menlo Regular"/>
                <a:ea typeface="宋体"/>
                <a:cs typeface="Menlo Regular"/>
              </a:rPr>
              <a:t>1,</a:t>
            </a:r>
            <a:r>
              <a:rPr lang="zh-CN" altLang="en-US" sz="2000" kern="0" dirty="0">
                <a:solidFill>
                  <a:srgbClr val="FF6700"/>
                </a:solidFill>
                <a:latin typeface="Menlo Regular"/>
                <a:ea typeface="宋体"/>
                <a:cs typeface="Menlo Regular"/>
              </a:rPr>
              <a:t> </a:t>
            </a:r>
            <a:r>
              <a:rPr lang="zh-CN" altLang="zh-CN" sz="2000" kern="0" dirty="0">
                <a:solidFill>
                  <a:srgbClr val="FF6700"/>
                </a:solidFill>
                <a:latin typeface="Menlo Regular"/>
                <a:ea typeface="宋体"/>
                <a:cs typeface="Menlo Regular"/>
              </a:rPr>
              <a:t>协议名称2</a:t>
            </a:r>
            <a:r>
              <a:rPr lang="en-US" altLang="zh-CN" sz="2000" kern="0" dirty="0">
                <a:solidFill>
                  <a:srgbClr val="FF6700"/>
                </a:solidFill>
                <a:latin typeface="Menlo Regular"/>
                <a:ea typeface="宋体"/>
                <a:cs typeface="Menlo Regular"/>
              </a:rPr>
              <a:t>,…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&gt;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@end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2000" kern="0" dirty="0">
              <a:solidFill>
                <a:srgbClr val="760F50"/>
              </a:solidFill>
              <a:latin typeface="Menlo Regular"/>
              <a:ea typeface="宋体"/>
              <a:cs typeface="Times New Roman"/>
            </a:endParaRPr>
          </a:p>
          <a:p>
            <a:pPr marL="342900" indent="-342900">
              <a:buFont typeface="Wingdings" charset="2"/>
              <a:buChar char="u"/>
            </a:pPr>
            <a:r>
              <a:rPr lang="zh-CN" altLang="zh-CN" sz="2000" dirty="0"/>
              <a:t>协议中有</a:t>
            </a:r>
            <a:r>
              <a:rPr lang="en-US" altLang="zh-CN" sz="2000" dirty="0"/>
              <a:t>2</a:t>
            </a:r>
            <a:r>
              <a:rPr lang="zh-CN" altLang="zh-CN" sz="2000" dirty="0"/>
              <a:t>个关键字可以控制方法是否要实现</a:t>
            </a:r>
            <a:r>
              <a:rPr lang="en-US" altLang="zh-CN" sz="2000" dirty="0"/>
              <a:t>(</a:t>
            </a:r>
            <a:r>
              <a:rPr lang="zh-CN" altLang="zh-CN" sz="2000" dirty="0"/>
              <a:t>默认是</a:t>
            </a:r>
            <a:r>
              <a:rPr lang="en-US" altLang="zh-CN" sz="2000" dirty="0"/>
              <a:t>@required</a:t>
            </a:r>
            <a:r>
              <a:rPr lang="zh-CN" altLang="zh-CN" sz="2000" dirty="0"/>
              <a:t>，在大多数情况下，用途在于程序员之间的交流</a:t>
            </a:r>
            <a:r>
              <a:rPr lang="en-US" altLang="zh-CN" sz="2000" dirty="0"/>
              <a:t>)</a:t>
            </a:r>
          </a:p>
          <a:p>
            <a:pPr lvl="0">
              <a:buFont typeface="Wingdings" charset="2"/>
              <a:buChar char="Ø"/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@required</a:t>
            </a:r>
            <a:r>
              <a:rPr lang="zh-CN" altLang="zh-CN" sz="2000" dirty="0"/>
              <a:t>：这个方法必须要实现（若不实现，编译器会发出警告）</a:t>
            </a:r>
            <a:endParaRPr lang="en-US" altLang="zh-CN" sz="2000" dirty="0"/>
          </a:p>
          <a:p>
            <a:pPr lvl="0">
              <a:buFont typeface="Wingdings" charset="2"/>
              <a:buChar char="Ø"/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@optional</a:t>
            </a:r>
            <a:r>
              <a:rPr lang="zh-CN" altLang="zh-CN" sz="2000" dirty="0"/>
              <a:t>：这个方法不一定要实现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4914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协议遵守协议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84784"/>
            <a:ext cx="8352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charset="2"/>
              <a:buChar char="u"/>
            </a:pPr>
            <a:r>
              <a:rPr lang="zh-CN" altLang="zh-CN" sz="2000" dirty="0"/>
              <a:t>一个协议可以遵守其他多个协议</a:t>
            </a:r>
            <a:endParaRPr lang="en-US" altLang="zh-CN" sz="2000" dirty="0"/>
          </a:p>
          <a:p>
            <a:pPr lvl="0"/>
            <a:endParaRPr lang="en-US" altLang="zh-CN" sz="2000" dirty="0"/>
          </a:p>
          <a:p>
            <a:pPr marL="342900" lvl="0" indent="-342900">
              <a:buFont typeface="Wingdings" charset="2"/>
              <a:buChar char="u"/>
            </a:pPr>
            <a:r>
              <a:rPr lang="zh-CN" altLang="zh-CN" sz="2000" dirty="0"/>
              <a:t>一个协议遵守了其他协议，就相当于拥有了其他协议中的方法声明</a:t>
            </a:r>
            <a:endParaRPr lang="en-US" altLang="zh-CN" sz="2000" dirty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@protocol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zh-CN" altLang="zh-CN" sz="20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协议名称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&lt;</a:t>
            </a:r>
            <a:r>
              <a:rPr lang="zh-CN" altLang="zh-CN" sz="2000" kern="0" dirty="0">
                <a:solidFill>
                  <a:schemeClr val="accent3"/>
                </a:solidFill>
                <a:latin typeface="Menlo Regular"/>
                <a:ea typeface="宋体"/>
                <a:cs typeface="Menlo Regular"/>
              </a:rPr>
              <a:t>协议</a:t>
            </a:r>
            <a:r>
              <a:rPr lang="en-US" altLang="zh-CN" sz="2000" kern="0" dirty="0">
                <a:solidFill>
                  <a:schemeClr val="accent3"/>
                </a:solidFill>
                <a:latin typeface="Menlo Regular"/>
                <a:ea typeface="宋体"/>
                <a:cs typeface="Times New Roman"/>
              </a:rPr>
              <a:t>1, </a:t>
            </a:r>
            <a:r>
              <a:rPr lang="zh-CN" altLang="zh-CN" sz="2000" kern="0" dirty="0">
                <a:solidFill>
                  <a:schemeClr val="accent3"/>
                </a:solidFill>
                <a:latin typeface="Menlo Regular"/>
                <a:ea typeface="宋体"/>
                <a:cs typeface="Menlo Regular"/>
              </a:rPr>
              <a:t>协议</a:t>
            </a:r>
            <a:r>
              <a:rPr lang="en-US" altLang="zh-CN" sz="2000" kern="0" dirty="0">
                <a:solidFill>
                  <a:schemeClr val="accent3"/>
                </a:solidFill>
                <a:latin typeface="Menlo Regular"/>
                <a:ea typeface="宋体"/>
                <a:cs typeface="Times New Roman"/>
              </a:rPr>
              <a:t>2</a:t>
            </a:r>
            <a:r>
              <a:rPr lang="en-US" altLang="zh-CN" sz="20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&gt;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@end</a:t>
            </a:r>
            <a:endParaRPr lang="en-US" altLang="zh-CN" sz="2000" kern="100" dirty="0">
              <a:latin typeface="Cambria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248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基协议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84784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tx1"/>
              </a:buClr>
              <a:buFont typeface="Wingdings" charset="2"/>
              <a:buChar char="u"/>
            </a:pPr>
            <a:r>
              <a:rPr lang="en-US" altLang="zh-CN" sz="2000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zh-CN" sz="2000" dirty="0"/>
              <a:t>是一个基类，最根本最基本的类，任何其他类最终都要继承它</a:t>
            </a:r>
            <a:endParaRPr lang="en-US" altLang="zh-CN" sz="2000" dirty="0"/>
          </a:p>
          <a:p>
            <a:pPr lvl="0"/>
            <a:endParaRPr lang="en-US" altLang="zh-CN" sz="2000" dirty="0"/>
          </a:p>
          <a:p>
            <a:pPr marL="342900" lvl="0" indent="-342900">
              <a:buFont typeface="Wingdings" charset="2"/>
              <a:buChar char="u"/>
            </a:pPr>
            <a:r>
              <a:rPr lang="zh-CN" altLang="zh-CN" sz="2000" dirty="0"/>
              <a:t>还有名字也叫</a:t>
            </a:r>
            <a:r>
              <a:rPr lang="en-US" altLang="zh-CN" sz="2000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en-US" sz="2000" dirty="0"/>
              <a:t>的</a:t>
            </a:r>
            <a:r>
              <a:rPr lang="zh-CN" altLang="zh-CN" sz="2000" dirty="0"/>
              <a:t>协议，它是一个基协议，最根本最基本的协议</a:t>
            </a:r>
            <a:endParaRPr lang="en-US" altLang="zh-CN" sz="2000" dirty="0"/>
          </a:p>
          <a:p>
            <a:pPr lvl="0"/>
            <a:endParaRPr lang="en-US" altLang="zh-CN" sz="2000" dirty="0"/>
          </a:p>
          <a:p>
            <a:pPr marL="342900" lvl="0" indent="-342900">
              <a:buClr>
                <a:schemeClr val="tx1"/>
              </a:buClr>
              <a:buFont typeface="Wingdings" charset="2"/>
              <a:buChar char="u"/>
            </a:pPr>
            <a:r>
              <a:rPr lang="en-US" altLang="zh-CN" sz="2000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zh-CN" sz="2000" dirty="0"/>
              <a:t>协议中声明很多最基本的方法</a:t>
            </a:r>
            <a:endParaRPr lang="en-US" altLang="zh-CN" sz="2000" dirty="0"/>
          </a:p>
          <a:p>
            <a:pPr lvl="0">
              <a:buFont typeface="Wingdings" charset="2"/>
              <a:buChar char="Ø"/>
            </a:pPr>
            <a:r>
              <a:rPr lang="en-US" altLang="zh-CN" sz="2000" dirty="0"/>
              <a:t>description</a:t>
            </a:r>
          </a:p>
          <a:p>
            <a:pPr lvl="0">
              <a:buFont typeface="Wingdings" charset="2"/>
              <a:buChar char="Ø"/>
            </a:pPr>
            <a:r>
              <a:rPr lang="en-US" altLang="zh-CN" sz="2000" dirty="0"/>
              <a:t>retain</a:t>
            </a:r>
          </a:p>
          <a:p>
            <a:pPr lvl="0">
              <a:buFont typeface="Wingdings" charset="2"/>
              <a:buChar char="Ø"/>
            </a:pPr>
            <a:r>
              <a:rPr lang="en-US" altLang="zh-CN" sz="2000" dirty="0"/>
              <a:t>release</a:t>
            </a:r>
          </a:p>
          <a:p>
            <a:pPr lvl="0"/>
            <a:endParaRPr lang="en-US" altLang="zh-CN" sz="2000" dirty="0"/>
          </a:p>
          <a:p>
            <a:pPr marL="342900" lvl="0" indent="-342900">
              <a:buFont typeface="Wingdings" charset="2"/>
              <a:buChar char="u"/>
            </a:pPr>
            <a:r>
              <a:rPr lang="zh-CN" altLang="zh-CN" sz="2000" dirty="0"/>
              <a:t>建议每个新的协议都要遵守</a:t>
            </a:r>
            <a:r>
              <a:rPr lang="en-US" altLang="zh-CN" sz="2000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NSObject</a:t>
            </a:r>
            <a:r>
              <a:rPr lang="zh-CN" altLang="zh-CN" sz="2000" dirty="0"/>
              <a:t>协议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9862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157296763</TotalTime>
  <Pages>0</Pages>
  <Words>228</Words>
  <Characters>0</Characters>
  <Application>Microsoft Macintosh PowerPoint</Application>
  <DocSecurity>0</DocSecurity>
  <PresentationFormat>全屏显示(4:3)</PresentationFormat>
  <Lines>0</Lines>
  <Paragraphs>49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平衡</vt:lpstr>
      <vt:lpstr>OC语言-设计模式-委托</vt:lpstr>
      <vt:lpstr>Delegate(委托模式)</vt:lpstr>
      <vt:lpstr>什么是Protocol</vt:lpstr>
      <vt:lpstr>书写格式</vt:lpstr>
      <vt:lpstr>协议遵守协议</vt:lpstr>
      <vt:lpstr>基协议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7116</cp:revision>
  <cp:lastPrinted>1899-12-30T00:00:00Z</cp:lastPrinted>
  <dcterms:created xsi:type="dcterms:W3CDTF">2012-07-12T07:10:00Z</dcterms:created>
  <dcterms:modified xsi:type="dcterms:W3CDTF">2015-03-24T11:06:53Z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