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10"/>
  </p:notesMasterIdLst>
  <p:handoutMasterIdLst>
    <p:handoutMasterId r:id="rId11"/>
  </p:handoutMasterIdLst>
  <p:sldIdLst>
    <p:sldId id="1551" r:id="rId2"/>
    <p:sldId id="1552" r:id="rId3"/>
    <p:sldId id="1553" r:id="rId4"/>
    <p:sldId id="1554" r:id="rId5"/>
    <p:sldId id="1555" r:id="rId6"/>
    <p:sldId id="1556" r:id="rId7"/>
    <p:sldId id="1557" r:id="rId8"/>
    <p:sldId id="1558" r:id="rId9"/>
  </p:sldIdLst>
  <p:sldSz cx="9144000" cy="6858000" type="screen4x3"/>
  <p:notesSz cx="6797675" cy="987425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  <p14:sldId id="1554"/>
            <p14:sldId id="1555"/>
            <p14:sldId id="1556"/>
            <p14:sldId id="1557"/>
            <p14:sldId id="155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184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15/3/23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15/3/23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类别</a:t>
            </a:r>
            <a:r>
              <a:rPr lang="en-US" altLang="zh-CN" b="0" dirty="0"/>
              <a:t>Category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类别</a:t>
            </a:r>
            <a:r>
              <a:rPr kumimoji="1" lang="en-US" altLang="zh-CN" sz="3600" dirty="0"/>
              <a:t>Category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什么是Category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kumimoji="1" lang="en-US" altLang="zh-CN" sz="2400" dirty="0"/>
              <a:t>Category</a:t>
            </a:r>
            <a:r>
              <a:rPr kumimoji="1" lang="zh-CN" altLang="en-US" sz="2400" dirty="0"/>
              <a:t>有很多种翻译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分类 </a:t>
            </a:r>
            <a:r>
              <a:rPr kumimoji="1" lang="en-US" altLang="zh-CN" sz="2400" dirty="0"/>
              <a:t>\</a:t>
            </a:r>
            <a:r>
              <a:rPr kumimoji="1" lang="zh-CN" altLang="en-US" sz="2400" dirty="0"/>
              <a:t> 类别 </a:t>
            </a:r>
            <a:r>
              <a:rPr kumimoji="1" lang="en-US" altLang="zh-CN" sz="2400" dirty="0"/>
              <a:t>\</a:t>
            </a:r>
            <a:r>
              <a:rPr kumimoji="1" lang="zh-CN" altLang="en-US" sz="2400" dirty="0"/>
              <a:t> 类目 </a:t>
            </a:r>
            <a:r>
              <a:rPr kumimoji="1" lang="en-US" altLang="zh-CN" sz="2400" dirty="0"/>
              <a:t>(</a:t>
            </a:r>
            <a:r>
              <a:rPr kumimoji="1" lang="zh-CN" altLang="en-US" sz="2400" dirty="0" smtClean="0"/>
              <a:t>一般叫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类别</a:t>
            </a:r>
            <a:r>
              <a:rPr kumimoji="1" lang="en-US" altLang="zh-CN" sz="2400" dirty="0" smtClean="0"/>
              <a:t>)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pPr marL="342900" indent="-342900">
              <a:buFont typeface="Wingdings" charset="2"/>
              <a:buChar char="Ø"/>
            </a:pPr>
            <a:r>
              <a:rPr kumimoji="1" lang="en-US" altLang="zh-CN" sz="2400" dirty="0"/>
              <a:t>Category</a:t>
            </a:r>
            <a:r>
              <a:rPr kumimoji="1" lang="zh-CN" altLang="en-US" sz="2400" dirty="0"/>
              <a:t>是</a:t>
            </a:r>
            <a:r>
              <a:rPr kumimoji="1" lang="en-US" altLang="zh-CN" sz="2400" dirty="0"/>
              <a:t>OC</a:t>
            </a:r>
            <a:r>
              <a:rPr kumimoji="1" lang="zh-CN" altLang="en-US" sz="2400" dirty="0"/>
              <a:t>特有的语法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其他语言没有的语法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pPr marL="342900" indent="-342900">
              <a:buFont typeface="Wingdings" charset="2"/>
              <a:buChar char="Ø"/>
            </a:pPr>
            <a:r>
              <a:rPr kumimoji="1" lang="en-US" altLang="zh-CN" sz="2400" dirty="0"/>
              <a:t>Category</a:t>
            </a:r>
            <a:r>
              <a:rPr kumimoji="1" lang="zh-CN" altLang="en-US" sz="2400" dirty="0"/>
              <a:t>的作用</a:t>
            </a:r>
            <a:endParaRPr kumimoji="1" lang="en-US" altLang="zh-CN" sz="2400" dirty="0"/>
          </a:p>
          <a:p>
            <a:pPr>
              <a:buFont typeface="Wingdings" charset="2"/>
              <a:buChar char="Ø"/>
            </a:pPr>
            <a:r>
              <a:rPr kumimoji="1" lang="zh-CN" altLang="en-US" sz="2400" dirty="0"/>
              <a:t>可以在不修改原来类的基础上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为这个类扩充一些方法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2141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书写格式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kumimoji="1" lang="zh-CN" altLang="en-US" sz="2400" dirty="0"/>
              <a:t>声明</a:t>
            </a:r>
            <a:endParaRPr kumimoji="1"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Menlo-Regular"/>
              </a:rPr>
              <a:t>类名 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Menlo-Regular"/>
              </a:rPr>
              <a:t>分类名称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AA0D91"/>
                </a:solidFill>
                <a:latin typeface="Menlo-Regular"/>
              </a:rPr>
              <a:t>@end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2400" dirty="0"/>
              <a:t>实现</a:t>
            </a:r>
            <a:endParaRPr kumimoji="1"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AA0D91"/>
                </a:solidFill>
                <a:latin typeface="Menlo-Regular"/>
              </a:rPr>
              <a:t>@implementation</a:t>
            </a:r>
            <a:r>
              <a:rPr lang="zh-CN" altLang="en-US" sz="2400" dirty="0">
                <a:solidFill>
                  <a:srgbClr val="000000"/>
                </a:solidFill>
                <a:latin typeface="Menlo-Regular"/>
              </a:rPr>
              <a:t>类名 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Menlo-Regular"/>
              </a:rPr>
              <a:t>分类名称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AA0D91"/>
                </a:solidFill>
                <a:latin typeface="Menlo-Regular"/>
              </a:rPr>
              <a:t>@end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5891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书写格式举例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kumimoji="1" lang="zh-CN" altLang="en-US" sz="2400" dirty="0"/>
              <a:t>声明</a:t>
            </a:r>
            <a:endParaRPr kumimoji="1"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643820"/>
                </a:solidFill>
                <a:latin typeface="Menlo-Regular"/>
              </a:rPr>
              <a:t>#import </a:t>
            </a:r>
            <a:r>
              <a:rPr lang="en-US" altLang="zh-CN" sz="24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2400" dirty="0" err="1">
                <a:solidFill>
                  <a:srgbClr val="C41A16"/>
                </a:solidFill>
                <a:latin typeface="Menlo-Regular"/>
              </a:rPr>
              <a:t>Student.h</a:t>
            </a:r>
            <a:r>
              <a:rPr lang="en-US" altLang="zh-CN" sz="2400" dirty="0">
                <a:solidFill>
                  <a:srgbClr val="C41A16"/>
                </a:solidFill>
                <a:latin typeface="Menlo-Regular"/>
              </a:rPr>
              <a:t>”</a:t>
            </a:r>
            <a:endParaRPr lang="en-US" altLang="zh-CN" sz="2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 Student (Study)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AA0D91"/>
                </a:solidFill>
                <a:latin typeface="Menlo-Regular"/>
              </a:rPr>
              <a:t>@end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2400" dirty="0"/>
              <a:t>实现</a:t>
            </a:r>
            <a:endParaRPr kumimoji="1"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643820"/>
                </a:solidFill>
                <a:latin typeface="Menlo-Regular"/>
              </a:rPr>
              <a:t>#import </a:t>
            </a:r>
            <a:r>
              <a:rPr lang="en-US" altLang="zh-CN" sz="24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2400" dirty="0" err="1">
                <a:solidFill>
                  <a:srgbClr val="C41A16"/>
                </a:solidFill>
                <a:latin typeface="Menlo-Regular"/>
              </a:rPr>
              <a:t>Student+Study.h</a:t>
            </a:r>
            <a:r>
              <a:rPr lang="en-US" altLang="zh-CN" sz="2400" dirty="0">
                <a:solidFill>
                  <a:srgbClr val="C41A16"/>
                </a:solidFill>
                <a:latin typeface="Menlo-Regular"/>
              </a:rPr>
              <a:t>”</a:t>
            </a:r>
            <a:endParaRPr lang="en-US" altLang="zh-CN" sz="2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AA0D91"/>
                </a:solidFill>
                <a:latin typeface="Menlo-Regular"/>
              </a:rPr>
              <a:t>@implementation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 Student (Study)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AA0D91"/>
                </a:solidFill>
                <a:latin typeface="Menlo-Regular"/>
              </a:rPr>
              <a:t>@end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24295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Xcode</a:t>
            </a:r>
            <a:r>
              <a:rPr kumimoji="1" lang="zh-CN" altLang="en-US" dirty="0"/>
              <a:t>创建分类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图片 5" descr="QQ20140513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8" y="1562851"/>
            <a:ext cx="6807200" cy="28702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 descr="QQ20140513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8" y="4585879"/>
            <a:ext cx="4762500" cy="17272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57804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使用注意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kumimoji="1" lang="en-US" altLang="en-US" sz="2400" dirty="0"/>
              <a:t>分类只能增加方法, 不能增加成员变量</a:t>
            </a:r>
          </a:p>
          <a:p>
            <a:endParaRPr kumimoji="1" lang="en-US" altLang="zh-CN" sz="2400" dirty="0"/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400" dirty="0"/>
              <a:t>分类可以访问原来类中的成员变量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400" dirty="0"/>
              <a:t>如果分类和原来类出现同名的方法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优先调用分类中的方法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原来类中的方法会被忽略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400" dirty="0"/>
              <a:t>方法调用的优先级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从高到低</a:t>
            </a:r>
            <a:r>
              <a:rPr kumimoji="1" lang="en-US" altLang="zh-CN" sz="2400" dirty="0"/>
              <a:t>)</a:t>
            </a:r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2400" dirty="0" smtClean="0"/>
              <a:t>分类</a:t>
            </a:r>
            <a:r>
              <a:rPr kumimoji="1" lang="en-US" altLang="zh-CN" sz="2400" dirty="0" smtClean="0"/>
              <a:t>(</a:t>
            </a:r>
            <a:r>
              <a:rPr kumimoji="1" lang="zh-CN" altLang="en-US" sz="2400" dirty="0" smtClean="0"/>
              <a:t>最后参与编译的分类优先</a:t>
            </a:r>
            <a:r>
              <a:rPr kumimoji="1" lang="en-US" altLang="zh-CN" sz="2400" dirty="0" smtClean="0"/>
              <a:t>)</a:t>
            </a:r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2400" dirty="0" smtClean="0"/>
              <a:t>原来类</a:t>
            </a:r>
            <a:endParaRPr kumimoji="1" lang="en-US" altLang="zh-CN" sz="2400" dirty="0"/>
          </a:p>
          <a:p>
            <a:pPr marL="342900" indent="-342900">
              <a:buFont typeface="Wingdings" charset="2"/>
              <a:buChar char="Ø"/>
            </a:pPr>
            <a:r>
              <a:rPr kumimoji="1" lang="zh-CN" altLang="en-US" sz="2400" dirty="0"/>
              <a:t>父类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6911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价值所在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kumimoji="1" lang="zh-CN" altLang="en-US" sz="2400" dirty="0"/>
              <a:t>实现了类的相关方法的模块化</a:t>
            </a:r>
            <a:endParaRPr kumimoji="1" lang="en-US" altLang="zh-CN" sz="2400" dirty="0"/>
          </a:p>
          <a:p>
            <a:pPr>
              <a:buFont typeface="Wingdings" charset="2"/>
              <a:buChar char="Ø"/>
            </a:pPr>
            <a:r>
              <a:rPr kumimoji="1" lang="zh-CN" altLang="en-US" sz="2400" dirty="0"/>
              <a:t>把不同的方法分配到了不同的分类文件中</a:t>
            </a:r>
            <a:endParaRPr kumimoji="1" lang="en-US" altLang="zh-CN" sz="2400" dirty="0"/>
          </a:p>
          <a:p>
            <a:pPr>
              <a:buFont typeface="Wingdings" charset="2"/>
              <a:buChar char="Ø"/>
            </a:pPr>
            <a:r>
              <a:rPr kumimoji="1" lang="zh-CN" altLang="en-US" sz="2400" dirty="0"/>
              <a:t>可以用一个分类来代表一类功能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一个模块</a:t>
            </a:r>
            <a:r>
              <a:rPr kumimoji="1" lang="en-US" altLang="zh-CN" sz="2400" dirty="0"/>
              <a:t>)</a:t>
            </a:r>
          </a:p>
          <a:p>
            <a:pPr>
              <a:buFont typeface="Wingdings" charset="2"/>
              <a:buChar char="Ø"/>
            </a:pPr>
            <a:endParaRPr kumimoji="1" lang="en-US" altLang="zh-CN" sz="2400" dirty="0"/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400" dirty="0"/>
              <a:t>支持团队协作</a:t>
            </a:r>
            <a:endParaRPr kumimoji="1" lang="en-US" altLang="zh-CN" sz="2400" dirty="0"/>
          </a:p>
          <a:p>
            <a:pPr>
              <a:buFont typeface="Wingdings" charset="2"/>
              <a:buChar char="Ø"/>
            </a:pPr>
            <a:r>
              <a:rPr kumimoji="1" lang="zh-CN" altLang="en-US" sz="2400" dirty="0"/>
              <a:t>可以让团队内部的不同成员 共同扩充某个类的功能</a:t>
            </a:r>
            <a:endParaRPr kumimoji="1" lang="en-US" altLang="zh-CN" sz="2400" dirty="0"/>
          </a:p>
          <a:p>
            <a:pPr>
              <a:buFont typeface="Wingdings" charset="2"/>
              <a:buChar char="Ø"/>
            </a:pPr>
            <a:endParaRPr kumimoji="1" lang="en-US" altLang="zh-CN" sz="2400" dirty="0"/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400" dirty="0"/>
              <a:t>可以为系统自带的类扩充功能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66729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类扩展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kumimoji="1" lang="zh-CN" altLang="en-US" sz="2400" dirty="0"/>
              <a:t>什么是类扩展</a:t>
            </a:r>
            <a:endParaRPr kumimoji="1" lang="en-US" altLang="zh-CN" sz="2400" dirty="0"/>
          </a:p>
          <a:p>
            <a:pPr>
              <a:buFont typeface="Wingdings" charset="2"/>
              <a:buChar char="Ø"/>
            </a:pPr>
            <a:r>
              <a:rPr kumimoji="1" lang="zh-CN" altLang="en-US" sz="2400" dirty="0"/>
              <a:t>可以为某个类扩充一些私有的成员变量和方法</a:t>
            </a:r>
            <a:endParaRPr kumimoji="1" lang="en-US" altLang="zh-CN" sz="2400" dirty="0"/>
          </a:p>
          <a:p>
            <a:pPr>
              <a:buFont typeface="Wingdings" charset="2"/>
              <a:buChar char="Ø"/>
            </a:pPr>
            <a:r>
              <a:rPr kumimoji="1" lang="zh-CN" altLang="en-US" sz="2400" dirty="0"/>
              <a:t>写在</a:t>
            </a:r>
            <a:r>
              <a:rPr kumimoji="1" lang="en-US" altLang="zh-CN" sz="2400" dirty="0"/>
              <a:t>.m</a:t>
            </a:r>
            <a:r>
              <a:rPr kumimoji="1" lang="zh-CN" altLang="en-US" sz="2400" dirty="0"/>
              <a:t>文件中</a:t>
            </a:r>
            <a:endParaRPr kumimoji="1" lang="en-US" altLang="zh-CN" sz="2400" dirty="0"/>
          </a:p>
          <a:p>
            <a:pPr>
              <a:buFont typeface="Wingdings" charset="2"/>
              <a:buChar char="Ø"/>
            </a:pPr>
            <a:r>
              <a:rPr kumimoji="1" lang="zh-CN" altLang="en-US" sz="2400" dirty="0"/>
              <a:t>英文名是</a:t>
            </a:r>
            <a:r>
              <a:rPr kumimoji="1" lang="en-US" altLang="zh-CN" sz="2400" dirty="0"/>
              <a:t>Class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Extension</a:t>
            </a:r>
          </a:p>
          <a:p>
            <a:pPr>
              <a:buFont typeface="Wingdings" charset="2"/>
              <a:buChar char="Ø"/>
            </a:pPr>
            <a:endParaRPr kumimoji="1" lang="en-US" altLang="zh-CN" sz="2400" dirty="0"/>
          </a:p>
          <a:p>
            <a:r>
              <a:rPr kumimoji="1" lang="zh-CN" altLang="en-US" sz="2400" dirty="0"/>
              <a:t>书写格式</a:t>
            </a:r>
            <a:endParaRPr kumimoji="1"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Menlo-Regular"/>
              </a:rPr>
              <a:t>类名 </a:t>
            </a:r>
            <a:r>
              <a:rPr lang="en-US" altLang="zh-CN" sz="24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AA0D91"/>
                </a:solidFill>
                <a:latin typeface="Menlo-Regular"/>
              </a:rPr>
              <a:t>@end</a:t>
            </a:r>
          </a:p>
          <a:p>
            <a:pPr marL="0" indent="0">
              <a:buNone/>
            </a:pPr>
            <a:endParaRPr kumimoji="1" lang="en-US" altLang="zh-CN" sz="2400" dirty="0">
              <a:solidFill>
                <a:srgbClr val="AA0D91"/>
              </a:solidFill>
              <a:latin typeface="Menlo-Regular"/>
            </a:endParaRPr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400" dirty="0"/>
              <a:t>对比分类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就少了一个分类名称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因此也有人称它为</a:t>
            </a:r>
            <a:r>
              <a:rPr kumimoji="1" lang="en-US" altLang="zh-CN" sz="2400" dirty="0"/>
              <a:t>”</a:t>
            </a:r>
            <a:r>
              <a:rPr kumimoji="1" lang="zh-CN" altLang="en-US" sz="2400" dirty="0"/>
              <a:t>匿名分类</a:t>
            </a:r>
            <a:r>
              <a:rPr kumimoji="1" lang="en-US" altLang="zh-CN" sz="2400" dirty="0"/>
              <a:t>”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1827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157296764</TotalTime>
  <Pages>0</Pages>
  <Words>213</Words>
  <Characters>0</Characters>
  <Application>Microsoft Macintosh PowerPoint</Application>
  <DocSecurity>0</DocSecurity>
  <PresentationFormat>全屏显示(4:3)</PresentationFormat>
  <Lines>0</Lines>
  <Paragraphs>68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平衡</vt:lpstr>
      <vt:lpstr>OC语言-类别Category</vt:lpstr>
      <vt:lpstr>什么是Category</vt:lpstr>
      <vt:lpstr>书写格式</vt:lpstr>
      <vt:lpstr>书写格式举例</vt:lpstr>
      <vt:lpstr>使用Xcode创建分类</vt:lpstr>
      <vt:lpstr>使用注意</vt:lpstr>
      <vt:lpstr>价值所在</vt:lpstr>
      <vt:lpstr>类扩展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7103</cp:revision>
  <cp:lastPrinted>1899-12-30T00:00:00Z</cp:lastPrinted>
  <dcterms:created xsi:type="dcterms:W3CDTF">2012-07-12T07:10:00Z</dcterms:created>
  <dcterms:modified xsi:type="dcterms:W3CDTF">2015-03-23T11:25:30Z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