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8"/>
  </p:notesMasterIdLst>
  <p:handoutMasterIdLst>
    <p:handoutMasterId r:id="rId9"/>
  </p:handoutMasterIdLst>
  <p:sldIdLst>
    <p:sldId id="1551" r:id="rId2"/>
    <p:sldId id="1552" r:id="rId3"/>
    <p:sldId id="1556" r:id="rId4"/>
    <p:sldId id="1553" r:id="rId5"/>
    <p:sldId id="1555" r:id="rId6"/>
    <p:sldId id="1554" r:id="rId7"/>
  </p:sldIdLst>
  <p:sldSz cx="9144000" cy="6858000" type="screen4x3"/>
  <p:notesSz cx="6797675" cy="9874250"/>
  <p:custDataLst>
    <p:tags r:id="rId1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  <p14:sldId id="1552"/>
            <p14:sldId id="1556"/>
            <p14:sldId id="1553"/>
            <p14:sldId id="1555"/>
            <p14:sldId id="155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144" y="-1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15/3/23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15/3/23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15/3/23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15/3/23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15/3/23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15/3/23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OC</a:t>
            </a:r>
            <a:r>
              <a:rPr lang="zh-CN" altLang="en-US" b="0" dirty="0" smtClean="0"/>
              <a:t>语言</a:t>
            </a:r>
            <a:r>
              <a:rPr lang="en-US" altLang="zh-CN" b="0" dirty="0"/>
              <a:t>-Blocks</a:t>
            </a:r>
            <a:r>
              <a:rPr lang="zh-CN" altLang="en-US" b="0" dirty="0"/>
              <a:t>语法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 smtClean="0"/>
              <a:t>Objective-c</a:t>
            </a:r>
            <a:r>
              <a:rPr kumimoji="1" lang="zh-CN" altLang="en-US" sz="3600" dirty="0" smtClean="0"/>
              <a:t>语法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/>
              <a:t>Blocks</a:t>
            </a:r>
            <a:r>
              <a:rPr kumimoji="1" lang="zh-CN" altLang="en-US" sz="3600" dirty="0"/>
              <a:t>语法</a:t>
            </a:r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什么是</a:t>
            </a:r>
            <a:r>
              <a:rPr kumimoji="1" lang="en-US" altLang="zh-CN" dirty="0" err="1"/>
              <a:t>Block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340768"/>
            <a:ext cx="83529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Block</a:t>
            </a:r>
            <a:r>
              <a:rPr kumimoji="1" lang="zh-CN" altLang="en-US" sz="2000" dirty="0"/>
              <a:t>是</a:t>
            </a:r>
            <a:r>
              <a:rPr kumimoji="1" lang="en-US" altLang="zh-CN" sz="2000" dirty="0" err="1"/>
              <a:t>iOS</a:t>
            </a:r>
            <a:r>
              <a:rPr kumimoji="1" lang="zh-CN" altLang="en-US" sz="2000" dirty="0"/>
              <a:t>中一种比较特殊的数据类型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Block</a:t>
            </a:r>
            <a:r>
              <a:rPr kumimoji="1" lang="zh-CN" altLang="en-US" sz="2000" dirty="0"/>
              <a:t>是苹果官方特别推荐使用的数据类型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应用场景比较广泛</a:t>
            </a:r>
            <a:endParaRPr kumimoji="1" lang="en-US" altLang="zh-CN" sz="2000" dirty="0"/>
          </a:p>
          <a:p>
            <a:pPr>
              <a:buFont typeface="Wingdings" charset="2"/>
              <a:buChar char="Ø"/>
            </a:pPr>
            <a:r>
              <a:rPr kumimoji="1" lang="zh-CN" altLang="en-US" sz="2000" dirty="0"/>
              <a:t>动画</a:t>
            </a:r>
            <a:endParaRPr kumimoji="1" lang="en-US" altLang="zh-CN" sz="2000" dirty="0"/>
          </a:p>
          <a:p>
            <a:pPr>
              <a:buFont typeface="Wingdings" charset="2"/>
              <a:buChar char="Ø"/>
            </a:pPr>
            <a:r>
              <a:rPr kumimoji="1" lang="zh-CN" altLang="en-US" sz="2000" dirty="0"/>
              <a:t>多线程</a:t>
            </a:r>
            <a:endParaRPr kumimoji="1" lang="en-US" altLang="zh-CN" sz="2000" dirty="0"/>
          </a:p>
          <a:p>
            <a:pPr>
              <a:buFont typeface="Wingdings" charset="2"/>
              <a:buChar char="Ø"/>
            </a:pPr>
            <a:r>
              <a:rPr kumimoji="1" lang="zh-CN" altLang="en-US" sz="2000" dirty="0"/>
              <a:t>集合遍历</a:t>
            </a:r>
            <a:endParaRPr kumimoji="1" lang="en-US" altLang="zh-CN" sz="2000" dirty="0"/>
          </a:p>
          <a:p>
            <a:pPr>
              <a:buFont typeface="Wingdings" charset="2"/>
              <a:buChar char="Ø"/>
            </a:pPr>
            <a:r>
              <a:rPr kumimoji="1" lang="zh-CN" altLang="en-US" sz="2000" dirty="0"/>
              <a:t>网络请求回调</a:t>
            </a:r>
            <a:endParaRPr kumimoji="1" lang="en-US" altLang="zh-CN" sz="2000" dirty="0"/>
          </a:p>
          <a:p>
            <a:pPr>
              <a:buFont typeface="Wingdings" charset="2"/>
              <a:buChar char="Ø"/>
            </a:pPr>
            <a:endParaRPr kumimoji="1" lang="en-US" altLang="zh-CN" sz="2000" dirty="0"/>
          </a:p>
          <a:p>
            <a:r>
              <a:rPr kumimoji="1" lang="en-US" altLang="zh-CN" sz="2000" dirty="0"/>
              <a:t>Block</a:t>
            </a:r>
            <a:r>
              <a:rPr kumimoji="1" lang="zh-CN" altLang="en-US" sz="2000" dirty="0"/>
              <a:t>的作用</a:t>
            </a:r>
            <a:endParaRPr kumimoji="1" lang="en-US" altLang="zh-CN" sz="2000" dirty="0"/>
          </a:p>
          <a:p>
            <a:pPr>
              <a:buFont typeface="Wingdings" charset="2"/>
              <a:buChar char="Ø"/>
            </a:pPr>
            <a:r>
              <a:rPr kumimoji="1" lang="zh-CN" altLang="en-US" sz="2000" dirty="0"/>
              <a:t>用来保存某一段代码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可以在恰当的时间再取出来调用</a:t>
            </a:r>
            <a:endParaRPr kumimoji="1" lang="en-US" altLang="zh-CN" sz="2000" dirty="0"/>
          </a:p>
          <a:p>
            <a:pPr>
              <a:buFont typeface="Wingdings" charset="2"/>
              <a:buChar char="Ø"/>
            </a:pPr>
            <a:r>
              <a:rPr kumimoji="1" lang="zh-CN" altLang="en-US" sz="2000" dirty="0"/>
              <a:t>功能有点类似于函数和</a:t>
            </a:r>
            <a:r>
              <a:rPr kumimoji="1" lang="zh-CN" altLang="en-US" sz="2000" dirty="0" smtClean="0"/>
              <a:t>方法</a:t>
            </a:r>
            <a:endParaRPr kumimoji="1" lang="en-US" altLang="zh-CN" sz="2000" dirty="0" smtClean="0"/>
          </a:p>
          <a:p>
            <a:pPr marL="342900" indent="-342900">
              <a:buFont typeface="Wingdings" charset="2"/>
              <a:buChar char="Ø"/>
            </a:pPr>
            <a:r>
              <a:rPr lang="zh-CN" altLang="en-US" sz="2000" dirty="0" smtClean="0">
                <a:latin typeface="Courier New" charset="0"/>
                <a:ea typeface="宋体" charset="0"/>
                <a:cs typeface="宋体" charset="0"/>
              </a:rPr>
              <a:t>Block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可以作为函数参数或者函数的返回值，而其本身又可以带输入参数或返回值。</a:t>
            </a:r>
            <a:endParaRPr lang="en-US" altLang="zh-CN" sz="2000" dirty="0">
              <a:latin typeface="Courier New" charset="0"/>
              <a:ea typeface="宋体" charset="0"/>
              <a:cs typeface="宋体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苹果官方建议尽量多用block。在多线程、异步任务、集合遍历、集合排序、动画转场用的很多</a:t>
            </a:r>
          </a:p>
          <a:p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92545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Blocks和函数指针对比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340768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定义函数指针</a:t>
            </a:r>
          </a:p>
          <a:p>
            <a:pPr>
              <a:buFont typeface="Wingdings" charset="0"/>
              <a:buNone/>
            </a:pP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int (</a:t>
            </a:r>
            <a:r>
              <a:rPr lang="zh-CN" altLang="en-US" sz="2000" b="1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*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myFn)();</a:t>
            </a:r>
          </a:p>
          <a:p>
            <a:pPr marL="342900" indent="-342900">
              <a:buFont typeface="Wingdings" charset="2"/>
              <a:buChar char="Ø"/>
            </a:pP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定义Blocks</a:t>
            </a:r>
          </a:p>
          <a:p>
            <a:pPr>
              <a:buFont typeface="Wingdings" charset="0"/>
              <a:buNone/>
            </a:pP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int </a:t>
            </a:r>
            <a:r>
              <a:rPr lang="zh-CN" altLang="en-US" sz="2000" dirty="0" smtClean="0">
                <a:latin typeface="Courier New" charset="0"/>
                <a:ea typeface="宋体" charset="0"/>
                <a:cs typeface="宋体" charset="0"/>
              </a:rPr>
              <a:t>(</a:t>
            </a:r>
            <a:r>
              <a:rPr lang="en-US" altLang="en-US" sz="2000" b="1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^</a:t>
            </a:r>
            <a:r>
              <a:rPr lang="zh-CN" altLang="en-US" sz="2000" dirty="0" smtClean="0">
                <a:latin typeface="Courier New" charset="0"/>
                <a:ea typeface="宋体" charset="0"/>
                <a:cs typeface="宋体" charset="0"/>
              </a:rPr>
              <a:t>MyBlocks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)(int,int);</a:t>
            </a:r>
          </a:p>
          <a:p>
            <a:pPr>
              <a:buFont typeface="Wingdings" charset="0"/>
              <a:buNone/>
            </a:pPr>
            <a:endParaRPr lang="en-US" altLang="zh-CN" sz="2000" dirty="0">
              <a:latin typeface="Courier New" charset="0"/>
              <a:ea typeface="宋体" charset="0"/>
              <a:cs typeface="宋体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调用函数指针</a:t>
            </a:r>
          </a:p>
          <a:p>
            <a:pPr>
              <a:buFont typeface="Wingdings" charset="0"/>
              <a:buNone/>
            </a:pP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(*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myFn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)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(10, 20);</a:t>
            </a:r>
          </a:p>
          <a:p>
            <a:pPr marL="342900" indent="-342900">
              <a:buFont typeface="Wingdings" charset="2"/>
              <a:buChar char="Ø"/>
            </a:pP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调用Blocks</a:t>
            </a:r>
          </a:p>
          <a:p>
            <a:pPr>
              <a:buFont typeface="Wingdings" charset="0"/>
              <a:buNone/>
            </a:pP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MyBlocks(10, 20);</a:t>
            </a:r>
            <a:endParaRPr lang="en-US" altLang="zh-CN" sz="2000" dirty="0">
              <a:latin typeface="Courier New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948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基本使用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Block</a:t>
            </a:r>
            <a:r>
              <a:rPr kumimoji="1" lang="zh-CN" altLang="en-US" sz="2000" dirty="0"/>
              <a:t>的组成要素跟函数类似</a:t>
            </a:r>
            <a:endParaRPr kumimoji="1" lang="en-US" altLang="zh-CN" sz="2000" dirty="0"/>
          </a:p>
          <a:p>
            <a:pPr>
              <a:buFont typeface="Wingdings" charset="2"/>
              <a:buChar char="Ø"/>
            </a:pPr>
            <a:r>
              <a:rPr kumimoji="1" lang="zh-CN" altLang="en-US" sz="2000" dirty="0"/>
              <a:t>返回值</a:t>
            </a:r>
            <a:endParaRPr kumimoji="1" lang="en-US" altLang="zh-CN" sz="2000" dirty="0"/>
          </a:p>
          <a:p>
            <a:pPr>
              <a:buFont typeface="Wingdings" charset="2"/>
              <a:buChar char="Ø"/>
            </a:pPr>
            <a:r>
              <a:rPr kumimoji="1" lang="zh-CN" altLang="en-US" sz="2000" dirty="0"/>
              <a:t>形式参数</a:t>
            </a:r>
            <a:endParaRPr kumimoji="1" lang="en-US" altLang="zh-CN" sz="2000" dirty="0"/>
          </a:p>
          <a:p>
            <a:pPr>
              <a:buFont typeface="Wingdings" charset="2"/>
              <a:buChar char="Ø"/>
            </a:pPr>
            <a:r>
              <a:rPr kumimoji="1" lang="zh-CN" altLang="en-US" sz="2000" dirty="0"/>
              <a:t>实际参数</a:t>
            </a:r>
            <a:endParaRPr kumimoji="1" lang="en-US" altLang="zh-CN" sz="2000" dirty="0"/>
          </a:p>
          <a:p>
            <a:pPr>
              <a:buFont typeface="Wingdings" charset="2"/>
              <a:buChar char="Ø"/>
            </a:pPr>
            <a:endParaRPr kumimoji="1" lang="en-US" altLang="zh-CN" sz="2000" dirty="0"/>
          </a:p>
          <a:p>
            <a:r>
              <a:rPr kumimoji="1" lang="en-US" altLang="zh-CN" sz="2000" dirty="0"/>
              <a:t>Block</a:t>
            </a:r>
            <a:r>
              <a:rPr kumimoji="1" lang="zh-CN" altLang="en-US" sz="2000" dirty="0"/>
              <a:t>的定义格式</a:t>
            </a:r>
            <a:endParaRPr kumimoji="1" lang="en-US" altLang="zh-CN" sz="2000" dirty="0"/>
          </a:p>
          <a:p>
            <a:pPr marL="0" indent="0">
              <a:buNone/>
            </a:pPr>
            <a:r>
              <a:rPr lang="zh-CN" altLang="en-US" sz="2000" dirty="0">
                <a:solidFill>
                  <a:srgbClr val="AA0D91"/>
                </a:solidFill>
                <a:latin typeface="Menlo-Regular"/>
              </a:rPr>
              <a:t>返回值类型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(^block</a:t>
            </a:r>
            <a:r>
              <a:rPr lang="zh-CN" altLang="en-US" sz="2000" dirty="0">
                <a:solidFill>
                  <a:srgbClr val="000000"/>
                </a:solidFill>
                <a:latin typeface="Menlo-Regular"/>
              </a:rPr>
              <a:t>变量名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)(</a:t>
            </a:r>
            <a:r>
              <a:rPr lang="zh-CN" altLang="en-US" sz="2000" dirty="0">
                <a:solidFill>
                  <a:srgbClr val="AA0D91"/>
                </a:solidFill>
                <a:latin typeface="Menlo-Regular"/>
              </a:rPr>
              <a:t>形参列表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) = ^(</a:t>
            </a:r>
            <a:r>
              <a:rPr lang="zh-CN" altLang="en-US" sz="2000" dirty="0">
                <a:solidFill>
                  <a:srgbClr val="AA0D91"/>
                </a:solidFill>
                <a:latin typeface="Menlo-Regular"/>
              </a:rPr>
              <a:t>形参列表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      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};</a:t>
            </a:r>
          </a:p>
          <a:p>
            <a:pPr marL="0" indent="0">
              <a:buNone/>
            </a:pPr>
            <a:endParaRPr kumimoji="1" lang="en-US" altLang="zh-CN" sz="20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2000" dirty="0">
                <a:solidFill>
                  <a:srgbClr val="000000"/>
                </a:solidFill>
                <a:latin typeface="Menlo-Regular"/>
              </a:rPr>
              <a:t>调用</a:t>
            </a:r>
            <a:r>
              <a:rPr kumimoji="1" lang="en-US" altLang="zh-CN" sz="2000" dirty="0">
                <a:solidFill>
                  <a:srgbClr val="000000"/>
                </a:solidFill>
                <a:latin typeface="Menlo-Regular"/>
              </a:rPr>
              <a:t>Block</a:t>
            </a:r>
            <a:r>
              <a:rPr kumimoji="1" lang="zh-CN" altLang="en-US" sz="2000" dirty="0">
                <a:solidFill>
                  <a:srgbClr val="000000"/>
                </a:solidFill>
                <a:latin typeface="Menlo-Regular"/>
              </a:rPr>
              <a:t>保存的代码</a:t>
            </a:r>
            <a:endParaRPr kumimoji="1" lang="en-US" altLang="zh-CN" sz="20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block</a:t>
            </a:r>
            <a:r>
              <a:rPr lang="zh-CN" altLang="en-US" sz="2000" dirty="0">
                <a:solidFill>
                  <a:srgbClr val="000000"/>
                </a:solidFill>
                <a:latin typeface="Menlo-Regular"/>
              </a:rPr>
              <a:t>变量名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2000" dirty="0">
                <a:solidFill>
                  <a:srgbClr val="AA0D91"/>
                </a:solidFill>
                <a:latin typeface="Menlo-Regular"/>
              </a:rPr>
              <a:t>实参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endParaRPr kumimoji="1" lang="en-US" altLang="zh-CN" sz="20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/>
              <a:t>使用</a:t>
            </a:r>
            <a:r>
              <a:rPr lang="en-US" altLang="zh-CN" sz="2000" dirty="0" err="1">
                <a:solidFill>
                  <a:srgbClr val="AA0D91"/>
                </a:solidFill>
                <a:latin typeface="Menlo-Regular"/>
              </a:rPr>
              <a:t>typedef</a:t>
            </a:r>
            <a:r>
              <a:rPr kumimoji="1" lang="zh-CN" altLang="en-US" sz="2000" dirty="0"/>
              <a:t>定义</a:t>
            </a:r>
            <a:r>
              <a:rPr kumimoji="1" lang="en-US" altLang="zh-CN" sz="2000" dirty="0"/>
              <a:t>Block</a:t>
            </a:r>
            <a:r>
              <a:rPr kumimoji="1" lang="zh-CN" altLang="en-US" sz="2000" dirty="0"/>
              <a:t>类型</a:t>
            </a:r>
            <a:endParaRPr kumimoji="1" lang="en-US" altLang="zh-CN" sz="2000" dirty="0"/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zh-CN" altLang="en-US" sz="2000" dirty="0">
                <a:solidFill>
                  <a:srgbClr val="AA0D91"/>
                </a:solidFill>
                <a:latin typeface="Menlo-Regular"/>
              </a:rPr>
              <a:t> 返回值类型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(^block</a:t>
            </a:r>
            <a:r>
              <a:rPr lang="zh-CN" altLang="en-US" sz="2000" dirty="0">
                <a:solidFill>
                  <a:srgbClr val="000000"/>
                </a:solidFill>
                <a:latin typeface="Menlo-Regular"/>
              </a:rPr>
              <a:t>类型名称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)(</a:t>
            </a:r>
            <a:r>
              <a:rPr lang="zh-CN" altLang="en-US" sz="2000" dirty="0">
                <a:solidFill>
                  <a:srgbClr val="AA0D91"/>
                </a:solidFill>
                <a:latin typeface="Menlo-Regular"/>
              </a:rPr>
              <a:t>形参列表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);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6177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urier New" charset="0"/>
                <a:ea typeface="宋体" charset="0"/>
                <a:cs typeface="宋体" charset="0"/>
              </a:rPr>
              <a:t>Blocks的赋值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  <a:defRPr/>
            </a:pPr>
            <a:r>
              <a:rPr lang="zh-CN" altLang="en-US" sz="2400" dirty="0"/>
              <a:t>在声明的同时定义变量，然后赋值</a:t>
            </a:r>
          </a:p>
          <a:p>
            <a:pPr>
              <a:buFont typeface="Wingdings" charset="0"/>
              <a:buNone/>
              <a:defRPr/>
            </a:pPr>
            <a:r>
              <a:rPr lang="zh-CN" altLang="en-US" sz="2400" dirty="0"/>
              <a:t>int (^MySum)(int,int) = ^(int a,int b) {</a:t>
            </a:r>
          </a:p>
          <a:p>
            <a:pPr>
              <a:buFont typeface="Wingdings" charset="0"/>
              <a:buNone/>
              <a:defRPr/>
            </a:pPr>
            <a:r>
              <a:rPr lang="zh-CN" altLang="en-US" sz="2400" dirty="0"/>
              <a:t>	return a + b;</a:t>
            </a:r>
          </a:p>
          <a:p>
            <a:pPr>
              <a:buFont typeface="Wingdings" charset="0"/>
              <a:buNone/>
              <a:defRPr/>
            </a:pPr>
            <a:r>
              <a:rPr lang="zh-CN" altLang="en-US" sz="2400" dirty="0"/>
              <a:t>}</a:t>
            </a:r>
            <a:r>
              <a:rPr lang="zh-CN" altLang="en-US" sz="2400" dirty="0" smtClean="0"/>
              <a:t>;</a:t>
            </a:r>
            <a:endParaRPr lang="en-US" altLang="zh-CN" sz="2400" dirty="0" smtClean="0"/>
          </a:p>
          <a:p>
            <a:pPr>
              <a:buFont typeface="Wingdings" charset="0"/>
              <a:buNone/>
              <a:defRPr/>
            </a:pPr>
            <a:endParaRPr lang="zh-CN" altLang="en-US" sz="2400" dirty="0"/>
          </a:p>
          <a:p>
            <a:pPr marL="342900" indent="-342900">
              <a:buFont typeface="Wingdings" charset="2"/>
              <a:buChar char="Ø"/>
              <a:defRPr/>
            </a:pPr>
            <a:r>
              <a:rPr lang="zh-CN" altLang="en-US" sz="2400" dirty="0"/>
              <a:t>也可先用typedef先声明类型，再定义变量进行赋值</a:t>
            </a:r>
          </a:p>
          <a:p>
            <a:pPr>
              <a:buFont typeface="Wingdings" charset="0"/>
              <a:buNone/>
              <a:defRPr/>
            </a:pPr>
            <a:r>
              <a:rPr lang="zh-CN" altLang="en-US" sz="2400" dirty="0"/>
              <a:t>typedef int (^MySum)(int,int);</a:t>
            </a:r>
          </a:p>
          <a:p>
            <a:pPr>
              <a:buFont typeface="Wingdings" charset="0"/>
              <a:buNone/>
              <a:defRPr/>
            </a:pPr>
            <a:r>
              <a:rPr lang="zh-CN" altLang="en-US" sz="2400" dirty="0"/>
              <a:t>MySum sum = ^(int a,int b) {</a:t>
            </a:r>
          </a:p>
          <a:p>
            <a:pPr>
              <a:buFont typeface="Wingdings" charset="0"/>
              <a:buNone/>
              <a:defRPr/>
            </a:pPr>
            <a:r>
              <a:rPr lang="zh-CN" altLang="en-US" sz="2400" dirty="0"/>
              <a:t>	return a + b;</a:t>
            </a:r>
          </a:p>
          <a:p>
            <a:pPr>
              <a:buFont typeface="Wingdings" charset="0"/>
              <a:buNone/>
              <a:defRPr/>
            </a:pPr>
            <a:r>
              <a:rPr lang="zh-CN" altLang="en-US" sz="2400" dirty="0"/>
              <a:t>}; 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8711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使用注意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196752"/>
            <a:ext cx="83529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默认情况下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Block</a:t>
            </a:r>
            <a:r>
              <a:rPr kumimoji="1" lang="zh-CN" altLang="en-US" sz="2000" dirty="0"/>
              <a:t>内部不能修改外面的局部变量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Block</a:t>
            </a:r>
            <a:r>
              <a:rPr kumimoji="1" lang="zh-CN" altLang="en-US" sz="2000" dirty="0"/>
              <a:t>内部可以修改使用</a:t>
            </a:r>
            <a:r>
              <a:rPr lang="en-US" altLang="zh-CN" sz="2000" dirty="0">
                <a:solidFill>
                  <a:srgbClr val="AA0D91"/>
                </a:solidFill>
                <a:latin typeface="Menlo-Regular"/>
              </a:rPr>
              <a:t>__block</a:t>
            </a:r>
            <a:r>
              <a:rPr kumimoji="1" lang="zh-CN" altLang="en-US" sz="2000" dirty="0"/>
              <a:t>修饰</a:t>
            </a:r>
            <a:r>
              <a:rPr kumimoji="1" lang="zh-CN" altLang="en-US" sz="2000" dirty="0" smtClean="0"/>
              <a:t>的局部变量</a:t>
            </a:r>
            <a:endParaRPr kumimoji="1" lang="en-US" altLang="zh-CN" sz="2000" dirty="0" smtClean="0"/>
          </a:p>
          <a:p>
            <a:endParaRPr kumimoji="1" lang="en-US" altLang="zh-CN" sz="2000" dirty="0"/>
          </a:p>
          <a:p>
            <a:pPr>
              <a:buFont typeface="Wingdings" charset="0"/>
              <a:buNone/>
            </a:pP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Blocks的定义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：</a:t>
            </a:r>
          </a:p>
          <a:p>
            <a:pPr>
              <a:buFont typeface="Wingdings" charset="0"/>
              <a:buNone/>
            </a:pP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int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 (^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MySum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)(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int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, 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int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) = ^(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int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 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a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, 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int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 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b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) {</a:t>
            </a:r>
          </a:p>
          <a:p>
            <a:pPr>
              <a:buFont typeface="Wingdings" charset="0"/>
              <a:buNone/>
            </a:pP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	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return 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a+b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};</a:t>
            </a:r>
          </a:p>
          <a:p>
            <a:pPr>
              <a:buFont typeface="Wingdings" charset="0"/>
              <a:buNone/>
            </a:pP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定义了一个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叫MySum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的</a:t>
            </a:r>
            <a:r>
              <a:rPr lang="en-US" altLang="ja-JP" sz="2000" dirty="0" err="1">
                <a:latin typeface="Courier New" charset="0"/>
                <a:ea typeface="宋体" charset="0"/>
                <a:cs typeface="宋体" charset="0"/>
              </a:rPr>
              <a:t>blocks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对象，它带有两个</a:t>
            </a:r>
            <a:r>
              <a:rPr lang="en-US" altLang="ja-JP" sz="2000" dirty="0" err="1">
                <a:latin typeface="Courier New" charset="0"/>
                <a:ea typeface="宋体" charset="0"/>
                <a:cs typeface="宋体" charset="0"/>
              </a:rPr>
              <a:t>int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参数，返回</a:t>
            </a:r>
            <a:r>
              <a:rPr lang="en-US" altLang="ja-JP" sz="2000" dirty="0" err="1">
                <a:latin typeface="Courier New" charset="0"/>
                <a:ea typeface="宋体" charset="0"/>
                <a:cs typeface="宋体" charset="0"/>
              </a:rPr>
              <a:t>int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。等式右边就是</a:t>
            </a:r>
            <a:r>
              <a:rPr lang="en-US" altLang="ja-JP" sz="2000" dirty="0" err="1">
                <a:latin typeface="Courier New" charset="0"/>
                <a:ea typeface="宋体" charset="0"/>
                <a:cs typeface="宋体" charset="0"/>
              </a:rPr>
              <a:t>blocks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的具体实现</a:t>
            </a:r>
            <a:endParaRPr lang="en-US" altLang="ja-JP" sz="2000" dirty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None/>
            </a:pP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Block可以访问局部变量，但是不能修改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。</a:t>
            </a:r>
          </a:p>
          <a:p>
            <a:pPr>
              <a:buFont typeface="Wingdings" charset="0"/>
              <a:buNone/>
            </a:pP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int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 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sum 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= 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10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int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 (^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M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yBlock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)(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int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) = ^(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int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num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) {</a:t>
            </a:r>
          </a:p>
          <a:p>
            <a:pPr>
              <a:buFont typeface="Wingdings" charset="0"/>
              <a:buNone/>
            </a:pP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	sum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++;//编译报错</a:t>
            </a:r>
          </a:p>
          <a:p>
            <a:pPr>
              <a:buFont typeface="Wingdings" charset="0"/>
              <a:buNone/>
            </a:pP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	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return </a:t>
            </a:r>
            <a:r>
              <a:rPr lang="en-US" altLang="zh-CN" sz="2000" dirty="0" err="1">
                <a:latin typeface="Courier New" charset="0"/>
                <a:ea typeface="宋体" charset="0"/>
                <a:cs typeface="宋体" charset="0"/>
              </a:rPr>
              <a:t>num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 * </a:t>
            </a:r>
            <a:r>
              <a:rPr lang="zh-CN" altLang="en-US" sz="2000" dirty="0">
                <a:latin typeface="Courier New" charset="0"/>
                <a:ea typeface="宋体" charset="0"/>
                <a:cs typeface="宋体" charset="0"/>
              </a:rPr>
              <a:t>sum</a:t>
            </a: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};</a:t>
            </a:r>
          </a:p>
          <a:p>
            <a:pPr>
              <a:buFont typeface="Wingdings" charset="0"/>
              <a:buNone/>
            </a:pPr>
            <a:r>
              <a:rPr lang="en-US" altLang="zh-CN" sz="2000" dirty="0">
                <a:latin typeface="Courier New" charset="0"/>
                <a:ea typeface="宋体" charset="0"/>
                <a:cs typeface="宋体" charset="0"/>
              </a:rPr>
              <a:t>如果要修改就要加关键字：</a:t>
            </a:r>
            <a:r>
              <a:rPr lang="en-US" altLang="ja-JP" sz="2000" b="1" dirty="0">
                <a:solidFill>
                  <a:srgbClr val="0000CC"/>
                </a:solidFill>
                <a:latin typeface="Courier New" charset="0"/>
                <a:ea typeface="宋体" charset="0"/>
                <a:cs typeface="宋体" charset="0"/>
              </a:rPr>
              <a:t>__block</a:t>
            </a:r>
          </a:p>
          <a:p>
            <a:pPr>
              <a:buFont typeface="Wingdings" charset="0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__block </a:t>
            </a:r>
            <a:r>
              <a:rPr lang="en-US" altLang="zh-CN" sz="2000" dirty="0" err="1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sum </a:t>
            </a:r>
            <a:r>
              <a:rPr lang="en-US" altLang="zh-CN" sz="20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= </a:t>
            </a:r>
            <a:r>
              <a:rPr lang="zh-CN" altLang="en-US" sz="20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10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;</a:t>
            </a:r>
            <a:endParaRPr lang="en-US" altLang="zh-CN" sz="2000" dirty="0">
              <a:solidFill>
                <a:srgbClr val="FF0000"/>
              </a:solidFill>
              <a:latin typeface="Courier New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24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157296764</TotalTime>
  <Pages>0</Pages>
  <Words>241</Words>
  <Characters>0</Characters>
  <Application>Microsoft Macintosh PowerPoint</Application>
  <DocSecurity>0</DocSecurity>
  <PresentationFormat>全屏显示(4:3)</PresentationFormat>
  <Lines>0</Lines>
  <Paragraphs>78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平衡</vt:lpstr>
      <vt:lpstr>OC语言-Blocks语法</vt:lpstr>
      <vt:lpstr>什么是Block</vt:lpstr>
      <vt:lpstr>Blocks和函数指针对比</vt:lpstr>
      <vt:lpstr>基本使用</vt:lpstr>
      <vt:lpstr>Blocks的赋值</vt:lpstr>
      <vt:lpstr>使用注意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7116</cp:revision>
  <cp:lastPrinted>1899-12-30T00:00:00Z</cp:lastPrinted>
  <dcterms:created xsi:type="dcterms:W3CDTF">2012-07-12T07:10:00Z</dcterms:created>
  <dcterms:modified xsi:type="dcterms:W3CDTF">2015-03-23T11:10:11Z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