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8"/>
  </p:notesMasterIdLst>
  <p:handoutMasterIdLst>
    <p:handoutMasterId r:id="rId9"/>
  </p:handoutMasterIdLst>
  <p:sldIdLst>
    <p:sldId id="1551" r:id="rId2"/>
    <p:sldId id="1552" r:id="rId3"/>
    <p:sldId id="1553" r:id="rId4"/>
    <p:sldId id="1554" r:id="rId5"/>
    <p:sldId id="1555" r:id="rId6"/>
    <p:sldId id="1556" r:id="rId7"/>
  </p:sldIdLst>
  <p:sldSz cx="9144000" cy="6858000" type="screen4x3"/>
  <p:notesSz cx="6797675" cy="9874250"/>
  <p:custDataLst>
    <p:tags r:id="rId1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  <p14:sldId id="1552"/>
            <p14:sldId id="1553"/>
            <p14:sldId id="1554"/>
            <p14:sldId id="1555"/>
            <p14:sldId id="155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208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15/3/23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15/3/23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15/3/23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15/3/23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15/3/23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15/3/23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OC</a:t>
            </a:r>
            <a:r>
              <a:rPr lang="zh-CN" altLang="en-US" b="0" dirty="0" smtClean="0"/>
              <a:t>语言</a:t>
            </a:r>
            <a:r>
              <a:rPr lang="en-US" altLang="zh-CN" b="0" dirty="0" smtClean="0"/>
              <a:t>-</a:t>
            </a:r>
            <a:r>
              <a:rPr lang="zh-CN" altLang="en-US" b="0" dirty="0"/>
              <a:t>浅拷贝</a:t>
            </a:r>
            <a:r>
              <a:rPr lang="en-US" altLang="zh-CN" b="0" dirty="0"/>
              <a:t>&amp;</a:t>
            </a:r>
            <a:r>
              <a:rPr lang="zh-CN" altLang="en-US" b="0" dirty="0"/>
              <a:t>深拷贝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 smtClean="0"/>
              <a:t>Objective-c</a:t>
            </a:r>
            <a:r>
              <a:rPr kumimoji="1" lang="zh-CN" altLang="en-US" sz="3600" dirty="0" smtClean="0"/>
              <a:t>语法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/>
              <a:t>ARC</a:t>
            </a:r>
            <a:r>
              <a:rPr kumimoji="1" lang="zh-CN" altLang="en-US" sz="3600" dirty="0"/>
              <a:t>和非</a:t>
            </a:r>
            <a:r>
              <a:rPr kumimoji="1" lang="en-US" altLang="zh-CN" sz="3600" dirty="0"/>
              <a:t>ARC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ARC</a:t>
            </a:r>
            <a:r>
              <a:rPr kumimoji="1" lang="zh-CN" altLang="en-US" dirty="0"/>
              <a:t>简介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5689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u"/>
            </a:pPr>
            <a:r>
              <a:rPr lang="en-US" altLang="zh-CN" sz="2000" dirty="0"/>
              <a:t>ARC</a:t>
            </a:r>
            <a:r>
              <a:rPr lang="zh-CN" altLang="zh-CN" sz="2000" dirty="0"/>
              <a:t>是自</a:t>
            </a:r>
            <a:r>
              <a:rPr lang="en-US" altLang="zh-CN" sz="2000" dirty="0" err="1"/>
              <a:t>iOS</a:t>
            </a:r>
            <a:r>
              <a:rPr lang="en-US" altLang="zh-CN" sz="2000" dirty="0"/>
              <a:t> 5</a:t>
            </a:r>
            <a:r>
              <a:rPr lang="zh-CN" altLang="zh-CN" sz="2000" dirty="0"/>
              <a:t>之后增加的新特性</a:t>
            </a:r>
            <a:r>
              <a:rPr lang="en-US" altLang="zh-CN" sz="2000" dirty="0"/>
              <a:t>,</a:t>
            </a:r>
            <a:r>
              <a:rPr lang="zh-CN" altLang="en-US" sz="2000" dirty="0"/>
              <a:t> 是</a:t>
            </a:r>
            <a:r>
              <a:rPr lang="en-US" altLang="zh-CN" sz="2000" dirty="0" err="1"/>
              <a:t>iOS</a:t>
            </a:r>
            <a:r>
              <a:rPr lang="zh-CN" altLang="en-US" sz="2000" dirty="0"/>
              <a:t>程序猿的福音</a:t>
            </a:r>
            <a:endParaRPr lang="en-US" altLang="zh-CN" sz="2000" dirty="0"/>
          </a:p>
          <a:p>
            <a:pPr marL="342900" indent="-342900">
              <a:buFont typeface="Wingdings" charset="2"/>
              <a:buChar char="u"/>
            </a:pPr>
            <a:endParaRPr kumimoji="1" lang="en-US" altLang="zh-CN" sz="2000" dirty="0"/>
          </a:p>
          <a:p>
            <a:pPr marL="342900" indent="-342900">
              <a:buFont typeface="Wingdings" charset="2"/>
              <a:buChar char="u"/>
            </a:pPr>
            <a:r>
              <a:rPr kumimoji="1" lang="en-US" altLang="zh-CN" sz="2000" dirty="0"/>
              <a:t>ARC</a:t>
            </a:r>
            <a:r>
              <a:rPr kumimoji="1" lang="zh-CN" altLang="en-US" sz="2000" dirty="0"/>
              <a:t>的全称是</a:t>
            </a:r>
            <a:r>
              <a:rPr kumimoji="1" lang="en-US" altLang="zh-CN" sz="2000" dirty="0"/>
              <a:t>Automatic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Reference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Counting(</a:t>
            </a:r>
            <a:r>
              <a:rPr kumimoji="1" lang="zh-CN" altLang="en-US" sz="2000" dirty="0"/>
              <a:t>自动引用计数</a:t>
            </a:r>
            <a:r>
              <a:rPr kumimoji="1" lang="en-US" altLang="zh-CN" sz="2000" dirty="0"/>
              <a:t>)</a:t>
            </a:r>
          </a:p>
          <a:p>
            <a:pPr marL="342900" indent="-342900">
              <a:buFont typeface="Wingdings" charset="2"/>
              <a:buChar char="u"/>
            </a:pPr>
            <a:endParaRPr kumimoji="1" lang="en-US" altLang="zh-CN" sz="2000" dirty="0"/>
          </a:p>
          <a:p>
            <a:pPr marL="342900" indent="-342900">
              <a:buFont typeface="Wingdings" charset="2"/>
              <a:buChar char="u"/>
            </a:pPr>
            <a:r>
              <a:rPr kumimoji="1" lang="en-US" altLang="zh-CN" sz="2000" dirty="0"/>
              <a:t>ARC</a:t>
            </a:r>
            <a:r>
              <a:rPr kumimoji="1" lang="zh-CN" altLang="en-US" sz="2000" dirty="0"/>
              <a:t>的实现细节</a:t>
            </a:r>
            <a:endParaRPr kumimoji="1" lang="en-US" altLang="zh-CN" sz="2000" dirty="0"/>
          </a:p>
          <a:p>
            <a:pPr marL="342900" indent="-342900">
              <a:buFont typeface="Wingdings" charset="2"/>
              <a:buChar char="Ø"/>
            </a:pPr>
            <a:r>
              <a:rPr lang="zh-CN" altLang="zh-CN" sz="2000" dirty="0"/>
              <a:t>编译器会自动在适当的地方插入适当的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zh-CN" altLang="zh-CN" sz="2000" dirty="0"/>
              <a:t>、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release</a:t>
            </a:r>
            <a:r>
              <a:rPr lang="zh-CN" altLang="zh-CN" sz="2000" dirty="0"/>
              <a:t>、</a:t>
            </a:r>
            <a:r>
              <a:rPr lang="en-US" altLang="zh-CN" sz="2000" dirty="0" err="1">
                <a:solidFill>
                  <a:srgbClr val="AA0D91"/>
                </a:solidFill>
                <a:latin typeface="Menlo-Regular"/>
              </a:rPr>
              <a:t>autorelease</a:t>
            </a:r>
            <a:r>
              <a:rPr lang="zh-CN" altLang="zh-CN" sz="2000" dirty="0"/>
              <a:t>语句</a:t>
            </a:r>
            <a:endParaRPr lang="en-US" altLang="zh-CN" sz="2000" dirty="0"/>
          </a:p>
          <a:p>
            <a:pPr marL="342900" indent="-342900">
              <a:buFont typeface="Wingdings" charset="2"/>
              <a:buChar char="Ø"/>
            </a:pPr>
            <a:r>
              <a:rPr kumimoji="1" lang="zh-CN" altLang="en-US" sz="2000" dirty="0"/>
              <a:t>也就是说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编译器会自动生成内存管理的代码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不用程序猿手动编写</a:t>
            </a:r>
            <a:endParaRPr kumimoji="1" lang="en-US" altLang="zh-CN" sz="2000" dirty="0"/>
          </a:p>
          <a:p>
            <a:pPr>
              <a:buFont typeface="Wingdings" charset="2"/>
              <a:buChar char="Ø"/>
            </a:pPr>
            <a:endParaRPr kumimoji="1" lang="en-US" altLang="zh-CN" sz="2000" dirty="0"/>
          </a:p>
          <a:p>
            <a:pPr marL="342900" indent="-342900">
              <a:buFont typeface="Wingdings" charset="2"/>
              <a:buChar char="u"/>
            </a:pPr>
            <a:r>
              <a:rPr kumimoji="1" lang="zh-CN" altLang="en-US" sz="2000" dirty="0"/>
              <a:t>如果是手动管理内存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可以简称</a:t>
            </a:r>
            <a:r>
              <a:rPr kumimoji="1" lang="en-US" altLang="zh-CN" sz="2000" dirty="0"/>
              <a:t>MRC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(Manual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Reference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Counting)</a:t>
            </a:r>
          </a:p>
        </p:txBody>
      </p:sp>
    </p:spTree>
    <p:extLst>
      <p:ext uri="{BB962C8B-B14F-4D97-AF65-F5344CB8AC3E}">
        <p14:creationId xmlns:p14="http://schemas.microsoft.com/office/powerpoint/2010/main" val="4221458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ARC</a:t>
            </a:r>
            <a:r>
              <a:rPr kumimoji="1" lang="zh-CN" altLang="en-US" dirty="0"/>
              <a:t>的注意点和优点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568952" cy="351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 typeface="Wingdings" charset="2"/>
              <a:buChar char="u"/>
            </a:pPr>
            <a:r>
              <a:rPr kumimoji="1" lang="en-US" altLang="zh-CN" sz="2000" dirty="0"/>
              <a:t>ARC</a:t>
            </a:r>
            <a:r>
              <a:rPr kumimoji="1" lang="zh-CN" altLang="en-US" sz="2000" dirty="0"/>
              <a:t>的注意点</a:t>
            </a:r>
            <a:endParaRPr kumimoji="1" lang="en-US" altLang="zh-CN" sz="2000" dirty="0"/>
          </a:p>
          <a:p>
            <a:pPr marL="342900" indent="-342900">
              <a:lnSpc>
                <a:spcPct val="140000"/>
              </a:lnSpc>
              <a:buFont typeface="Wingdings" charset="2"/>
              <a:buChar char="Ø"/>
            </a:pPr>
            <a:r>
              <a:rPr lang="en-US" altLang="zh-CN" sz="2000" dirty="0"/>
              <a:t>ARC</a:t>
            </a:r>
            <a:r>
              <a:rPr lang="zh-CN" altLang="zh-CN" sz="2000" dirty="0"/>
              <a:t>是编译器特性，而不是运行时特性</a:t>
            </a:r>
            <a:endParaRPr lang="en-US" altLang="zh-CN" sz="2000" dirty="0"/>
          </a:p>
          <a:p>
            <a:pPr marL="342900" indent="-342900">
              <a:lnSpc>
                <a:spcPct val="140000"/>
              </a:lnSpc>
              <a:buFont typeface="Wingdings" charset="2"/>
              <a:buChar char="Ø"/>
            </a:pPr>
            <a:r>
              <a:rPr lang="en-US" altLang="zh-CN" sz="2000" dirty="0" smtClean="0"/>
              <a:t>ARC</a:t>
            </a:r>
            <a:r>
              <a:rPr lang="zh-CN" altLang="zh-CN" sz="2000" dirty="0" smtClean="0"/>
              <a:t>不是其它语言中的垃圾</a:t>
            </a:r>
            <a:r>
              <a:rPr lang="zh-CN" altLang="en-US" sz="2000" dirty="0" smtClean="0"/>
              <a:t>回收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有着本质区别</a:t>
            </a:r>
            <a:endParaRPr lang="en-US" altLang="zh-CN" sz="2000" dirty="0" smtClean="0"/>
          </a:p>
          <a:p>
            <a:pPr>
              <a:lnSpc>
                <a:spcPct val="140000"/>
              </a:lnSpc>
              <a:buFont typeface="Wingdings" charset="2"/>
              <a:buChar char="Ø"/>
            </a:pPr>
            <a:endParaRPr lang="en-US" altLang="zh-CN" sz="2000" dirty="0"/>
          </a:p>
          <a:p>
            <a:pPr marL="342900" indent="-342900">
              <a:lnSpc>
                <a:spcPct val="140000"/>
              </a:lnSpc>
              <a:buFont typeface="Wingdings" charset="2"/>
              <a:buChar char="u"/>
            </a:pPr>
            <a:r>
              <a:rPr lang="en-US" altLang="zh-CN" sz="2000" dirty="0"/>
              <a:t>ARC</a:t>
            </a:r>
            <a:r>
              <a:rPr lang="zh-CN" altLang="en-US" sz="2000" dirty="0"/>
              <a:t>的优点</a:t>
            </a:r>
            <a:endParaRPr lang="en-US" altLang="zh-CN" sz="2000" dirty="0"/>
          </a:p>
          <a:p>
            <a:pPr marL="342900" indent="-342900">
              <a:lnSpc>
                <a:spcPct val="140000"/>
              </a:lnSpc>
              <a:buFont typeface="Wingdings" charset="2"/>
              <a:buChar char="Ø"/>
            </a:pPr>
            <a:r>
              <a:rPr lang="zh-CN" altLang="zh-CN" sz="2000" dirty="0"/>
              <a:t>完全消除了手动管理内存的烦琐</a:t>
            </a:r>
            <a:r>
              <a:rPr lang="en-US" altLang="zh-CN" sz="2000" dirty="0"/>
              <a:t>,</a:t>
            </a:r>
            <a:r>
              <a:rPr lang="zh-CN" altLang="en-US" sz="2000" dirty="0"/>
              <a:t> 让程序猿更加专注于</a:t>
            </a:r>
            <a:r>
              <a:rPr lang="en-US" altLang="zh-CN" sz="2000" dirty="0"/>
              <a:t>app</a:t>
            </a:r>
            <a:r>
              <a:rPr lang="zh-CN" altLang="en-US" sz="2000" dirty="0"/>
              <a:t>的业务</a:t>
            </a:r>
            <a:endParaRPr lang="en-US" altLang="zh-CN" sz="2000" dirty="0"/>
          </a:p>
          <a:p>
            <a:pPr marL="342900" indent="-342900">
              <a:lnSpc>
                <a:spcPct val="140000"/>
              </a:lnSpc>
              <a:buFont typeface="Wingdings" charset="2"/>
              <a:buChar char="Ø"/>
            </a:pPr>
            <a:r>
              <a:rPr lang="zh-CN" altLang="en-US" sz="2000" dirty="0"/>
              <a:t>基本上能够避免内存泄露</a:t>
            </a:r>
            <a:endParaRPr lang="en-US" altLang="zh-CN" sz="2000" dirty="0"/>
          </a:p>
          <a:p>
            <a:pPr marL="342900" indent="-342900">
              <a:lnSpc>
                <a:spcPct val="140000"/>
              </a:lnSpc>
              <a:buFont typeface="Wingdings" charset="2"/>
              <a:buChar char="Ø"/>
            </a:pPr>
            <a:r>
              <a:rPr lang="zh-CN" altLang="zh-CN" sz="2000" dirty="0"/>
              <a:t>有时还能更加快速，因为编译器还可以执行某些优化</a:t>
            </a:r>
            <a:r>
              <a:rPr lang="en-US" altLang="zh-C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1645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ARC</a:t>
            </a:r>
            <a:r>
              <a:rPr kumimoji="1" lang="zh-CN" altLang="en-US" dirty="0"/>
              <a:t>的判断原则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56895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u"/>
            </a:pPr>
            <a:r>
              <a:rPr kumimoji="1" lang="en-US" altLang="zh-CN" sz="2000" dirty="0"/>
              <a:t>ARC</a:t>
            </a:r>
            <a:r>
              <a:rPr kumimoji="1" lang="zh-CN" altLang="en-US" sz="2000" dirty="0"/>
              <a:t>的判断原则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000" dirty="0"/>
              <a:t>只要还有一个强指针变量指向对象，对象就会保持在内存中</a:t>
            </a:r>
          </a:p>
          <a:p>
            <a:pPr>
              <a:buFont typeface="Wingdings" charset="2"/>
              <a:buChar char="Ø"/>
            </a:pP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Wingdings" charset="2"/>
              <a:buChar char="u"/>
            </a:pPr>
            <a:r>
              <a:rPr kumimoji="1" lang="zh-CN" altLang="en-US" sz="2000" dirty="0"/>
              <a:t>强指针</a:t>
            </a:r>
            <a:endParaRPr kumimoji="1" lang="en-US" altLang="zh-CN" sz="2000" dirty="0"/>
          </a:p>
          <a:p>
            <a:pPr marL="342900" lvl="0" indent="-342900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000" dirty="0"/>
              <a:t>默认所有</a:t>
            </a:r>
            <a:r>
              <a:rPr lang="zh-CN" altLang="en-US" sz="2000" dirty="0"/>
              <a:t>指针</a:t>
            </a:r>
            <a:r>
              <a:rPr lang="en-US" altLang="zh-CN" sz="2000" dirty="0"/>
              <a:t>变量都是</a:t>
            </a:r>
            <a:r>
              <a:rPr lang="zh-CN" altLang="en-US" sz="2000" dirty="0"/>
              <a:t>强</a:t>
            </a:r>
            <a:r>
              <a:rPr lang="en-US" altLang="zh-CN" sz="2000" dirty="0"/>
              <a:t>指针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000" dirty="0"/>
              <a:t>被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__strong</a:t>
            </a:r>
            <a:r>
              <a:rPr lang="zh-CN" altLang="en-US" sz="2000" dirty="0"/>
              <a:t>修饰的指针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Wingdings" charset="2"/>
              <a:buChar char="u"/>
            </a:pPr>
            <a:r>
              <a:rPr kumimoji="1" lang="zh-CN" altLang="en-US" sz="2000" dirty="0"/>
              <a:t>弱指针</a:t>
            </a:r>
            <a:endParaRPr kumimoji="1" lang="en-US" altLang="zh-CN" sz="2000" dirty="0"/>
          </a:p>
          <a:p>
            <a:pPr marL="342900" indent="-342900">
              <a:buFont typeface="Wingdings" charset="2"/>
              <a:buChar char="Ø"/>
            </a:pPr>
            <a:r>
              <a:rPr lang="zh-CN" altLang="en-US" sz="2000" dirty="0"/>
              <a:t>被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__weak</a:t>
            </a:r>
            <a:r>
              <a:rPr lang="zh-CN" altLang="en-US" sz="2000" dirty="0"/>
              <a:t>修饰的指针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23704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ARC</a:t>
            </a:r>
            <a:r>
              <a:rPr kumimoji="1" lang="zh-CN" altLang="en-US" dirty="0"/>
              <a:t>的使用细节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568952" cy="360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charset="2"/>
              <a:buChar char="u"/>
            </a:pPr>
            <a:r>
              <a:rPr lang="zh-CN" altLang="zh-CN" sz="2000" dirty="0"/>
              <a:t>不能调用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release</a:t>
            </a:r>
            <a:r>
              <a:rPr lang="zh-CN" altLang="zh-CN" sz="2000" dirty="0"/>
              <a:t>、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zh-CN" altLang="zh-CN" sz="2000" dirty="0"/>
              <a:t>、</a:t>
            </a:r>
            <a:r>
              <a:rPr lang="en-US" altLang="zh-CN" sz="2000" dirty="0" err="1">
                <a:solidFill>
                  <a:srgbClr val="AA0D91"/>
                </a:solidFill>
                <a:latin typeface="Menlo-Regular"/>
              </a:rPr>
              <a:t>autorelease</a:t>
            </a:r>
            <a:r>
              <a:rPr lang="zh-CN" altLang="zh-CN" sz="2000" dirty="0"/>
              <a:t>、</a:t>
            </a:r>
            <a:r>
              <a:rPr lang="en-US" altLang="zh-CN" sz="2000" dirty="0" err="1">
                <a:solidFill>
                  <a:srgbClr val="AA0D91"/>
                </a:solidFill>
                <a:latin typeface="Menlo-Regular"/>
              </a:rPr>
              <a:t>retainCount</a:t>
            </a:r>
            <a:endParaRPr lang="en-US" altLang="zh-CN" sz="2000" dirty="0">
              <a:solidFill>
                <a:srgbClr val="AA0D91"/>
              </a:solidFill>
              <a:latin typeface="Menlo-Regular"/>
            </a:endParaRPr>
          </a:p>
          <a:p>
            <a:pPr lvl="0"/>
            <a:endParaRPr lang="en-US" altLang="zh-CN" sz="2000" dirty="0"/>
          </a:p>
          <a:p>
            <a:pPr marL="342900" lvl="0" indent="-342900">
              <a:buFont typeface="Wingdings" charset="2"/>
              <a:buChar char="u"/>
            </a:pPr>
            <a:r>
              <a:rPr lang="zh-CN" altLang="zh-CN" sz="2000" dirty="0"/>
              <a:t>可以重写</a:t>
            </a:r>
            <a:r>
              <a:rPr lang="en-US" altLang="zh-CN" sz="2000" dirty="0" err="1"/>
              <a:t>dealloc</a:t>
            </a:r>
            <a:r>
              <a:rPr lang="zh-CN" altLang="zh-CN" sz="2000" dirty="0"/>
              <a:t>，但是不能调用</a:t>
            </a:r>
            <a:r>
              <a:rPr lang="en-US" altLang="zh-CN" sz="2000" dirty="0"/>
              <a:t>[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super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dealloc</a:t>
            </a:r>
            <a:r>
              <a:rPr lang="en-US" altLang="zh-CN" sz="2000" dirty="0"/>
              <a:t>]</a:t>
            </a:r>
          </a:p>
          <a:p>
            <a:pPr lvl="0"/>
            <a:endParaRPr lang="en-US" altLang="zh-CN" sz="2000" dirty="0"/>
          </a:p>
          <a:p>
            <a:pPr marL="342900" lvl="0" indent="-342900">
              <a:lnSpc>
                <a:spcPct val="150000"/>
              </a:lnSpc>
              <a:buFont typeface="Wingdings" charset="2"/>
              <a:buChar char="u"/>
            </a:pPr>
            <a:r>
              <a:rPr lang="en-US" altLang="zh-CN" sz="2000" dirty="0"/>
              <a:t>ARC</a:t>
            </a:r>
            <a:r>
              <a:rPr lang="zh-CN" altLang="en-US" sz="2000" dirty="0"/>
              <a:t>中的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@property</a:t>
            </a:r>
          </a:p>
          <a:p>
            <a:pPr marL="342900" lvl="0" indent="-342900">
              <a:lnSpc>
                <a:spcPct val="150000"/>
              </a:lnSpc>
              <a:buClr>
                <a:schemeClr val="tx1"/>
              </a:buClr>
              <a:buFont typeface="Wingdings" charset="2"/>
              <a:buChar char="Ø"/>
            </a:pP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strong</a:t>
            </a:r>
            <a:r>
              <a:rPr lang="zh-CN" altLang="en-US" sz="2000" dirty="0"/>
              <a:t> </a:t>
            </a:r>
            <a:r>
              <a:rPr lang="en-US" altLang="zh-CN" sz="2000" dirty="0"/>
              <a:t>:</a:t>
            </a:r>
            <a:r>
              <a:rPr lang="zh-CN" altLang="en-US" sz="2000" dirty="0"/>
              <a:t> 用于</a:t>
            </a:r>
            <a:r>
              <a:rPr lang="en-US" altLang="zh-CN" sz="2000" dirty="0"/>
              <a:t>OC</a:t>
            </a:r>
            <a:r>
              <a:rPr lang="zh-CN" altLang="en-US" sz="2000" dirty="0"/>
              <a:t>对象</a:t>
            </a:r>
            <a:r>
              <a:rPr lang="en-US" altLang="zh-CN" sz="2000" dirty="0"/>
              <a:t>,</a:t>
            </a:r>
            <a:r>
              <a:rPr lang="zh-CN" altLang="en-US" sz="2000" dirty="0"/>
              <a:t> 相当于</a:t>
            </a:r>
            <a:r>
              <a:rPr lang="en-US" altLang="zh-CN" sz="2000" dirty="0"/>
              <a:t>MRC</a:t>
            </a:r>
            <a:r>
              <a:rPr lang="zh-CN" altLang="en-US" sz="2000" dirty="0"/>
              <a:t>中的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retain</a:t>
            </a:r>
          </a:p>
          <a:p>
            <a:pPr marL="342900" lvl="0" indent="-342900">
              <a:lnSpc>
                <a:spcPct val="150000"/>
              </a:lnSpc>
              <a:buClr>
                <a:schemeClr val="tx1"/>
              </a:buClr>
              <a:buFont typeface="Wingdings" charset="2"/>
              <a:buChar char="Ø"/>
            </a:pP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weak</a:t>
            </a:r>
            <a:r>
              <a:rPr lang="zh-CN" altLang="en-US" sz="2000" dirty="0"/>
              <a:t> </a:t>
            </a:r>
            <a:r>
              <a:rPr lang="en-US" altLang="zh-CN" sz="2000" dirty="0"/>
              <a:t>:</a:t>
            </a:r>
            <a:r>
              <a:rPr lang="zh-CN" altLang="en-US" sz="2000" dirty="0"/>
              <a:t> 用于</a:t>
            </a:r>
            <a:r>
              <a:rPr lang="en-US" altLang="zh-CN" sz="2000" dirty="0"/>
              <a:t>OC</a:t>
            </a:r>
            <a:r>
              <a:rPr lang="zh-CN" altLang="en-US" sz="2000" dirty="0"/>
              <a:t>对象</a:t>
            </a:r>
            <a:r>
              <a:rPr lang="en-US" altLang="zh-CN" sz="2000" dirty="0"/>
              <a:t>,</a:t>
            </a:r>
            <a:r>
              <a:rPr lang="zh-CN" altLang="en-US" sz="2000" dirty="0"/>
              <a:t> 相当于</a:t>
            </a:r>
            <a:r>
              <a:rPr lang="en-US" altLang="zh-CN" sz="2000" dirty="0"/>
              <a:t>MRC</a:t>
            </a:r>
            <a:r>
              <a:rPr lang="zh-CN" altLang="en-US" sz="2000" dirty="0"/>
              <a:t>中的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assign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charset="2"/>
              <a:buChar char="Ø"/>
            </a:pP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assign</a:t>
            </a:r>
            <a:r>
              <a:rPr lang="zh-CN" altLang="en-US" sz="2000" dirty="0"/>
              <a:t> </a:t>
            </a:r>
            <a:r>
              <a:rPr lang="en-US" altLang="zh-CN" sz="2000" dirty="0"/>
              <a:t>:</a:t>
            </a:r>
            <a:r>
              <a:rPr lang="zh-CN" altLang="en-US" sz="2000" dirty="0"/>
              <a:t> 用于基本数据类型</a:t>
            </a:r>
            <a:r>
              <a:rPr lang="en-US" altLang="zh-CN" sz="2000" dirty="0"/>
              <a:t>,</a:t>
            </a:r>
            <a:r>
              <a:rPr lang="zh-CN" altLang="en-US" sz="2000" dirty="0"/>
              <a:t> 跟</a:t>
            </a:r>
            <a:r>
              <a:rPr lang="en-US" altLang="zh-CN" sz="2000" dirty="0"/>
              <a:t>MRC</a:t>
            </a:r>
            <a:r>
              <a:rPr lang="zh-CN" altLang="en-US" sz="2000" dirty="0"/>
              <a:t>中的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assign</a:t>
            </a:r>
            <a:r>
              <a:rPr lang="zh-CN" altLang="en-US" sz="2000" dirty="0"/>
              <a:t>一样</a:t>
            </a:r>
            <a:endParaRPr lang="en-US" altLang="zh-CN" sz="2000" dirty="0"/>
          </a:p>
          <a:p>
            <a:pPr marL="342900" lvl="0" indent="-342900">
              <a:lnSpc>
                <a:spcPct val="150000"/>
              </a:lnSpc>
              <a:buClr>
                <a:schemeClr val="tx1"/>
              </a:buClr>
              <a:buFont typeface="Wingdings" charset="2"/>
              <a:buChar char="Ø"/>
            </a:pP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copy</a:t>
            </a:r>
            <a:r>
              <a:rPr lang="zh-CN" altLang="en-US" sz="2000" dirty="0"/>
              <a:t> </a:t>
            </a:r>
            <a:r>
              <a:rPr lang="en-US" altLang="zh-CN" sz="2000" dirty="0"/>
              <a:t>:</a:t>
            </a:r>
            <a:r>
              <a:rPr lang="zh-CN" altLang="en-US" sz="2000" dirty="0"/>
              <a:t> 一般用于</a:t>
            </a:r>
            <a:r>
              <a:rPr lang="en-US" altLang="zh-CN" sz="2000" dirty="0" err="1">
                <a:solidFill>
                  <a:srgbClr val="AA0D91"/>
                </a:solidFill>
                <a:latin typeface="Menlo-Regular"/>
              </a:rPr>
              <a:t>NSString</a:t>
            </a:r>
            <a:r>
              <a:rPr lang="en-US" altLang="zh-CN" sz="2000" dirty="0"/>
              <a:t>,</a:t>
            </a:r>
            <a:r>
              <a:rPr lang="zh-CN" altLang="en-US" sz="2000" dirty="0"/>
              <a:t> 跟</a:t>
            </a:r>
            <a:r>
              <a:rPr lang="en-US" altLang="zh-CN" sz="2000" dirty="0"/>
              <a:t>MRC</a:t>
            </a:r>
            <a:r>
              <a:rPr lang="zh-CN" altLang="en-US" sz="2000" dirty="0"/>
              <a:t>中的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copy</a:t>
            </a:r>
            <a:r>
              <a:rPr lang="zh-CN" altLang="en-US" sz="2000" dirty="0"/>
              <a:t>一样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48994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MRC</a:t>
            </a:r>
            <a:r>
              <a:rPr kumimoji="1" lang="zh-CN" altLang="en-US" dirty="0"/>
              <a:t>转为</a:t>
            </a:r>
            <a:r>
              <a:rPr kumimoji="1" lang="en-US" altLang="zh-CN" dirty="0"/>
              <a:t>ARC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图片 5" descr="QQ20140513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205" y="1507715"/>
            <a:ext cx="6054414" cy="490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82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157296762</TotalTime>
  <Pages>0</Pages>
  <Words>217</Words>
  <Characters>0</Characters>
  <Application>Microsoft Macintosh PowerPoint</Application>
  <DocSecurity>0</DocSecurity>
  <PresentationFormat>全屏显示(4:3)</PresentationFormat>
  <Lines>0</Lines>
  <Paragraphs>49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平衡</vt:lpstr>
      <vt:lpstr>OC语言-浅拷贝&amp;深拷贝</vt:lpstr>
      <vt:lpstr>ARC简介</vt:lpstr>
      <vt:lpstr>ARC的注意点和优点</vt:lpstr>
      <vt:lpstr>ARC的判断原则</vt:lpstr>
      <vt:lpstr>ARC的使用细节</vt:lpstr>
      <vt:lpstr>MRC转为ARC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7116</cp:revision>
  <cp:lastPrinted>1899-12-30T00:00:00Z</cp:lastPrinted>
  <dcterms:created xsi:type="dcterms:W3CDTF">2012-07-12T07:10:00Z</dcterms:created>
  <dcterms:modified xsi:type="dcterms:W3CDTF">2015-03-23T14:02:52Z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