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40"/>
  </p:notesMasterIdLst>
  <p:handoutMasterIdLst>
    <p:handoutMasterId r:id="rId41"/>
  </p:handoutMasterIdLst>
  <p:sldIdLst>
    <p:sldId id="1550" r:id="rId2"/>
    <p:sldId id="1564" r:id="rId3"/>
    <p:sldId id="1591" r:id="rId4"/>
    <p:sldId id="1590" r:id="rId5"/>
    <p:sldId id="1592" r:id="rId6"/>
    <p:sldId id="1593" r:id="rId7"/>
    <p:sldId id="1606" r:id="rId8"/>
    <p:sldId id="1602" r:id="rId9"/>
    <p:sldId id="1595" r:id="rId10"/>
    <p:sldId id="1596" r:id="rId11"/>
    <p:sldId id="1597" r:id="rId12"/>
    <p:sldId id="1599" r:id="rId13"/>
    <p:sldId id="1600" r:id="rId14"/>
    <p:sldId id="1589" r:id="rId15"/>
    <p:sldId id="1553" r:id="rId16"/>
    <p:sldId id="1555" r:id="rId17"/>
    <p:sldId id="1556" r:id="rId18"/>
    <p:sldId id="1557" r:id="rId19"/>
    <p:sldId id="1565" r:id="rId20"/>
    <p:sldId id="1567" r:id="rId21"/>
    <p:sldId id="1568" r:id="rId22"/>
    <p:sldId id="1570" r:id="rId23"/>
    <p:sldId id="1571" r:id="rId24"/>
    <p:sldId id="1572" r:id="rId25"/>
    <p:sldId id="1573" r:id="rId26"/>
    <p:sldId id="1579" r:id="rId27"/>
    <p:sldId id="1581" r:id="rId28"/>
    <p:sldId id="1578" r:id="rId29"/>
    <p:sldId id="1580" r:id="rId30"/>
    <p:sldId id="1607" r:id="rId31"/>
    <p:sldId id="1610" r:id="rId32"/>
    <p:sldId id="1583" r:id="rId33"/>
    <p:sldId id="1608" r:id="rId34"/>
    <p:sldId id="1586" r:id="rId35"/>
    <p:sldId id="1588" r:id="rId36"/>
    <p:sldId id="1603" r:id="rId37"/>
    <p:sldId id="1609" r:id="rId38"/>
    <p:sldId id="1605" r:id="rId39"/>
  </p:sldIdLst>
  <p:sldSz cx="9144000" cy="6858000" type="screen4x3"/>
  <p:notesSz cx="6797675" cy="987425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0"/>
            <p14:sldId id="1564"/>
            <p14:sldId id="1591"/>
            <p14:sldId id="1590"/>
            <p14:sldId id="1592"/>
            <p14:sldId id="1593"/>
            <p14:sldId id="1606"/>
            <p14:sldId id="1602"/>
            <p14:sldId id="1595"/>
            <p14:sldId id="1596"/>
            <p14:sldId id="1597"/>
            <p14:sldId id="1599"/>
            <p14:sldId id="1600"/>
            <p14:sldId id="1589"/>
            <p14:sldId id="1553"/>
            <p14:sldId id="1555"/>
            <p14:sldId id="1556"/>
            <p14:sldId id="1557"/>
            <p14:sldId id="1565"/>
            <p14:sldId id="1567"/>
            <p14:sldId id="1568"/>
            <p14:sldId id="1570"/>
            <p14:sldId id="1571"/>
            <p14:sldId id="1572"/>
            <p14:sldId id="1573"/>
            <p14:sldId id="1579"/>
            <p14:sldId id="1581"/>
            <p14:sldId id="1578"/>
            <p14:sldId id="1580"/>
            <p14:sldId id="1607"/>
            <p14:sldId id="1610"/>
            <p14:sldId id="1583"/>
            <p14:sldId id="1608"/>
            <p14:sldId id="1586"/>
            <p14:sldId id="1588"/>
            <p14:sldId id="1603"/>
            <p14:sldId id="1609"/>
            <p14:sldId id="16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82"/>
    <a:srgbClr val="5971CB"/>
    <a:srgbClr val="6B9EDB"/>
    <a:srgbClr val="3A7DCE"/>
    <a:srgbClr val="FFF2C9"/>
    <a:srgbClr val="B7E0FF"/>
    <a:srgbClr val="80ABE0"/>
    <a:srgbClr val="6599D9"/>
    <a:srgbClr val="6369B5"/>
    <a:srgbClr val="16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7053" autoAdjust="0"/>
  </p:normalViewPr>
  <p:slideViewPr>
    <p:cSldViewPr>
      <p:cViewPr>
        <p:scale>
          <a:sx n="100" d="100"/>
          <a:sy n="100" d="100"/>
        </p:scale>
        <p:origin x="-1272" y="-12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IOS&#22521;&#35757;&#35774;&#22791;&#36141;&#20080;&#28165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3392075932314"/>
          <c:y val="0.135473990164628"/>
          <c:w val="0.938888888888889"/>
          <c:h val="0.63736329833770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Sheet2!$A$39:$A$48</c:f>
              <c:strCache>
                <c:ptCount val="10"/>
                <c:pt idx="0">
                  <c:v>苹果</c:v>
                </c:pt>
                <c:pt idx="1">
                  <c:v>三星</c:v>
                </c:pt>
                <c:pt idx="2">
                  <c:v>小米</c:v>
                </c:pt>
                <c:pt idx="3">
                  <c:v>华为</c:v>
                </c:pt>
                <c:pt idx="4">
                  <c:v>OPPO</c:v>
                </c:pt>
                <c:pt idx="5">
                  <c:v>步步高</c:v>
                </c:pt>
                <c:pt idx="6">
                  <c:v>联想</c:v>
                </c:pt>
                <c:pt idx="7">
                  <c:v>酷派</c:v>
                </c:pt>
                <c:pt idx="8">
                  <c:v>中兴</c:v>
                </c:pt>
                <c:pt idx="9">
                  <c:v>HTC</c:v>
                </c:pt>
              </c:strCache>
            </c:strRef>
          </c:cat>
          <c:val>
            <c:numRef>
              <c:f>Sheet2!$B$39:$B$48</c:f>
              <c:numCache>
                <c:formatCode>0.0%</c:formatCode>
                <c:ptCount val="10"/>
                <c:pt idx="0">
                  <c:v>0.311</c:v>
                </c:pt>
                <c:pt idx="1">
                  <c:v>0.155</c:v>
                </c:pt>
                <c:pt idx="2">
                  <c:v>0.118</c:v>
                </c:pt>
                <c:pt idx="3">
                  <c:v>0.065</c:v>
                </c:pt>
                <c:pt idx="4">
                  <c:v>0.04</c:v>
                </c:pt>
                <c:pt idx="5">
                  <c:v>0.039</c:v>
                </c:pt>
                <c:pt idx="6">
                  <c:v>0.038</c:v>
                </c:pt>
                <c:pt idx="7">
                  <c:v>0.037</c:v>
                </c:pt>
                <c:pt idx="8">
                  <c:v>0.016</c:v>
                </c:pt>
                <c:pt idx="9">
                  <c:v>0.012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axId val="-2062544840"/>
        <c:axId val="-2071125016"/>
      </c:barChart>
      <c:catAx>
        <c:axId val="-20625448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2071125016"/>
        <c:crosses val="autoZero"/>
        <c:auto val="1"/>
        <c:lblAlgn val="ctr"/>
        <c:lblOffset val="100"/>
        <c:noMultiLvlLbl val="0"/>
      </c:catAx>
      <c:valAx>
        <c:axId val="-20711250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-2062544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1B39-8137-49E7-B203-092BA4BEFCE5}" type="slidenum">
              <a:rPr lang="zh-CN" altLang="en-US" smtClean="0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5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1" r:id="rId12"/>
    <p:sldLayoutId id="2147486682" r:id="rId13"/>
    <p:sldLayoutId id="2147486479" r:id="rId14"/>
    <p:sldLayoutId id="214748668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eg"/><Relationship Id="rId3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1436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436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67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435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35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6000750" y="116632"/>
            <a:ext cx="3143250" cy="11521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fontAlgn="auto">
              <a:spcAft>
                <a:spcPts val="0"/>
              </a:spcAft>
              <a:buNone/>
            </a:pPr>
            <a:r>
              <a:rPr lang="zh-CN" altLang="en-US" sz="6000" b="0" dirty="0" smtClean="0"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目   录</a:t>
            </a:r>
            <a:endParaRPr lang="en-US" sz="6000" b="0" dirty="0"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37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4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45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72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6012160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自学</a:t>
            </a:r>
          </a:p>
        </p:txBody>
      </p:sp>
      <p:pic>
        <p:nvPicPr>
          <p:cNvPr id="11266" name="Picture 2" descr="C:\Users\Administrator\Desktop\58af236d55fbb2fbd2c4ea9f4f4a20a44723dc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040560" cy="365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1115616" y="2276872"/>
            <a:ext cx="914400" cy="612648"/>
          </a:xfrm>
          <a:prstGeom prst="wedgeEllipseCallout">
            <a:avLst>
              <a:gd name="adj1" fmla="val 55286"/>
              <a:gd name="adj2" fmla="val 714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好困</a:t>
            </a:r>
          </a:p>
        </p:txBody>
      </p:sp>
    </p:spTree>
    <p:extLst>
      <p:ext uri="{BB962C8B-B14F-4D97-AF65-F5344CB8AC3E}">
        <p14:creationId xmlns:p14="http://schemas.microsoft.com/office/powerpoint/2010/main" val="23697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6012160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教材</a:t>
            </a:r>
          </a:p>
        </p:txBody>
      </p:sp>
      <p:pic>
        <p:nvPicPr>
          <p:cNvPr id="12290" name="Picture 2" descr="C:\Users\Administrator\Desktop\rdn_4e017f6c78f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67425"/>
            <a:ext cx="410210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107504" y="2090458"/>
            <a:ext cx="1440160" cy="834486"/>
          </a:xfrm>
          <a:prstGeom prst="wedgeEllipseCallout">
            <a:avLst>
              <a:gd name="adj1" fmla="val 56707"/>
              <a:gd name="adj2" fmla="val 610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看的好晕！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gray">
          <a:xfrm>
            <a:off x="2691185" y="2910781"/>
            <a:ext cx="3582988" cy="1566862"/>
          </a:xfrm>
          <a:prstGeom prst="rightArrow">
            <a:avLst>
              <a:gd name="adj1" fmla="val 61093"/>
              <a:gd name="adj2" fmla="val 42050"/>
            </a:avLst>
          </a:prstGeom>
          <a:gradFill rotWithShape="1">
            <a:gsLst>
              <a:gs pos="0">
                <a:srgbClr val="B2B2B2"/>
              </a:gs>
              <a:gs pos="100000">
                <a:srgbClr val="E1E1E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2484810" y="3179068"/>
            <a:ext cx="3648075" cy="1006475"/>
          </a:xfrm>
          <a:prstGeom prst="rightArrow">
            <a:avLst>
              <a:gd name="adj1" fmla="val 53880"/>
              <a:gd name="adj2" fmla="val 43646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      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06810" y="4615756"/>
            <a:ext cx="1966913" cy="388937"/>
            <a:chOff x="2832" y="2692"/>
            <a:chExt cx="1661" cy="1003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832" y="2692"/>
              <a:ext cx="1660" cy="1003"/>
              <a:chOff x="3098" y="249"/>
              <a:chExt cx="1959" cy="629"/>
            </a:xfrm>
          </p:grpSpPr>
          <p:sp>
            <p:nvSpPr>
              <p:cNvPr id="7" name="Oval 7"/>
              <p:cNvSpPr>
                <a:spLocks noChangeArrowheads="1"/>
              </p:cNvSpPr>
              <p:nvPr/>
            </p:nvSpPr>
            <p:spPr bwMode="lt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ltGray">
              <a:xfrm>
                <a:off x="3098" y="249"/>
                <a:ext cx="1959" cy="580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3725"/>
                      <a:invGamma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Oval 9"/>
            <p:cNvSpPr>
              <a:spLocks noChangeArrowheads="1"/>
            </p:cNvSpPr>
            <p:nvPr/>
          </p:nvSpPr>
          <p:spPr bwMode="ltGray">
            <a:xfrm>
              <a:off x="2840" y="2692"/>
              <a:ext cx="1653" cy="907"/>
            </a:xfrm>
            <a:prstGeom prst="ellipse">
              <a:avLst/>
            </a:prstGeom>
            <a:gradFill rotWithShape="1">
              <a:gsLst>
                <a:gs pos="0">
                  <a:srgbClr val="737373"/>
                </a:gs>
                <a:gs pos="50000">
                  <a:srgbClr val="C0C0C0"/>
                </a:gs>
                <a:gs pos="100000">
                  <a:srgbClr val="73737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1437060" y="4504631"/>
            <a:ext cx="476250" cy="309562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D1D1D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21299991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777777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11560" y="2702818"/>
            <a:ext cx="2119313" cy="1836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>
              <a:rot lat="21299991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ltGray">
          <a:xfrm>
            <a:off x="656010" y="2721868"/>
            <a:ext cx="2035175" cy="1801813"/>
          </a:xfrm>
          <a:prstGeom prst="rect">
            <a:avLst/>
          </a:prstGeom>
          <a:gradFill rotWithShape="1">
            <a:gsLst>
              <a:gs pos="0">
                <a:srgbClr val="3C778C"/>
              </a:gs>
              <a:gs pos="100000">
                <a:srgbClr val="64A5BC">
                  <a:alpha val="99001"/>
                </a:srgbClr>
              </a:gs>
            </a:gsLst>
            <a:lin ang="2700000" scaled="1"/>
          </a:gradFill>
          <a:ln w="2857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black">
          <a:xfrm>
            <a:off x="713086" y="2708920"/>
            <a:ext cx="1905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1C1C1C"/>
              </a:buClr>
            </a:pP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我们想要怎样的工作？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gray">
          <a:xfrm rot="5400000">
            <a:off x="5319293" y="2687737"/>
            <a:ext cx="4114798" cy="2062163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57150" cmpd="thickThin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gray">
          <a:xfrm>
            <a:off x="6329710" y="1628800"/>
            <a:ext cx="2054225" cy="574675"/>
          </a:xfrm>
          <a:custGeom>
            <a:avLst/>
            <a:gdLst>
              <a:gd name="T0" fmla="*/ 2147483647 w 1532"/>
              <a:gd name="T1" fmla="*/ 2147483647 h 347"/>
              <a:gd name="T2" fmla="*/ 2147483647 w 1532"/>
              <a:gd name="T3" fmla="*/ 2147483647 h 347"/>
              <a:gd name="T4" fmla="*/ 2147483647 w 1532"/>
              <a:gd name="T5" fmla="*/ 2147483647 h 347"/>
              <a:gd name="T6" fmla="*/ 2147483647 w 1532"/>
              <a:gd name="T7" fmla="*/ 2147483647 h 347"/>
              <a:gd name="T8" fmla="*/ 2147483647 w 1532"/>
              <a:gd name="T9" fmla="*/ 2147483647 h 347"/>
              <a:gd name="T10" fmla="*/ 2147483647 w 1532"/>
              <a:gd name="T11" fmla="*/ 2147483647 h 347"/>
              <a:gd name="T12" fmla="*/ 2147483647 w 1532"/>
              <a:gd name="T13" fmla="*/ 2147483647 h 347"/>
              <a:gd name="T14" fmla="*/ 2147483647 w 1532"/>
              <a:gd name="T15" fmla="*/ 2147483647 h 347"/>
              <a:gd name="T16" fmla="*/ 2147483647 w 1532"/>
              <a:gd name="T17" fmla="*/ 2147483647 h 3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32"/>
              <a:gd name="T28" fmla="*/ 0 h 347"/>
              <a:gd name="T29" fmla="*/ 1532 w 1532"/>
              <a:gd name="T30" fmla="*/ 347 h 34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32" h="347">
                <a:moveTo>
                  <a:pt x="17" y="347"/>
                </a:moveTo>
                <a:cubicBezTo>
                  <a:pt x="17" y="347"/>
                  <a:pt x="0" y="284"/>
                  <a:pt x="25" y="197"/>
                </a:cubicBezTo>
                <a:cubicBezTo>
                  <a:pt x="57" y="143"/>
                  <a:pt x="94" y="50"/>
                  <a:pt x="217" y="25"/>
                </a:cubicBezTo>
                <a:cubicBezTo>
                  <a:pt x="340" y="0"/>
                  <a:pt x="292" y="15"/>
                  <a:pt x="443" y="13"/>
                </a:cubicBezTo>
                <a:cubicBezTo>
                  <a:pt x="594" y="10"/>
                  <a:pt x="985" y="14"/>
                  <a:pt x="1127" y="14"/>
                </a:cubicBezTo>
                <a:cubicBezTo>
                  <a:pt x="1269" y="14"/>
                  <a:pt x="1206" y="2"/>
                  <a:pt x="1292" y="16"/>
                </a:cubicBezTo>
                <a:cubicBezTo>
                  <a:pt x="1380" y="30"/>
                  <a:pt x="1466" y="96"/>
                  <a:pt x="1520" y="216"/>
                </a:cubicBezTo>
                <a:cubicBezTo>
                  <a:pt x="1532" y="300"/>
                  <a:pt x="1527" y="346"/>
                  <a:pt x="1527" y="346"/>
                </a:cubicBezTo>
                <a:lnTo>
                  <a:pt x="17" y="347"/>
                </a:lnTo>
                <a:close/>
              </a:path>
            </a:pathLst>
          </a:custGeom>
          <a:solidFill>
            <a:schemeClr val="accent2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6710936" y="1763524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JOB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gray">
          <a:xfrm>
            <a:off x="6344023" y="2786956"/>
            <a:ext cx="206375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、高薪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 </a:t>
            </a: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</a:t>
            </a:r>
            <a:r>
              <a:rPr lang="zh-CN" altLang="en-US" sz="1600" b="1" dirty="0">
                <a:solidFill>
                  <a:srgbClr val="7030A0"/>
                </a:solidFill>
              </a:rPr>
              <a:t>福利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待遇好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3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、工作稳定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4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、发展前景广阔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120650" indent="-120650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rgbClr val="7030A0"/>
                </a:solidFill>
              </a:rPr>
              <a:t>5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、实现自我</a:t>
            </a:r>
            <a:r>
              <a:rPr lang="zh-CN" altLang="en-US" sz="1600" b="1" dirty="0">
                <a:solidFill>
                  <a:srgbClr val="7030A0"/>
                </a:solidFill>
              </a:rPr>
              <a:t>价值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最大化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rgbClr val="1C1C1C"/>
                </a:solidFill>
              </a:rPr>
              <a:t>.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gray">
          <a:xfrm flipV="1">
            <a:off x="3356348" y="3871218"/>
            <a:ext cx="1922462" cy="1655763"/>
          </a:xfrm>
          <a:prstGeom prst="downArrowCallout">
            <a:avLst>
              <a:gd name="adj1" fmla="val 14825"/>
              <a:gd name="adj2" fmla="val 15728"/>
              <a:gd name="adj3" fmla="val 16620"/>
              <a:gd name="adj4" fmla="val 74819"/>
            </a:avLst>
          </a:prstGeom>
          <a:gradFill rotWithShape="1">
            <a:gsLst>
              <a:gs pos="0">
                <a:srgbClr val="9CC5D4"/>
              </a:gs>
              <a:gs pos="100000">
                <a:srgbClr val="DDEBF0"/>
              </a:gs>
            </a:gsLst>
            <a:lin ang="5400000" scaled="1"/>
          </a:gradFill>
          <a:ln w="28575" algn="ctr">
            <a:solidFill>
              <a:srgbClr val="72B7CC"/>
            </a:solidFill>
            <a:miter lim="800000"/>
            <a:headEnd/>
            <a:tailEnd/>
          </a:ln>
          <a:effectLst>
            <a:outerShdw dist="35921" dir="2700000" algn="ctr" rotWithShape="0">
              <a:srgbClr val="302A32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gray">
          <a:xfrm>
            <a:off x="3356348" y="1834456"/>
            <a:ext cx="1922462" cy="1682750"/>
          </a:xfrm>
          <a:prstGeom prst="downArrowCallout">
            <a:avLst>
              <a:gd name="adj1" fmla="val 14587"/>
              <a:gd name="adj2" fmla="val 15476"/>
              <a:gd name="adj3" fmla="val 16620"/>
              <a:gd name="adj4" fmla="val 74819"/>
            </a:avLst>
          </a:prstGeom>
          <a:gradFill rotWithShape="1">
            <a:gsLst>
              <a:gs pos="0">
                <a:srgbClr val="9CC5D4"/>
              </a:gs>
              <a:gs pos="100000">
                <a:srgbClr val="DDEBF0"/>
              </a:gs>
            </a:gsLst>
            <a:lin ang="5400000" scaled="1"/>
          </a:gradFill>
          <a:ln w="28575" algn="ctr">
            <a:solidFill>
              <a:srgbClr val="72B7CC"/>
            </a:solidFill>
            <a:miter lim="800000"/>
            <a:headEnd/>
            <a:tailEnd/>
          </a:ln>
          <a:effectLst>
            <a:outerShdw dist="35921" dir="2700000" algn="ctr" rotWithShape="0">
              <a:srgbClr val="302A32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gray">
          <a:xfrm>
            <a:off x="3449390" y="1988840"/>
            <a:ext cx="1939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204A82"/>
                </a:solidFill>
              </a:rPr>
              <a:t>如何正规就业？</a:t>
            </a:r>
            <a:endParaRPr lang="en-US" altLang="zh-CN" sz="2800" dirty="0">
              <a:solidFill>
                <a:srgbClr val="204A82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347864" y="4221088"/>
            <a:ext cx="20414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204A82"/>
                </a:solidFill>
              </a:rPr>
              <a:t>如何有成长空间</a:t>
            </a:r>
            <a:r>
              <a:rPr lang="zh-CN" altLang="en-US" sz="2800" dirty="0" smtClean="0">
                <a:solidFill>
                  <a:srgbClr val="204A82"/>
                </a:solidFill>
              </a:rPr>
              <a:t>的就业？</a:t>
            </a:r>
            <a:endParaRPr lang="en-US" altLang="zh-CN" sz="2800" dirty="0">
              <a:solidFill>
                <a:srgbClr val="204A82"/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827584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我们想要怎样的工作？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57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42471" y="299988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5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66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0" hangingPunct="0">
                <a:defRPr sz="2800" b="1">
                  <a:solidFill>
                    <a:schemeClr val="accent2">
                      <a:lumMod val="50000"/>
                    </a:schemeClr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/>
                <a:t>当前就业形势分析</a:t>
              </a:r>
              <a:endParaRPr lang="en-US" altLang="zh-CN" dirty="0"/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7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81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zh-CN" altLang="en-US" dirty="0"/>
              <a:t>根据相关</a:t>
            </a:r>
            <a:r>
              <a:rPr lang="zh-CN" altLang="en-US" dirty="0" smtClean="0"/>
              <a:t>数据</a:t>
            </a:r>
            <a:r>
              <a:rPr lang="zh-CN" altLang="en-US" dirty="0"/>
              <a:t>显示</a:t>
            </a:r>
            <a:r>
              <a:rPr lang="zh-CN" altLang="en-US" dirty="0" smtClean="0"/>
              <a:t>，</a:t>
            </a:r>
            <a:r>
              <a:rPr lang="en-US" altLang="zh-CN" dirty="0"/>
              <a:t>2014</a:t>
            </a:r>
            <a:r>
              <a:rPr lang="zh-CN" altLang="en-US" dirty="0"/>
              <a:t>年，我国移动智能终端用户规模达</a:t>
            </a:r>
            <a:r>
              <a:rPr lang="en-US" altLang="zh-CN" dirty="0"/>
              <a:t>10.6</a:t>
            </a:r>
            <a:r>
              <a:rPr lang="zh-CN" altLang="en-US" dirty="0"/>
              <a:t>亿，较</a:t>
            </a:r>
            <a:r>
              <a:rPr lang="en-US" altLang="zh-CN" dirty="0"/>
              <a:t>2013</a:t>
            </a:r>
            <a:r>
              <a:rPr lang="zh-CN" altLang="en-US" dirty="0"/>
              <a:t>年增长</a:t>
            </a:r>
            <a:r>
              <a:rPr lang="en-US" altLang="zh-CN" dirty="0"/>
              <a:t>231.7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95736" y="2492896"/>
            <a:ext cx="4392488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2012-2014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年中国移动智能终端用户规模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5445224"/>
            <a:ext cx="1335088" cy="194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8960" y="5013176"/>
            <a:ext cx="1335088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2905" y="3861048"/>
            <a:ext cx="1299415" cy="180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4293096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600" b="1" dirty="0" smtClean="0">
                <a:solidFill>
                  <a:srgbClr val="002060"/>
                </a:solidFill>
              </a:rPr>
              <a:t>单位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亿台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200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2012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8472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2013 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68752" y="5679465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rgbClr val="002060"/>
                </a:solidFill>
              </a:rPr>
              <a:t>2014</a:t>
            </a:r>
            <a:endParaRPr lang="en-US" altLang="zh-CN" sz="1600" b="1" dirty="0" smtClean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4" y="4527337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242.9%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6176" y="3356992"/>
            <a:ext cx="117160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231.7%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4572000" y="4311313"/>
            <a:ext cx="432048" cy="629855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7020272" y="3159185"/>
            <a:ext cx="432048" cy="629855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80</a:t>
            </a:r>
            <a:r>
              <a:rPr lang="zh-CN" altLang="en-US" dirty="0"/>
              <a:t>后中青年用户是移动网民的主力军，而</a:t>
            </a:r>
            <a:r>
              <a:rPr lang="en-US" altLang="zh-CN" b="1" dirty="0"/>
              <a:t>90</a:t>
            </a:r>
            <a:r>
              <a:rPr lang="zh-CN" altLang="en-US" dirty="0"/>
              <a:t>后青少年已逐渐成为移动互联网的</a:t>
            </a:r>
            <a:r>
              <a:rPr lang="zh-CN" altLang="en-US" dirty="0" smtClean="0"/>
              <a:t>新生力量。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4" y="3187134"/>
            <a:ext cx="36724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7824" y="3835206"/>
            <a:ext cx="396044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7824" y="4461350"/>
            <a:ext cx="1368152" cy="381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7824" y="4987334"/>
            <a:ext cx="936104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5635406"/>
            <a:ext cx="36004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55" y="3187134"/>
            <a:ext cx="3143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37" y="3763198"/>
            <a:ext cx="33337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07" y="4424218"/>
            <a:ext cx="3524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84" y="5000282"/>
            <a:ext cx="342900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76346"/>
            <a:ext cx="352425" cy="41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7172672" y="3115126"/>
            <a:ext cx="711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90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88696" y="3759423"/>
            <a:ext cx="711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80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0032" y="4407495"/>
            <a:ext cx="711696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70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9992" y="4983559"/>
            <a:ext cx="711696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后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3928" y="5559623"/>
            <a:ext cx="1291952" cy="413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60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后以上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1680" y="3183359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岁及以下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3759423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26-35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3336" y="4407495"/>
            <a:ext cx="137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36-45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98733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46-55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16088" y="5559623"/>
            <a:ext cx="1215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55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岁以上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72730" y="2276872"/>
            <a:ext cx="433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移动智能终端用户年龄分布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81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移动网民在沿海</a:t>
            </a:r>
            <a:r>
              <a:rPr lang="zh-CN" altLang="en-US" dirty="0" smtClean="0"/>
              <a:t>省份广州、深圳、上海分布</a:t>
            </a:r>
            <a:r>
              <a:rPr lang="zh-CN" altLang="en-US" dirty="0"/>
              <a:t>最为</a:t>
            </a:r>
            <a:r>
              <a:rPr lang="zh-CN" altLang="en-US" dirty="0" smtClean="0"/>
              <a:t>集中</a:t>
            </a:r>
            <a:r>
              <a:rPr lang="zh-CN" altLang="en-US" dirty="0"/>
              <a:t>，而湖南、河南、四川等中部地区用户占比也</a:t>
            </a:r>
            <a:r>
              <a:rPr lang="zh-CN" altLang="en-US" dirty="0" smtClean="0"/>
              <a:t>较高。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6583"/>
            <a:ext cx="439248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339752" y="1988840"/>
            <a:ext cx="433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移动智能终端用户区域分布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1" name="Picture 3" descr="C:\Users\Administrator\Desktop\QQ截图201503242132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60599"/>
            <a:ext cx="2952328" cy="35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6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在移动应用使用率中，一线城市（</a:t>
            </a:r>
            <a:r>
              <a:rPr lang="zh-CN" altLang="en-US" dirty="0" smtClean="0">
                <a:solidFill>
                  <a:srgbClr val="FF0000"/>
                </a:solidFill>
              </a:rPr>
              <a:t>北上广深</a:t>
            </a:r>
            <a:r>
              <a:rPr lang="zh-CN" altLang="en-US" dirty="0" smtClean="0"/>
              <a:t>）用户保持</a:t>
            </a:r>
            <a:r>
              <a:rPr lang="zh-CN" altLang="en-US" dirty="0"/>
              <a:t>较</a:t>
            </a:r>
            <a:r>
              <a:rPr lang="zh-CN" altLang="en-US" dirty="0" smtClean="0"/>
              <a:t>快的速度增长，随着应用的推广过程中，三线</a:t>
            </a:r>
            <a:r>
              <a:rPr lang="zh-CN" altLang="en-US" dirty="0"/>
              <a:t>及以下城市的用户规模赶超二线</a:t>
            </a:r>
            <a:r>
              <a:rPr lang="zh-CN" altLang="en-US" dirty="0" smtClean="0"/>
              <a:t>城市。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295206"/>
            <a:ext cx="36004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791150"/>
            <a:ext cx="360040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565" y="4863158"/>
            <a:ext cx="36004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563" y="5223198"/>
            <a:ext cx="36004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23603" y="4431110"/>
            <a:ext cx="396169" cy="115212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9772" y="4500644"/>
            <a:ext cx="360040" cy="108012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09733" y="5013176"/>
            <a:ext cx="36004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69773" y="3999062"/>
            <a:ext cx="360040" cy="15841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813" y="3927054"/>
            <a:ext cx="418151" cy="165618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8024" y="4716668"/>
            <a:ext cx="360040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48064" y="3780564"/>
            <a:ext cx="360040" cy="18002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32407" y="3356992"/>
            <a:ext cx="360040" cy="2232248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dministrator\Desktop\QQ截图201503162248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572842"/>
            <a:ext cx="2808312" cy="201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619672" y="2348880"/>
            <a:ext cx="576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Q1-Q4 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一二三线城市移动智能终端用户规模及增速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2014Q1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0770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2014Q2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7864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2014Q3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4048" y="5589240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2014Q4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用户使用的移动设备中，</a:t>
            </a:r>
            <a:r>
              <a:rPr lang="zh-CN" altLang="en-US" dirty="0" smtClean="0"/>
              <a:t>苹果（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iTouch</a:t>
            </a:r>
            <a:r>
              <a:rPr lang="zh-CN" altLang="en-US" dirty="0" smtClean="0"/>
              <a:t>）占据</a:t>
            </a:r>
            <a:r>
              <a:rPr lang="en-US" altLang="zh-CN" b="1" dirty="0"/>
              <a:t>32.1%</a:t>
            </a:r>
            <a:r>
              <a:rPr lang="zh-CN" altLang="en-US" dirty="0"/>
              <a:t>的最大份额，其次，三星设备占</a:t>
            </a:r>
            <a:r>
              <a:rPr lang="en-US" altLang="zh-CN" b="1" dirty="0"/>
              <a:t>15.5%</a:t>
            </a:r>
            <a:r>
              <a:rPr lang="zh-CN" altLang="en-US" dirty="0"/>
              <a:t>，小米设备占</a:t>
            </a:r>
            <a:r>
              <a:rPr lang="en-US" altLang="zh-CN" b="1" dirty="0"/>
              <a:t>11.8%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7" y="2348880"/>
            <a:ext cx="5760641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移动智能终端用户设备品牌分布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208769"/>
              </p:ext>
            </p:extLst>
          </p:nvPr>
        </p:nvGraphicFramePr>
        <p:xfrm>
          <a:off x="215516" y="1961456"/>
          <a:ext cx="864096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26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1520" y="1298084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全国平均每部移动设备上安装</a:t>
            </a:r>
            <a:r>
              <a:rPr lang="en-US" altLang="zh-CN" b="1" dirty="0"/>
              <a:t>34</a:t>
            </a:r>
            <a:r>
              <a:rPr lang="zh-CN" altLang="en-US" dirty="0"/>
              <a:t>款应用，设备平均每天打开应用</a:t>
            </a:r>
            <a:r>
              <a:rPr lang="en-US" altLang="zh-CN" b="1" dirty="0"/>
              <a:t>20</a:t>
            </a:r>
            <a:r>
              <a:rPr lang="zh-CN" altLang="en-US" dirty="0" smtClean="0"/>
              <a:t>款。</a:t>
            </a:r>
            <a:r>
              <a:rPr lang="en-US" altLang="zh-CN" b="1" dirty="0"/>
              <a:t>i</a:t>
            </a:r>
            <a:r>
              <a:rPr lang="en-US" altLang="zh-CN" b="1" dirty="0" smtClean="0"/>
              <a:t>OS</a:t>
            </a:r>
            <a:r>
              <a:rPr lang="zh-CN" altLang="en-US" dirty="0"/>
              <a:t>用户对操作系统的更新行为更加积极，使用</a:t>
            </a:r>
            <a:r>
              <a:rPr lang="en-US" altLang="zh-CN" b="1" dirty="0"/>
              <a:t>iOS 8.0</a:t>
            </a:r>
            <a:r>
              <a:rPr lang="zh-CN" altLang="en-US" dirty="0"/>
              <a:t>以上版本的用户</a:t>
            </a:r>
            <a:r>
              <a:rPr lang="zh-CN" altLang="en-US" dirty="0" smtClean="0"/>
              <a:t>达</a:t>
            </a:r>
            <a:r>
              <a:rPr lang="en-US" altLang="zh-CN" dirty="0" smtClean="0"/>
              <a:t>7</a:t>
            </a:r>
            <a:r>
              <a:rPr lang="zh-CN" altLang="en-US" dirty="0" smtClean="0"/>
              <a:t>成</a:t>
            </a:r>
            <a:r>
              <a:rPr lang="zh-CN" altLang="en-US" dirty="0"/>
              <a:t>以上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9632" y="2996952"/>
            <a:ext cx="2160000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同心圆 2"/>
          <p:cNvSpPr/>
          <p:nvPr/>
        </p:nvSpPr>
        <p:spPr>
          <a:xfrm>
            <a:off x="953632" y="2699376"/>
            <a:ext cx="2772000" cy="2772000"/>
          </a:xfrm>
          <a:prstGeom prst="donut">
            <a:avLst>
              <a:gd name="adj" fmla="val 543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8104" y="3365376"/>
            <a:ext cx="1872208" cy="18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5274208" y="3131376"/>
            <a:ext cx="2340000" cy="2340000"/>
          </a:xfrm>
          <a:prstGeom prst="donut">
            <a:avLst>
              <a:gd name="adj" fmla="val 543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585790"/>
            <a:ext cx="1314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34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3839711"/>
            <a:ext cx="1314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5909210"/>
            <a:ext cx="345638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平均每部设备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安装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应用款数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5877272"/>
            <a:ext cx="295232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设备平均每天</a:t>
            </a:r>
            <a:r>
              <a:rPr lang="zh-CN" altLang="en-US" sz="2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打开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款数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15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674271" y="176140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5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66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70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78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移动互联网进入高速发展期，用户需求多元化释放，行业更加趋于细分</a:t>
            </a:r>
            <a:r>
              <a:rPr lang="zh-CN" altLang="en-US" dirty="0" smtClean="0"/>
              <a:t>化。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8370" name="Picture 2" descr="C:\Users\Administrator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0" y="2060848"/>
            <a:ext cx="854429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b="1" dirty="0"/>
              <a:t>O2O</a:t>
            </a:r>
            <a:r>
              <a:rPr lang="zh-CN" altLang="en-US" dirty="0"/>
              <a:t>行业应用数量快速增加，覆盖更多生活相关</a:t>
            </a:r>
            <a:r>
              <a:rPr lang="zh-CN" altLang="en-US" dirty="0" smtClean="0"/>
              <a:t>领域。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3933056"/>
            <a:ext cx="792088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3429000"/>
            <a:ext cx="792088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71600" y="479715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4644008" y="2924944"/>
            <a:ext cx="1008112" cy="100811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5508104" y="2527766"/>
            <a:ext cx="1224136" cy="122413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餐饮</a:t>
            </a:r>
          </a:p>
        </p:txBody>
      </p:sp>
      <p:sp>
        <p:nvSpPr>
          <p:cNvPr id="10" name="流程图: 联系 9"/>
          <p:cNvSpPr/>
          <p:nvPr/>
        </p:nvSpPr>
        <p:spPr>
          <a:xfrm>
            <a:off x="6400223" y="3033076"/>
            <a:ext cx="1080120" cy="108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票务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7092280" y="2461538"/>
            <a:ext cx="936104" cy="89545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医疗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7776864" y="2852936"/>
            <a:ext cx="971600" cy="100811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母婴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7740352" y="3789040"/>
            <a:ext cx="936104" cy="96098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7038528" y="3789040"/>
            <a:ext cx="845840" cy="864096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房产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5652120" y="3789040"/>
            <a:ext cx="1368152" cy="144016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旅游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6784835" y="4509120"/>
            <a:ext cx="811501" cy="79208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家政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4644008" y="3861048"/>
            <a:ext cx="1188132" cy="11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汽车服务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9553" y="2276872"/>
            <a:ext cx="338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1-12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 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Top1000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应用中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O2O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应用款数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9632" y="3563724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单位：款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9632" y="4750028"/>
            <a:ext cx="936104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1145" y="4787860"/>
            <a:ext cx="1076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月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电商移动端交易占比提升，社交电商逐渐兴起，</a:t>
            </a:r>
            <a:r>
              <a:rPr lang="en-US" altLang="zh-CN" b="1" dirty="0"/>
              <a:t>O2O</a:t>
            </a:r>
            <a:r>
              <a:rPr lang="zh-CN" altLang="en-US" dirty="0"/>
              <a:t>与移动电商协同构建移动消费</a:t>
            </a:r>
            <a:r>
              <a:rPr lang="zh-CN" altLang="en-US" dirty="0" smtClean="0"/>
              <a:t>闭环。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42" name="Picture 2" descr="C:\Users\Administrator\Desktop\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9145"/>
            <a:ext cx="8496944" cy="34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8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移动广告行业对广告效果和用户生命周期的关注度快速提升，广告投放由粗放式向精准营销</a:t>
            </a:r>
            <a:r>
              <a:rPr lang="zh-CN" altLang="en-US" dirty="0" smtClean="0"/>
              <a:t>迈进。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2466" name="Picture 2" descr="C:\Users\Administrator\Desktop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18717"/>
            <a:ext cx="8568952" cy="39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98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24744"/>
            <a:ext cx="8280920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/>
              <a:t>互联网金融增势趋于理性，传统金融企业迎来移动端发展</a:t>
            </a:r>
            <a:r>
              <a:rPr lang="zh-CN" altLang="en-US" dirty="0" smtClean="0"/>
              <a:t>机遇。</a:t>
            </a:r>
            <a:endParaRPr lang="en-US" altLang="zh-CN" b="1" dirty="0" smtClean="0">
              <a:solidFill>
                <a:srgbClr val="262626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3490" name="Picture 2" descr="C:\Users\Administrator\Desktop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568951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互联网概况与发展趋势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25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14110" y="135197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0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OS</a:t>
              </a:r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5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rgbClr val="1C1C1C"/>
                  </a:solidFill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62049" y="5513457"/>
            <a:ext cx="782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/>
              <a:t>苹果公司允许开发人员或软件公司将软件通过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平台进行销售，并将销售额的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返回给开发者。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方向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8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人才缺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196752"/>
            <a:ext cx="9001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</a:t>
            </a:r>
            <a:r>
              <a:rPr lang="zh-CN" altLang="en-US" dirty="0"/>
              <a:t>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软件开发</a:t>
            </a:r>
            <a:r>
              <a:rPr lang="zh-CN" altLang="en-US" dirty="0"/>
              <a:t>人才市场缺口将达百万，未来几年内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  <p:pic>
        <p:nvPicPr>
          <p:cNvPr id="5" name="Picture 3" descr="C:\Users\Administrator\Desktop\QQ截图201503182111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76784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279232" y="117491"/>
            <a:ext cx="5868144" cy="8401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开发薪资水平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薪酬范围比例以及月薪与工作经验。</a:t>
            </a:r>
            <a:endParaRPr lang="en-US" altLang="zh-CN" dirty="0"/>
          </a:p>
        </p:txBody>
      </p:sp>
      <p:pic>
        <p:nvPicPr>
          <p:cNvPr id="15364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4572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" y="2913598"/>
            <a:ext cx="4586401" cy="2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1043609" y="2247255"/>
            <a:ext cx="223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月薪范围比例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5404275" y="2823319"/>
            <a:ext cx="2408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月薪与工作经验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44624"/>
            <a:ext cx="586814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前景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0415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3905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black">
          <a:xfrm>
            <a:off x="899592" y="2247255"/>
            <a:ext cx="729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 smtClean="0">
                <a:cs typeface="Arial" charset="0"/>
              </a:rPr>
              <a:t>2015</a:t>
            </a:r>
            <a:r>
              <a:rPr lang="zh-CN" altLang="en-US" sz="2400" b="1" dirty="0" smtClean="0">
                <a:cs typeface="Arial" charset="0"/>
              </a:rPr>
              <a:t>年元旦节流量占比与网络销售额数据显示如下：</a:t>
            </a:r>
            <a:endParaRPr lang="en-US" altLang="zh-CN" sz="2400" b="1" dirty="0">
              <a:cs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5749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725988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77050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8740775" y="3711575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522288" y="4191744"/>
            <a:ext cx="179705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移动流量占总流量比约为</a:t>
            </a:r>
            <a:r>
              <a:rPr lang="en-US" altLang="zh-CN" sz="1600" b="1" dirty="0" smtClean="0">
                <a:solidFill>
                  <a:srgbClr val="FF0000"/>
                </a:solidFill>
                <a:cs typeface="Arial" charset="0"/>
              </a:rPr>
              <a:t>57.1%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18.6%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409575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移动流量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617217" y="361568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移动端销售额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725988" y="362369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流量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77050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684462" y="4263752"/>
            <a:ext cx="1666875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移动端销售占全部网购额：</a:t>
            </a:r>
            <a:r>
              <a:rPr lang="en-US" altLang="zh-CN" sz="1600" b="1" dirty="0">
                <a:solidFill>
                  <a:srgbClr val="FF0000"/>
                </a:solidFill>
                <a:cs typeface="Arial" charset="0"/>
              </a:rPr>
              <a:t>34.8%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20.4%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849341" y="4263752"/>
            <a:ext cx="165940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来自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的流量占全部网络流量的</a:t>
            </a:r>
            <a:r>
              <a:rPr lang="en-US" altLang="zh-CN" sz="1600" dirty="0" smtClean="0">
                <a:solidFill>
                  <a:srgbClr val="FF0000"/>
                </a:solidFill>
              </a:rPr>
              <a:t>39.1%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975475" y="4293096"/>
            <a:ext cx="166687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的销售额</a:t>
            </a:r>
            <a:r>
              <a:rPr lang="zh-CN" altLang="en-US" dirty="0"/>
              <a:t>占全部全部网购</a:t>
            </a:r>
            <a:r>
              <a:rPr lang="zh-CN" altLang="en-US" dirty="0" smtClean="0"/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27</a:t>
            </a:r>
            <a:r>
              <a:rPr lang="en-US" altLang="zh-CN" sz="1600" dirty="0">
                <a:solidFill>
                  <a:srgbClr val="FF0000"/>
                </a:solidFill>
              </a:rPr>
              <a:t>%</a:t>
            </a:r>
          </a:p>
          <a:p>
            <a:endParaRPr lang="en-US" altLang="zh-CN" dirty="0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23193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460875" y="4243388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6119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4762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6543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8323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69977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3568" y="188640"/>
            <a:ext cx="7918945" cy="821184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为什么要就业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4" name="Picture 2" descr="C:\Users\Administrator\Desktop\g0_142769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36" y="1334554"/>
            <a:ext cx="2480028" cy="17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7709421_144727582118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00" y="1544365"/>
            <a:ext cx="2285776" cy="15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u=3716988989,385227577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85693"/>
            <a:ext cx="1440160" cy="95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u=3156176728,2203569585&amp;fm=21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23" y="3259856"/>
            <a:ext cx="1382449" cy="8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Administrator\Desktop\200910142126503189962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53" y="3124150"/>
            <a:ext cx="1919575" cy="12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4003137177973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59" y="4365104"/>
            <a:ext cx="2127013" cy="17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1110131650b1b1fd70e8f03ac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912" y="4519270"/>
            <a:ext cx="2447304" cy="19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Box 10"/>
          <p:cNvSpPr txBox="1">
            <a:spLocks noChangeArrowheads="1"/>
          </p:cNvSpPr>
          <p:nvPr/>
        </p:nvSpPr>
        <p:spPr bwMode="black">
          <a:xfrm rot="827993">
            <a:off x="783860" y="2005996"/>
            <a:ext cx="2872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生活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8201" name="Picture 9" descr="C:\Users\Administrator\Desktop\8220790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8" y="3259856"/>
            <a:ext cx="3577675" cy="30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 rot="1987447">
            <a:off x="2555776" y="2204864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black">
          <a:xfrm rot="827993">
            <a:off x="1094972" y="1357924"/>
            <a:ext cx="2872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</a:rPr>
              <a:t>生存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  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22" name="Text Box 10"/>
          <p:cNvSpPr txBox="1">
            <a:spLocks noChangeArrowheads="1"/>
          </p:cNvSpPr>
          <p:nvPr/>
        </p:nvSpPr>
        <p:spPr bwMode="black">
          <a:xfrm rot="827993">
            <a:off x="49324" y="2658497"/>
            <a:ext cx="3874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车子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房子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!!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孩子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!!!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23850" y="116632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平台的</a:t>
            </a: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 rot="-5400000">
            <a:off x="899319" y="3058319"/>
            <a:ext cx="4111625" cy="1598613"/>
            <a:chOff x="564" y="1992"/>
            <a:chExt cx="2658" cy="984"/>
          </a:xfrm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7"/>
          <p:cNvGrpSpPr>
            <a:grpSpLocks/>
          </p:cNvGrpSpPr>
          <p:nvPr/>
        </p:nvGrpSpPr>
        <p:grpSpPr bwMode="auto">
          <a:xfrm rot="5400000" flipH="1">
            <a:off x="4287837" y="3033713"/>
            <a:ext cx="4111625" cy="1644650"/>
            <a:chOff x="564" y="1992"/>
            <a:chExt cx="2658" cy="984"/>
          </a:xfrm>
        </p:grpSpPr>
        <p:sp>
          <p:nvSpPr>
            <p:cNvPr id="61" name="Freeform 8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3802063" y="3014663"/>
            <a:ext cx="1660525" cy="1612900"/>
            <a:chOff x="2457" y="2000"/>
            <a:chExt cx="901" cy="888"/>
          </a:xfrm>
        </p:grpSpPr>
        <p:pic>
          <p:nvPicPr>
            <p:cNvPr id="65" name="Picture 1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04 w 1321"/>
                <a:gd name="T1" fmla="*/ 14 h 712"/>
                <a:gd name="T2" fmla="*/ 106 w 1321"/>
                <a:gd name="T3" fmla="*/ 16 h 712"/>
                <a:gd name="T4" fmla="*/ 106 w 1321"/>
                <a:gd name="T5" fmla="*/ 17 h 712"/>
                <a:gd name="T6" fmla="*/ 106 w 1321"/>
                <a:gd name="T7" fmla="*/ 18 h 712"/>
                <a:gd name="T8" fmla="*/ 104 w 1321"/>
                <a:gd name="T9" fmla="*/ 19 h 712"/>
                <a:gd name="T10" fmla="*/ 102 w 1321"/>
                <a:gd name="T11" fmla="*/ 20 h 712"/>
                <a:gd name="T12" fmla="*/ 100 w 1321"/>
                <a:gd name="T13" fmla="*/ 21 h 712"/>
                <a:gd name="T14" fmla="*/ 96 w 1321"/>
                <a:gd name="T15" fmla="*/ 22 h 712"/>
                <a:gd name="T16" fmla="*/ 92 w 1321"/>
                <a:gd name="T17" fmla="*/ 23 h 712"/>
                <a:gd name="T18" fmla="*/ 87 w 1321"/>
                <a:gd name="T19" fmla="*/ 23 h 712"/>
                <a:gd name="T20" fmla="*/ 82 w 1321"/>
                <a:gd name="T21" fmla="*/ 24 h 712"/>
                <a:gd name="T22" fmla="*/ 78 w 1321"/>
                <a:gd name="T23" fmla="*/ 24 h 712"/>
                <a:gd name="T24" fmla="*/ 72 w 1321"/>
                <a:gd name="T25" fmla="*/ 25 h 712"/>
                <a:gd name="T26" fmla="*/ 67 w 1321"/>
                <a:gd name="T27" fmla="*/ 25 h 712"/>
                <a:gd name="T28" fmla="*/ 64 w 1321"/>
                <a:gd name="T29" fmla="*/ 25 h 712"/>
                <a:gd name="T30" fmla="*/ 38 w 1321"/>
                <a:gd name="T31" fmla="*/ 25 h 712"/>
                <a:gd name="T32" fmla="*/ 38 w 1321"/>
                <a:gd name="T33" fmla="*/ 25 h 712"/>
                <a:gd name="T34" fmla="*/ 33 w 1321"/>
                <a:gd name="T35" fmla="*/ 25 h 712"/>
                <a:gd name="T36" fmla="*/ 28 w 1321"/>
                <a:gd name="T37" fmla="*/ 25 h 712"/>
                <a:gd name="T38" fmla="*/ 23 w 1321"/>
                <a:gd name="T39" fmla="*/ 24 h 712"/>
                <a:gd name="T40" fmla="*/ 19 w 1321"/>
                <a:gd name="T41" fmla="*/ 24 h 712"/>
                <a:gd name="T42" fmla="*/ 15 w 1321"/>
                <a:gd name="T43" fmla="*/ 24 h 712"/>
                <a:gd name="T44" fmla="*/ 11 w 1321"/>
                <a:gd name="T45" fmla="*/ 23 h 712"/>
                <a:gd name="T46" fmla="*/ 8 w 1321"/>
                <a:gd name="T47" fmla="*/ 22 h 712"/>
                <a:gd name="T48" fmla="*/ 5 w 1321"/>
                <a:gd name="T49" fmla="*/ 22 h 712"/>
                <a:gd name="T50" fmla="*/ 3 w 1321"/>
                <a:gd name="T51" fmla="*/ 21 h 712"/>
                <a:gd name="T52" fmla="*/ 2 w 1321"/>
                <a:gd name="T53" fmla="*/ 20 h 712"/>
                <a:gd name="T54" fmla="*/ 1 w 1321"/>
                <a:gd name="T55" fmla="*/ 19 h 712"/>
                <a:gd name="T56" fmla="*/ 0 w 1321"/>
                <a:gd name="T57" fmla="*/ 18 h 712"/>
                <a:gd name="T58" fmla="*/ 0 w 1321"/>
                <a:gd name="T59" fmla="*/ 18 h 712"/>
                <a:gd name="T60" fmla="*/ 1 w 1321"/>
                <a:gd name="T61" fmla="*/ 17 h 712"/>
                <a:gd name="T62" fmla="*/ 2 w 1321"/>
                <a:gd name="T63" fmla="*/ 16 h 712"/>
                <a:gd name="T64" fmla="*/ 4 w 1321"/>
                <a:gd name="T65" fmla="*/ 13 h 712"/>
                <a:gd name="T66" fmla="*/ 7 w 1321"/>
                <a:gd name="T67" fmla="*/ 10 h 712"/>
                <a:gd name="T68" fmla="*/ 12 w 1321"/>
                <a:gd name="T69" fmla="*/ 8 h 712"/>
                <a:gd name="T70" fmla="*/ 16 w 1321"/>
                <a:gd name="T71" fmla="*/ 6 h 712"/>
                <a:gd name="T72" fmla="*/ 22 w 1321"/>
                <a:gd name="T73" fmla="*/ 4 h 712"/>
                <a:gd name="T74" fmla="*/ 27 w 1321"/>
                <a:gd name="T75" fmla="*/ 3 h 712"/>
                <a:gd name="T76" fmla="*/ 34 w 1321"/>
                <a:gd name="T77" fmla="*/ 2 h 712"/>
                <a:gd name="T78" fmla="*/ 40 w 1321"/>
                <a:gd name="T79" fmla="*/ 1 h 712"/>
                <a:gd name="T80" fmla="*/ 46 w 1321"/>
                <a:gd name="T81" fmla="*/ 0 h 712"/>
                <a:gd name="T82" fmla="*/ 54 w 1321"/>
                <a:gd name="T83" fmla="*/ 0 h 712"/>
                <a:gd name="T84" fmla="*/ 54 w 1321"/>
                <a:gd name="T85" fmla="*/ 0 h 712"/>
                <a:gd name="T86" fmla="*/ 61 w 1321"/>
                <a:gd name="T87" fmla="*/ 0 h 712"/>
                <a:gd name="T88" fmla="*/ 68 w 1321"/>
                <a:gd name="T89" fmla="*/ 1 h 712"/>
                <a:gd name="T90" fmla="*/ 75 w 1321"/>
                <a:gd name="T91" fmla="*/ 2 h 712"/>
                <a:gd name="T92" fmla="*/ 81 w 1321"/>
                <a:gd name="T93" fmla="*/ 3 h 712"/>
                <a:gd name="T94" fmla="*/ 87 w 1321"/>
                <a:gd name="T95" fmla="*/ 5 h 712"/>
                <a:gd name="T96" fmla="*/ 92 w 1321"/>
                <a:gd name="T97" fmla="*/ 7 h 712"/>
                <a:gd name="T98" fmla="*/ 97 w 1321"/>
                <a:gd name="T99" fmla="*/ 9 h 712"/>
                <a:gd name="T100" fmla="*/ 101 w 1321"/>
                <a:gd name="T101" fmla="*/ 11 h 712"/>
                <a:gd name="T102" fmla="*/ 104 w 1321"/>
                <a:gd name="T103" fmla="*/ 14 h 712"/>
                <a:gd name="T104" fmla="*/ 104 w 1321"/>
                <a:gd name="T105" fmla="*/ 14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69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5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6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1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79" name="Group 26"/>
          <p:cNvGrpSpPr>
            <a:grpSpLocks/>
          </p:cNvGrpSpPr>
          <p:nvPr/>
        </p:nvGrpSpPr>
        <p:grpSpPr bwMode="auto">
          <a:xfrm>
            <a:off x="979488" y="1673225"/>
            <a:ext cx="1362075" cy="1322388"/>
            <a:chOff x="4320" y="1152"/>
            <a:chExt cx="414" cy="402"/>
          </a:xfrm>
        </p:grpSpPr>
        <p:sp>
          <p:nvSpPr>
            <p:cNvPr id="80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1001713" y="3175000"/>
            <a:ext cx="1362075" cy="1322388"/>
            <a:chOff x="4320" y="1152"/>
            <a:chExt cx="414" cy="402"/>
          </a:xfrm>
        </p:grpSpPr>
        <p:sp>
          <p:nvSpPr>
            <p:cNvPr id="83" name="AutoShape 3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1016000" y="4697413"/>
            <a:ext cx="1362075" cy="1322387"/>
            <a:chOff x="4320" y="1152"/>
            <a:chExt cx="414" cy="402"/>
          </a:xfrm>
        </p:grpSpPr>
        <p:sp>
          <p:nvSpPr>
            <p:cNvPr id="86" name="AutoShape 3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34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6983413" y="1673225"/>
            <a:ext cx="1362075" cy="1322388"/>
            <a:chOff x="4320" y="1152"/>
            <a:chExt cx="414" cy="402"/>
          </a:xfrm>
        </p:grpSpPr>
        <p:sp>
          <p:nvSpPr>
            <p:cNvPr id="89" name="AutoShape 36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38"/>
          <p:cNvGrpSpPr>
            <a:grpSpLocks/>
          </p:cNvGrpSpPr>
          <p:nvPr/>
        </p:nvGrpSpPr>
        <p:grpSpPr bwMode="auto">
          <a:xfrm>
            <a:off x="7005638" y="3175000"/>
            <a:ext cx="1362075" cy="1322388"/>
            <a:chOff x="4320" y="1152"/>
            <a:chExt cx="414" cy="402"/>
          </a:xfrm>
        </p:grpSpPr>
        <p:sp>
          <p:nvSpPr>
            <p:cNvPr id="92" name="AutoShape 39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40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Group 41"/>
          <p:cNvGrpSpPr>
            <a:grpSpLocks/>
          </p:cNvGrpSpPr>
          <p:nvPr/>
        </p:nvGrpSpPr>
        <p:grpSpPr bwMode="auto">
          <a:xfrm>
            <a:off x="7019925" y="4697413"/>
            <a:ext cx="1362075" cy="1322387"/>
            <a:chOff x="4320" y="1152"/>
            <a:chExt cx="414" cy="402"/>
          </a:xfrm>
        </p:grpSpPr>
        <p:sp>
          <p:nvSpPr>
            <p:cNvPr id="95" name="AutoShape 42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3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193800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封闭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环境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193800" y="3503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创新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潜力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193800" y="5027613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难于网页内容开发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7192963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高端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平台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1" name="Rectangle 48"/>
          <p:cNvSpPr>
            <a:spLocks noChangeArrowheads="1"/>
          </p:cNvSpPr>
          <p:nvPr/>
        </p:nvSpPr>
        <p:spPr bwMode="auto">
          <a:xfrm>
            <a:off x="7192963" y="3356992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固有高质量标准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7192963" y="5027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优质库类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833813" y="3212976"/>
            <a:ext cx="1600200" cy="12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IOS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开发平台的</a:t>
            </a: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6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大优势</a:t>
            </a:r>
            <a:endParaRPr lang="en-US" altLang="zh-CN" sz="2400" b="1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47" name="Text Box 50"/>
          <p:cNvSpPr txBox="1">
            <a:spLocks noChangeArrowheads="1"/>
          </p:cNvSpPr>
          <p:nvPr/>
        </p:nvSpPr>
        <p:spPr bwMode="white">
          <a:xfrm>
            <a:off x="2061196" y="4393461"/>
            <a:ext cx="106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cs typeface="Arial" charset="0"/>
              </a:rPr>
              <a:t>优质库类</a:t>
            </a:r>
            <a:endParaRPr lang="en-US" altLang="zh-CN" sz="1600" b="1" dirty="0">
              <a:solidFill>
                <a:srgbClr val="F8F8F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5814110" y="135197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8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移动互联网概况与发展趋势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828800" y="3915966"/>
            <a:ext cx="5410200" cy="665162"/>
            <a:chOff x="1152" y="2413"/>
            <a:chExt cx="3408" cy="419"/>
          </a:xfrm>
        </p:grpSpPr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0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5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</a:rPr>
                <a:t>iOS</a:t>
              </a:r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开发就业方向与前景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</a:rPr>
                <a:t>当前就业形势分析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鹏途集团教育介绍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1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88519" y="116632"/>
            <a:ext cx="5868144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开发应具备的能力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141557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gray">
          <a:xfrm>
            <a:off x="3805238" y="3676521"/>
            <a:ext cx="1265237" cy="803275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4443413" y="2698621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>
            <a:off x="2973388" y="2725608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8400" y="1412776"/>
            <a:ext cx="2520000" cy="2520000"/>
            <a:chOff x="867" y="738"/>
            <a:chExt cx="1422" cy="142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1508646" y="2227747"/>
            <a:ext cx="212725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、独立开发能力；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、软件设计能力；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、软件需求分析能力；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、软件产品</a:t>
            </a:r>
            <a:r>
              <a:rPr lang="zh-CN" altLang="en-US" sz="1200" dirty="0">
                <a:solidFill>
                  <a:srgbClr val="000000"/>
                </a:solidFill>
              </a:rPr>
              <a:t>知识；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、常用测试软件使用能力。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700712" y="1439732"/>
            <a:ext cx="2520000" cy="2520000"/>
            <a:chOff x="867" y="738"/>
            <a:chExt cx="1422" cy="1422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213718" y="4211507"/>
            <a:ext cx="2520000" cy="2520000"/>
            <a:chOff x="867" y="738"/>
            <a:chExt cx="1422" cy="1422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275856" y="1268760"/>
            <a:ext cx="2748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1C1C"/>
                </a:solidFill>
              </a:rPr>
              <a:t>i</a:t>
            </a:r>
            <a:r>
              <a:rPr lang="en-US" altLang="zh-CN" sz="2000" b="1" dirty="0" smtClean="0">
                <a:solidFill>
                  <a:srgbClr val="1C1C1C"/>
                </a:solidFill>
              </a:rPr>
              <a:t>OS</a:t>
            </a:r>
            <a:r>
              <a:rPr lang="zh-CN" altLang="en-US" sz="2000" b="1" dirty="0" smtClean="0">
                <a:solidFill>
                  <a:srgbClr val="1C1C1C"/>
                </a:solidFill>
              </a:rPr>
              <a:t>开发应具备的能力</a:t>
            </a:r>
            <a:endParaRPr lang="en-US" altLang="zh-CN" sz="2000" b="1" dirty="0">
              <a:solidFill>
                <a:srgbClr val="1C1C1C"/>
              </a:solidFill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gray">
          <a:xfrm>
            <a:off x="3438777" y="4317920"/>
            <a:ext cx="2069327" cy="674689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gray">
          <a:xfrm>
            <a:off x="5940152" y="1556792"/>
            <a:ext cx="2016224" cy="648072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Freeform 22"/>
          <p:cNvSpPr>
            <a:spLocks/>
          </p:cNvSpPr>
          <p:nvPr/>
        </p:nvSpPr>
        <p:spPr bwMode="gray">
          <a:xfrm>
            <a:off x="1475656" y="1556792"/>
            <a:ext cx="1944216" cy="567987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black">
          <a:xfrm>
            <a:off x="1763688" y="1556792"/>
            <a:ext cx="12097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实战化的专业技能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gray">
          <a:xfrm>
            <a:off x="4192588" y="217157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black">
          <a:xfrm>
            <a:off x="6300192" y="1556792"/>
            <a:ext cx="1287394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体系化的知识结构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5963243" y="2195703"/>
            <a:ext cx="22574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、对基本商业模式的了解</a:t>
            </a:r>
            <a:br>
              <a:rPr lang="zh-CN" altLang="en-US" sz="1200" dirty="0"/>
            </a:br>
            <a:r>
              <a:rPr lang="en-US" altLang="zh-CN" sz="1200" dirty="0"/>
              <a:t>2</a:t>
            </a:r>
            <a:r>
              <a:rPr lang="zh-CN" altLang="en-US" sz="1200" dirty="0"/>
              <a:t>、对流行产品和产品流行趋势的了解</a:t>
            </a:r>
            <a:br>
              <a:rPr lang="zh-CN" altLang="en-US" sz="1200" dirty="0"/>
            </a:br>
            <a:r>
              <a:rPr lang="en-US" altLang="zh-CN" sz="1200" dirty="0"/>
              <a:t>3</a:t>
            </a:r>
            <a:r>
              <a:rPr lang="zh-CN" altLang="en-US" sz="1200" dirty="0"/>
              <a:t>、对</a:t>
            </a:r>
            <a:r>
              <a:rPr lang="en-US" altLang="zh-CN" sz="1200" dirty="0"/>
              <a:t>app store</a:t>
            </a:r>
            <a:r>
              <a:rPr lang="zh-CN" altLang="en-US" sz="1200" dirty="0"/>
              <a:t>营销基础知识的了解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、行业业务知识；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519487" y="4400431"/>
            <a:ext cx="1836737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全面化的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职业素质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537115" y="5085184"/>
            <a:ext cx="21272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、有效沟通；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、团队影响能力；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、学习与创新能力；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、合作与协调能力；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</a:rPr>
              <a:t>、组织能力、决策能力。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668344" y="5738812"/>
            <a:ext cx="792088" cy="288032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5" y="188640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开发职业发展通道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/>
              <a:t>iOS</a:t>
            </a:r>
            <a:r>
              <a:rPr lang="zh-CN" altLang="en-US" sz="1400" dirty="0" smtClean="0"/>
              <a:t>开发可分为个人开发者与企业开发者，个人开发者主要以开发应用上线至</a:t>
            </a:r>
            <a:r>
              <a:rPr lang="en-US" altLang="zh-CN" sz="1400" dirty="0" smtClean="0"/>
              <a:t>App Store</a:t>
            </a:r>
            <a:r>
              <a:rPr lang="zh-CN" altLang="en-US" sz="1400" dirty="0" smtClean="0"/>
              <a:t>后分所占收入比例的百分之</a:t>
            </a:r>
            <a:r>
              <a:rPr lang="en-US" altLang="zh-CN" sz="1400" dirty="0" smtClean="0"/>
              <a:t>70%</a:t>
            </a:r>
            <a:r>
              <a:rPr lang="zh-CN" altLang="en-US" sz="1400" dirty="0" smtClean="0"/>
              <a:t>；企业开发者可往管理方向以及架构师方向发展。</a:t>
            </a:r>
            <a:endParaRPr lang="en-US" altLang="zh-CN" sz="14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/>
              <a:t>调研</a:t>
            </a:r>
            <a:r>
              <a:rPr lang="zh-CN" altLang="en-US" sz="1400" dirty="0"/>
              <a:t>显示，工作经验</a:t>
            </a:r>
            <a:r>
              <a:rPr lang="en-US" altLang="zh-CN" sz="1400" dirty="0"/>
              <a:t>1</a:t>
            </a:r>
            <a:r>
              <a:rPr lang="zh-CN" altLang="en-US" sz="1400" dirty="0"/>
              <a:t>年以下的开发者月薪多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6K-8K</a:t>
            </a:r>
            <a:r>
              <a:rPr lang="zh-CN" altLang="en-US" sz="1400" dirty="0"/>
              <a:t>；</a:t>
            </a:r>
            <a:r>
              <a:rPr lang="en-US" altLang="zh-CN" sz="1400" dirty="0"/>
              <a:t>1-3</a:t>
            </a:r>
            <a:r>
              <a:rPr lang="zh-CN" altLang="en-US" sz="1400" dirty="0"/>
              <a:t>年开发者月薪多集中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8-12K</a:t>
            </a:r>
            <a:r>
              <a:rPr lang="zh-CN" altLang="en-US" sz="1400" dirty="0"/>
              <a:t>；</a:t>
            </a:r>
            <a:r>
              <a:rPr lang="en-US" altLang="zh-CN" sz="1400" dirty="0"/>
              <a:t>3-5</a:t>
            </a:r>
            <a:r>
              <a:rPr lang="zh-CN" altLang="en-US" sz="1400" dirty="0"/>
              <a:t>年开发者月薪以</a:t>
            </a:r>
            <a:r>
              <a:rPr lang="en-US" altLang="zh-CN" sz="1400" dirty="0" smtClean="0"/>
              <a:t>13-15K</a:t>
            </a:r>
            <a:r>
              <a:rPr lang="zh-CN" altLang="en-US" sz="1400" dirty="0"/>
              <a:t>居多</a:t>
            </a:r>
            <a:r>
              <a:rPr lang="zh-CN" altLang="en-US" sz="1400" dirty="0" smtClean="0"/>
              <a:t>，少数</a:t>
            </a:r>
            <a:r>
              <a:rPr lang="zh-CN" altLang="en-US" sz="1400" dirty="0"/>
              <a:t>月薪达到了 </a:t>
            </a:r>
            <a:r>
              <a:rPr lang="en-US" altLang="zh-CN" sz="1400" dirty="0"/>
              <a:t>25K</a:t>
            </a:r>
            <a:r>
              <a:rPr lang="zh-CN" altLang="en-US" sz="1400" dirty="0"/>
              <a:t>；</a:t>
            </a:r>
            <a:r>
              <a:rPr lang="en-US" altLang="zh-CN" sz="1400" dirty="0"/>
              <a:t>5</a:t>
            </a:r>
            <a:r>
              <a:rPr lang="zh-CN" altLang="en-US" sz="1400" dirty="0"/>
              <a:t>年开发者月薪多在</a:t>
            </a:r>
            <a:r>
              <a:rPr lang="en-US" altLang="zh-CN" sz="1400" dirty="0" smtClean="0"/>
              <a:t>16-25K</a:t>
            </a:r>
            <a:r>
              <a:rPr lang="zh-CN" altLang="en-US" sz="1400" dirty="0" smtClean="0"/>
              <a:t>。</a:t>
            </a:r>
            <a:endParaRPr lang="en-US" altLang="zh-CN" sz="1400" b="1" dirty="0">
              <a:cs typeface="Arial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674085" y="376825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3174206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2012157" y="4007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278063" y="2782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334294" y="4267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362868" y="3278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635000" y="4481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450057" y="3706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820737" y="2781300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621161" y="3140968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504225" y="2733675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274283" y="2204864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3138379" y="1700808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873125" y="54149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268515" y="5459413"/>
            <a:ext cx="224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609600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524000" y="324802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436813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316288" y="227647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313484" y="3538636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946425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4139952" y="1754813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架构师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4203444" y="1196752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0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鹏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途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培训课程优势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2085975" y="1361951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white">
          <a:xfrm>
            <a:off x="2483768" y="1681063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实战项目教学</a:t>
            </a:r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，移动互联界</a:t>
            </a:r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最高端培训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176338" y="1231776"/>
            <a:ext cx="1238250" cy="1236663"/>
            <a:chOff x="802" y="845"/>
            <a:chExt cx="827" cy="826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优势一</a:t>
              </a:r>
              <a:endParaRPr lang="zh-CN" altLang="en-US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6" name="AutoShape 10"/>
          <p:cNvSpPr>
            <a:spLocks noChangeArrowheads="1"/>
          </p:cNvSpPr>
          <p:nvPr/>
        </p:nvSpPr>
        <p:spPr bwMode="gray">
          <a:xfrm>
            <a:off x="2130201" y="26987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white">
          <a:xfrm>
            <a:off x="2483767" y="3049215"/>
            <a:ext cx="4345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零基础入门教学，无需担忧基础差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gray">
          <a:xfrm>
            <a:off x="2130201" y="3991223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white">
          <a:xfrm>
            <a:off x="2483768" y="4273277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全天授课，</a:t>
            </a:r>
            <a:r>
              <a:rPr lang="zh-CN" altLang="en-US" sz="1400" b="1" dirty="0">
                <a:solidFill>
                  <a:schemeClr val="bg1"/>
                </a:solidFill>
              </a:rPr>
              <a:t>最专业的教学方式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176338" y="3861048"/>
            <a:ext cx="1238250" cy="1236662"/>
            <a:chOff x="802" y="845"/>
            <a:chExt cx="827" cy="826"/>
          </a:xfrm>
        </p:grpSpPr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优势三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50" name="AutoShape 24"/>
          <p:cNvSpPr>
            <a:spLocks noChangeArrowheads="1"/>
          </p:cNvSpPr>
          <p:nvPr/>
        </p:nvSpPr>
        <p:spPr bwMode="gray">
          <a:xfrm>
            <a:off x="2123728" y="5346849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white">
          <a:xfrm>
            <a:off x="2483768" y="5738812"/>
            <a:ext cx="4296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最强就业体系，终极就业保障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1173510" y="5216674"/>
            <a:ext cx="1238250" cy="1236662"/>
            <a:chOff x="802" y="845"/>
            <a:chExt cx="827" cy="826"/>
          </a:xfrm>
        </p:grpSpPr>
        <p:sp>
          <p:nvSpPr>
            <p:cNvPr id="53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7030A0"/>
                  </a:solidFill>
                  <a:latin typeface="Calibri" pitchFamily="34" charset="0"/>
                  <a:cs typeface="Arial" charset="0"/>
                </a:rPr>
                <a:t>优势四</a:t>
              </a:r>
              <a:endParaRPr lang="zh-CN" altLang="en-US" b="1" dirty="0">
                <a:solidFill>
                  <a:srgbClr val="7030A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73510" y="2552377"/>
            <a:ext cx="1238250" cy="1236663"/>
            <a:chOff x="802" y="845"/>
            <a:chExt cx="827" cy="826"/>
          </a:xfrm>
        </p:grpSpPr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优势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二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1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116632"/>
            <a:ext cx="5868144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培训价值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0" name="Group 3"/>
          <p:cNvGrpSpPr>
            <a:grpSpLocks/>
          </p:cNvGrpSpPr>
          <p:nvPr/>
        </p:nvGrpSpPr>
        <p:grpSpPr bwMode="auto">
          <a:xfrm>
            <a:off x="1535683" y="2420888"/>
            <a:ext cx="6248400" cy="990600"/>
            <a:chOff x="720" y="1392"/>
            <a:chExt cx="4058" cy="480"/>
          </a:xfrm>
        </p:grpSpPr>
        <p:sp>
          <p:nvSpPr>
            <p:cNvPr id="8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6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88" name="Group 8"/>
          <p:cNvGrpSpPr>
            <a:grpSpLocks/>
          </p:cNvGrpSpPr>
          <p:nvPr/>
        </p:nvGrpSpPr>
        <p:grpSpPr bwMode="auto">
          <a:xfrm>
            <a:off x="827584" y="2587451"/>
            <a:ext cx="611188" cy="608013"/>
            <a:chOff x="579" y="1386"/>
            <a:chExt cx="385" cy="383"/>
          </a:xfrm>
        </p:grpSpPr>
        <p:sp>
          <p:nvSpPr>
            <p:cNvPr id="89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0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1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6" name="Text Box 15"/>
          <p:cNvSpPr txBox="1">
            <a:spLocks noChangeArrowheads="1"/>
          </p:cNvSpPr>
          <p:nvPr/>
        </p:nvSpPr>
        <p:spPr bwMode="gray">
          <a:xfrm>
            <a:off x="950640" y="266625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2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1535683" y="1340768"/>
            <a:ext cx="6248400" cy="990600"/>
            <a:chOff x="720" y="1392"/>
            <a:chExt cx="4058" cy="480"/>
          </a:xfrm>
        </p:grpSpPr>
        <p:sp>
          <p:nvSpPr>
            <p:cNvPr id="117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19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0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2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23" name="Group 34"/>
          <p:cNvGrpSpPr>
            <a:grpSpLocks/>
          </p:cNvGrpSpPr>
          <p:nvPr/>
        </p:nvGrpSpPr>
        <p:grpSpPr bwMode="auto">
          <a:xfrm>
            <a:off x="827584" y="1507331"/>
            <a:ext cx="611188" cy="608013"/>
            <a:chOff x="579" y="1386"/>
            <a:chExt cx="385" cy="383"/>
          </a:xfrm>
        </p:grpSpPr>
        <p:sp>
          <p:nvSpPr>
            <p:cNvPr id="124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5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26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0" name="Text Box 41"/>
          <p:cNvSpPr txBox="1">
            <a:spLocks noChangeArrowheads="1"/>
          </p:cNvSpPr>
          <p:nvPr/>
        </p:nvSpPr>
        <p:spPr bwMode="gray">
          <a:xfrm>
            <a:off x="950640" y="153928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1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white">
          <a:xfrm>
            <a:off x="1977008" y="268211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专业技能提升，修炼必备的就业能力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white">
          <a:xfrm>
            <a:off x="1977008" y="160199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清晰职业发展方向，激发实现职业目标的驱动力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1563960" y="3501008"/>
            <a:ext cx="6248400" cy="990600"/>
            <a:chOff x="720" y="1392"/>
            <a:chExt cx="4058" cy="480"/>
          </a:xfrm>
        </p:grpSpPr>
        <p:sp>
          <p:nvSpPr>
            <p:cNvPr id="135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grpSp>
          <p:nvGrpSpPr>
            <p:cNvPr id="136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3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3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831304" y="3667571"/>
            <a:ext cx="611188" cy="608013"/>
            <a:chOff x="579" y="1386"/>
            <a:chExt cx="385" cy="383"/>
          </a:xfrm>
        </p:grpSpPr>
        <p:sp>
          <p:nvSpPr>
            <p:cNvPr id="141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2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43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48" name="Text Box 41"/>
          <p:cNvSpPr txBox="1">
            <a:spLocks noChangeArrowheads="1"/>
          </p:cNvSpPr>
          <p:nvPr/>
        </p:nvSpPr>
        <p:spPr bwMode="gray">
          <a:xfrm>
            <a:off x="939254" y="37374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149" name="Text Box 44"/>
          <p:cNvSpPr txBox="1">
            <a:spLocks noChangeArrowheads="1"/>
          </p:cNvSpPr>
          <p:nvPr/>
        </p:nvSpPr>
        <p:spPr bwMode="white">
          <a:xfrm>
            <a:off x="2005285" y="376223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高起点职业发展平台，为你描绘精彩职业生涯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1563960" y="5661248"/>
            <a:ext cx="6248400" cy="990600"/>
            <a:chOff x="720" y="1392"/>
            <a:chExt cx="4058" cy="480"/>
          </a:xfrm>
        </p:grpSpPr>
        <p:sp>
          <p:nvSpPr>
            <p:cNvPr id="153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69" name="Group 34"/>
          <p:cNvGrpSpPr>
            <a:grpSpLocks/>
          </p:cNvGrpSpPr>
          <p:nvPr/>
        </p:nvGrpSpPr>
        <p:grpSpPr bwMode="auto">
          <a:xfrm>
            <a:off x="831304" y="5827811"/>
            <a:ext cx="611188" cy="608013"/>
            <a:chOff x="579" y="1386"/>
            <a:chExt cx="385" cy="383"/>
          </a:xfrm>
        </p:grpSpPr>
        <p:sp>
          <p:nvSpPr>
            <p:cNvPr id="173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75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9" name="Text Box 41"/>
          <p:cNvSpPr txBox="1">
            <a:spLocks noChangeArrowheads="1"/>
          </p:cNvSpPr>
          <p:nvPr/>
        </p:nvSpPr>
        <p:spPr bwMode="gray">
          <a:xfrm>
            <a:off x="939254" y="589766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5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80" name="Text Box 44"/>
          <p:cNvSpPr txBox="1">
            <a:spLocks noChangeArrowheads="1"/>
          </p:cNvSpPr>
          <p:nvPr/>
        </p:nvSpPr>
        <p:spPr bwMode="white">
          <a:xfrm>
            <a:off x="2005285" y="592247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接触高端人脉，提升自身眼界与位势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81" name="Group 16"/>
          <p:cNvGrpSpPr>
            <a:grpSpLocks/>
          </p:cNvGrpSpPr>
          <p:nvPr/>
        </p:nvGrpSpPr>
        <p:grpSpPr bwMode="auto">
          <a:xfrm>
            <a:off x="1535683" y="4581128"/>
            <a:ext cx="6248400" cy="990600"/>
            <a:chOff x="720" y="1392"/>
            <a:chExt cx="4058" cy="480"/>
          </a:xfrm>
        </p:grpSpPr>
        <p:sp>
          <p:nvSpPr>
            <p:cNvPr id="182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83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84" name="AutoShape 19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5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86" name="Group 21"/>
          <p:cNvGrpSpPr>
            <a:grpSpLocks/>
          </p:cNvGrpSpPr>
          <p:nvPr/>
        </p:nvGrpSpPr>
        <p:grpSpPr bwMode="auto">
          <a:xfrm>
            <a:off x="827584" y="4747691"/>
            <a:ext cx="611188" cy="608013"/>
            <a:chOff x="579" y="1386"/>
            <a:chExt cx="385" cy="383"/>
          </a:xfrm>
        </p:grpSpPr>
        <p:sp>
          <p:nvSpPr>
            <p:cNvPr id="187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8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89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3" name="Text Box 28"/>
          <p:cNvSpPr txBox="1">
            <a:spLocks noChangeArrowheads="1"/>
          </p:cNvSpPr>
          <p:nvPr/>
        </p:nvSpPr>
        <p:spPr bwMode="gray">
          <a:xfrm>
            <a:off x="935534" y="48196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4</a:t>
            </a:r>
          </a:p>
        </p:txBody>
      </p:sp>
      <p:sp>
        <p:nvSpPr>
          <p:cNvPr id="194" name="Text Box 43"/>
          <p:cNvSpPr txBox="1">
            <a:spLocks noChangeArrowheads="1"/>
          </p:cNvSpPr>
          <p:nvPr/>
        </p:nvSpPr>
        <p:spPr bwMode="white">
          <a:xfrm>
            <a:off x="1907704" y="4779640"/>
            <a:ext cx="563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中产阶级收入，能力与收入复利增长，成就复利型人生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052391" y="73955"/>
            <a:ext cx="5868144" cy="97878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就业保障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gray">
          <a:xfrm>
            <a:off x="9048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AutoShape 4"/>
          <p:cNvSpPr>
            <a:spLocks noChangeArrowheads="1"/>
          </p:cNvSpPr>
          <p:nvPr/>
        </p:nvSpPr>
        <p:spPr bwMode="gray">
          <a:xfrm>
            <a:off x="35464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gray">
          <a:xfrm>
            <a:off x="3546475" y="1585913"/>
            <a:ext cx="2109788" cy="5159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 rot="5400000">
            <a:off x="6084094" y="2683784"/>
            <a:ext cx="2308225" cy="258532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1" name="AutoShape 8"/>
          <p:cNvSpPr>
            <a:spLocks noChangeArrowheads="1"/>
          </p:cNvSpPr>
          <p:nvPr/>
        </p:nvSpPr>
        <p:spPr bwMode="gray">
          <a:xfrm flipH="1">
            <a:off x="3240088" y="4270375"/>
            <a:ext cx="2439987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gray">
          <a:xfrm>
            <a:off x="3567113" y="4114800"/>
            <a:ext cx="2112962" cy="5159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889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AutoShape 10"/>
          <p:cNvSpPr>
            <a:spLocks noChangeArrowheads="1"/>
          </p:cNvSpPr>
          <p:nvPr/>
        </p:nvSpPr>
        <p:spPr bwMode="gray">
          <a:xfrm flipH="1">
            <a:off x="5851525" y="4270375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" name="Rectangle 11"/>
          <p:cNvSpPr>
            <a:spLocks noChangeArrowheads="1"/>
          </p:cNvSpPr>
          <p:nvPr/>
        </p:nvSpPr>
        <p:spPr bwMode="gray">
          <a:xfrm>
            <a:off x="6181725" y="4124325"/>
            <a:ext cx="2119313" cy="5159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" name="Rectangle 12"/>
          <p:cNvSpPr>
            <a:spLocks noChangeArrowheads="1"/>
          </p:cNvSpPr>
          <p:nvPr/>
        </p:nvSpPr>
        <p:spPr bwMode="gray">
          <a:xfrm>
            <a:off x="903288" y="1585913"/>
            <a:ext cx="2114550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9" name="Text Box 13"/>
          <p:cNvSpPr txBox="1">
            <a:spLocks noChangeArrowheads="1"/>
          </p:cNvSpPr>
          <p:nvPr/>
        </p:nvSpPr>
        <p:spPr bwMode="gray">
          <a:xfrm>
            <a:off x="971600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第一重就业保障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3" name="Text Box 14"/>
          <p:cNvSpPr txBox="1">
            <a:spLocks noChangeArrowheads="1"/>
          </p:cNvSpPr>
          <p:nvPr/>
        </p:nvSpPr>
        <p:spPr bwMode="gray">
          <a:xfrm>
            <a:off x="3635896" y="166211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第二重就业保障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5" name="Text Box 16"/>
          <p:cNvSpPr txBox="1">
            <a:spLocks noChangeArrowheads="1"/>
          </p:cNvSpPr>
          <p:nvPr/>
        </p:nvSpPr>
        <p:spPr bwMode="gray">
          <a:xfrm>
            <a:off x="3635896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第五重就业保障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6" name="Text Box 17"/>
          <p:cNvSpPr txBox="1">
            <a:spLocks noChangeArrowheads="1"/>
          </p:cNvSpPr>
          <p:nvPr/>
        </p:nvSpPr>
        <p:spPr bwMode="gray">
          <a:xfrm>
            <a:off x="6228184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第四重就业保障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7" name="Text Box 18"/>
          <p:cNvSpPr txBox="1">
            <a:spLocks noChangeArrowheads="1"/>
          </p:cNvSpPr>
          <p:nvPr/>
        </p:nvSpPr>
        <p:spPr bwMode="black">
          <a:xfrm>
            <a:off x="395536" y="4869160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五重就业保障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全程创业指导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78" name="Text Box 19"/>
          <p:cNvSpPr txBox="1">
            <a:spLocks noChangeArrowheads="1"/>
          </p:cNvSpPr>
          <p:nvPr/>
        </p:nvSpPr>
        <p:spPr bwMode="auto">
          <a:xfrm>
            <a:off x="88582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互动式就业平台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方便快捷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9" name="Text Box 20"/>
          <p:cNvSpPr txBox="1">
            <a:spLocks noChangeArrowheads="1"/>
          </p:cNvSpPr>
          <p:nvPr/>
        </p:nvSpPr>
        <p:spPr bwMode="auto">
          <a:xfrm>
            <a:off x="3543300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体系化就业网络</a:t>
            </a:r>
            <a:endParaRPr lang="en-US" altLang="zh-CN" dirty="0"/>
          </a:p>
          <a:p>
            <a:r>
              <a:rPr lang="zh-CN" altLang="en-US" dirty="0"/>
              <a:t>覆盖全国</a:t>
            </a:r>
            <a:endParaRPr lang="en-US" altLang="zh-CN" dirty="0"/>
          </a:p>
        </p:txBody>
      </p:sp>
      <p:sp>
        <p:nvSpPr>
          <p:cNvPr id="181" name="Text Box 22"/>
          <p:cNvSpPr txBox="1">
            <a:spLocks noChangeArrowheads="1"/>
          </p:cNvSpPr>
          <p:nvPr/>
        </p:nvSpPr>
        <p:spPr bwMode="auto">
          <a:xfrm>
            <a:off x="6162675" y="5030788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订单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式校企合作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毕业即就业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3667090" y="5030788"/>
            <a:ext cx="1857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全国性校友协会沟通无限</a:t>
            </a:r>
            <a:endParaRPr lang="en-US" altLang="zh-CN" dirty="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 rot="5400000">
            <a:off x="6084094" y="1753394"/>
            <a:ext cx="2308225" cy="2119313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5" name="Rectangle 7"/>
          <p:cNvSpPr>
            <a:spLocks noChangeArrowheads="1"/>
          </p:cNvSpPr>
          <p:nvPr/>
        </p:nvSpPr>
        <p:spPr bwMode="gray">
          <a:xfrm>
            <a:off x="6178550" y="1585913"/>
            <a:ext cx="2119313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1961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6" name="Text Box 15"/>
          <p:cNvSpPr txBox="1">
            <a:spLocks noChangeArrowheads="1"/>
          </p:cNvSpPr>
          <p:nvPr/>
        </p:nvSpPr>
        <p:spPr bwMode="gray">
          <a:xfrm>
            <a:off x="6300192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defRPr sz="20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第三重</a:t>
            </a:r>
            <a:r>
              <a:rPr lang="zh-CN" altLang="en-US" dirty="0"/>
              <a:t>就业保障</a:t>
            </a:r>
            <a:endParaRPr lang="en-US" altLang="zh-CN" dirty="0"/>
          </a:p>
        </p:txBody>
      </p:sp>
      <p:sp>
        <p:nvSpPr>
          <p:cNvPr id="187" name="Text Box 21"/>
          <p:cNvSpPr txBox="1">
            <a:spLocks noChangeArrowheads="1"/>
          </p:cNvSpPr>
          <p:nvPr/>
        </p:nvSpPr>
        <p:spPr bwMode="auto">
          <a:xfrm>
            <a:off x="616267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多元化就业渠道</a:t>
            </a:r>
            <a:endParaRPr lang="en-US" altLang="zh-CN" dirty="0"/>
          </a:p>
          <a:p>
            <a:r>
              <a:rPr lang="zh-CN" altLang="en-US" dirty="0"/>
              <a:t>畅通无阻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1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合作企业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black">
          <a:xfrm>
            <a:off x="2915816" y="2780928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合作企业内容待确定后填入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岗位介绍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703" y="1217063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dirty="0"/>
              <a:t>i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是由苹果公司为</a:t>
            </a:r>
            <a:r>
              <a:rPr lang="en-US" altLang="zh-CN" sz="1600" dirty="0" smtClean="0"/>
              <a:t>iPhone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iPad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iTouch</a:t>
            </a:r>
            <a:r>
              <a:rPr lang="zh-CN" altLang="en-US" sz="1600" dirty="0" smtClean="0"/>
              <a:t>等设备开发的操作系统。原来这个系统名为</a:t>
            </a:r>
            <a:r>
              <a:rPr lang="en-US" altLang="zh-CN" sz="1600" dirty="0" smtClean="0"/>
              <a:t>iPhone OS</a:t>
            </a:r>
            <a:r>
              <a:rPr lang="zh-CN" altLang="en-US" sz="1600" dirty="0" smtClean="0"/>
              <a:t>，直到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日</a:t>
            </a:r>
            <a:r>
              <a:rPr lang="en-US" altLang="zh-CN" sz="1600" dirty="0" smtClean="0"/>
              <a:t>WWDC</a:t>
            </a:r>
            <a:r>
              <a:rPr lang="zh-CN" altLang="en-US" sz="1600" dirty="0" smtClean="0"/>
              <a:t>大会上宣布改名为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，目前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版本已升级到</a:t>
            </a:r>
            <a:r>
              <a:rPr lang="en-US" altLang="zh-CN" sz="1600" dirty="0" smtClean="0"/>
              <a:t>8.2.</a:t>
            </a:r>
            <a:endParaRPr lang="en-US" altLang="zh-CN" sz="16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blackWhite">
          <a:xfrm>
            <a:off x="5255467" y="1772816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dirty="0"/>
              <a:t>负责公司</a:t>
            </a:r>
            <a:r>
              <a:rPr lang="en-US" altLang="zh-CN" sz="1600" dirty="0"/>
              <a:t>iPhone</a:t>
            </a:r>
            <a:r>
              <a:rPr lang="zh-CN" altLang="en-US" sz="1600" dirty="0"/>
              <a:t>和</a:t>
            </a:r>
            <a:r>
              <a:rPr lang="en-US" altLang="zh-CN" sz="1600" dirty="0"/>
              <a:t>iPad</a:t>
            </a:r>
            <a:r>
              <a:rPr lang="zh-CN" altLang="en-US" sz="1600" dirty="0" smtClean="0"/>
              <a:t>客户端软件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/>
              <a:t>开发，参与项目需求分析、产品</a:t>
            </a:r>
            <a:r>
              <a:rPr lang="zh-CN" altLang="en-US" sz="1600" dirty="0" smtClean="0"/>
              <a:t>设计</a:t>
            </a:r>
            <a:endParaRPr lang="zh-CN" altLang="en-US" sz="16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5255467" y="2780928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/>
              <a:t> 按计划</a:t>
            </a:r>
            <a:r>
              <a:rPr lang="zh-CN" altLang="en-US" sz="1600" dirty="0"/>
              <a:t>完成产品的代码编写，</a:t>
            </a:r>
            <a:r>
              <a:rPr lang="zh-CN" altLang="en-US" sz="1600" dirty="0" smtClean="0"/>
              <a:t>产品</a:t>
            </a:r>
            <a:endParaRPr lang="en-US" altLang="zh-CN" sz="1600" dirty="0" smtClean="0"/>
          </a:p>
          <a:p>
            <a:pPr algn="ctr" eaLnBrk="0" hangingPunct="0">
              <a:defRPr/>
            </a:pPr>
            <a:r>
              <a:rPr lang="zh-CN" altLang="en-US" sz="1600" dirty="0" smtClean="0"/>
              <a:t>测试，</a:t>
            </a:r>
            <a:r>
              <a:rPr lang="zh-CN" altLang="en-US" sz="1600" dirty="0"/>
              <a:t>并且保证代码</a:t>
            </a:r>
            <a:r>
              <a:rPr lang="zh-CN" altLang="en-US" sz="1600" dirty="0" smtClean="0"/>
              <a:t>质量</a:t>
            </a:r>
            <a:endParaRPr lang="zh-CN" altLang="en-US" sz="1600" dirty="0"/>
          </a:p>
          <a:p>
            <a:pPr algn="ctr" eaLnBrk="0" hangingPunct="0">
              <a:defRPr/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5255467" y="3789040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跟进</a:t>
            </a:r>
            <a:r>
              <a:rPr lang="en-US" altLang="zh-CN" sz="1600" dirty="0"/>
              <a:t>iOS</a:t>
            </a:r>
            <a:r>
              <a:rPr lang="zh-CN" altLang="en-US" sz="1600" dirty="0"/>
              <a:t>平台终端技术的更新</a:t>
            </a:r>
            <a:r>
              <a:rPr lang="en-US" altLang="zh-CN" sz="1600" dirty="0" smtClean="0"/>
              <a:t>,</a:t>
            </a:r>
          </a:p>
          <a:p>
            <a:pPr algn="ctr" eaLnBrk="0" hangingPunct="0">
              <a:defRPr/>
            </a:pPr>
            <a:r>
              <a:rPr lang="zh-CN" altLang="en-US" sz="1600" dirty="0" smtClean="0"/>
              <a:t>设计</a:t>
            </a:r>
            <a:r>
              <a:rPr lang="zh-CN" altLang="en-US" sz="1600" dirty="0"/>
              <a:t>和实现新产品和</a:t>
            </a:r>
            <a:r>
              <a:rPr lang="zh-CN" altLang="en-US" sz="1600" dirty="0" smtClean="0"/>
              <a:t>功能</a:t>
            </a:r>
            <a:endParaRPr lang="zh-CN" altLang="en-US" sz="1600" dirty="0"/>
          </a:p>
          <a:p>
            <a:pPr algn="ctr" eaLnBrk="0" hangingPunct="0">
              <a:defRPr/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746105" y="4005064"/>
            <a:ext cx="488950" cy="546100"/>
          </a:xfrm>
          <a:prstGeom prst="chevron">
            <a:avLst>
              <a:gd name="adj" fmla="val 525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85864" y="3325341"/>
            <a:ext cx="2147888" cy="2047875"/>
            <a:chOff x="3398" y="1398"/>
            <a:chExt cx="1353" cy="1290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3432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3398" y="1398"/>
              <a:ext cx="1319" cy="12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518" y="1482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519" y="1484"/>
              <a:ext cx="1147" cy="11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3575" y="1538"/>
              <a:ext cx="1033" cy="101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592" y="1549"/>
              <a:ext cx="999" cy="978"/>
              <a:chOff x="4166" y="1706"/>
              <a:chExt cx="1252" cy="1252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gray">
            <a:xfrm>
              <a:off x="3580" y="1920"/>
              <a:ext cx="10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</a:rPr>
                <a:t>i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OS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岗位介绍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blackWhite">
          <a:xfrm>
            <a:off x="5304283" y="4809331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对</a:t>
            </a:r>
            <a:r>
              <a:rPr lang="en-US" altLang="zh-CN" sz="1600" dirty="0"/>
              <a:t>iOS</a:t>
            </a:r>
            <a:r>
              <a:rPr lang="zh-CN" altLang="en-US" sz="1600" dirty="0"/>
              <a:t>平台开发技术进行</a:t>
            </a:r>
            <a:r>
              <a:rPr lang="zh-CN" altLang="en-US" sz="1600" dirty="0" smtClean="0"/>
              <a:t>研究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blackWhite">
          <a:xfrm>
            <a:off x="5304283" y="5817443"/>
            <a:ext cx="3732213" cy="9239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/>
              <a:t>提供产品相关技术支持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4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153020" y="1484784"/>
            <a:ext cx="5715124" cy="5400600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gray">
          <a:xfrm>
            <a:off x="173360" y="2204864"/>
            <a:ext cx="4182616" cy="841921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所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学专业竞争越来越大怎么办？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gray">
          <a:xfrm>
            <a:off x="152400" y="5301208"/>
            <a:ext cx="4203576" cy="864096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毕业即失业真的会降临在我头上吗？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02758" name="Group 7"/>
          <p:cNvGrpSpPr>
            <a:grpSpLocks/>
          </p:cNvGrpSpPr>
          <p:nvPr/>
        </p:nvGrpSpPr>
        <p:grpSpPr bwMode="auto">
          <a:xfrm>
            <a:off x="5868144" y="3046785"/>
            <a:ext cx="3033542" cy="2254422"/>
            <a:chOff x="528" y="1392"/>
            <a:chExt cx="1158" cy="2085"/>
          </a:xfrm>
        </p:grpSpPr>
        <p:sp>
          <p:nvSpPr>
            <p:cNvPr id="202790" name="AutoShape 8"/>
            <p:cNvSpPr>
              <a:spLocks noChangeArrowheads="1"/>
            </p:cNvSpPr>
            <p:nvPr/>
          </p:nvSpPr>
          <p:spPr bwMode="gray">
            <a:xfrm>
              <a:off x="528" y="1392"/>
              <a:ext cx="1158" cy="208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91" name="AutoShape 9"/>
            <p:cNvSpPr>
              <a:spLocks noChangeArrowheads="1"/>
            </p:cNvSpPr>
            <p:nvPr/>
          </p:nvSpPr>
          <p:spPr bwMode="gray">
            <a:xfrm>
              <a:off x="576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2759" name="Text Box 10"/>
          <p:cNvSpPr txBox="1">
            <a:spLocks noChangeArrowheads="1"/>
          </p:cNvSpPr>
          <p:nvPr/>
        </p:nvSpPr>
        <p:spPr bwMode="black">
          <a:xfrm>
            <a:off x="5947792" y="3429000"/>
            <a:ext cx="28726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</a:rPr>
              <a:t>大家最关注的“就业”问题！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gray">
          <a:xfrm>
            <a:off x="179512" y="3203319"/>
            <a:ext cx="4176464" cy="80174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在学校学习成绩一般怎么办？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179512" y="4221088"/>
            <a:ext cx="4176464" cy="864096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没有工作经验找不到工作怎么办？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1187624" y="231552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大家最关注的问题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27584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目前遇到的就业形势如何？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19" name="Picture 3" descr="C:\Users\Administrator\Desktop\12558061_9948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3169320" cy="23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2-1310261059122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6" y="2420888"/>
            <a:ext cx="5182640" cy="414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dministrator\Desktop\10578304_6896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8572"/>
            <a:ext cx="3629642" cy="28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black">
          <a:xfrm rot="511862">
            <a:off x="3242774" y="1691461"/>
            <a:ext cx="5952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人山人海</a:t>
            </a:r>
            <a:r>
              <a:rPr lang="en-US" altLang="zh-CN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  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“鸭梨”山大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!!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4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55576" y="260648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目前遇到的就业形势如何？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示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556792"/>
            <a:ext cx="76152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77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87624" y="231552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现在大学生面临的问题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42297" y="2894161"/>
            <a:ext cx="1770063" cy="1771650"/>
            <a:chOff x="1307" y="1048"/>
            <a:chExt cx="1088" cy="108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07" y="1048"/>
              <a:ext cx="1088" cy="1088"/>
            </a:xfrm>
            <a:prstGeom prst="ellipse">
              <a:avLst/>
            </a:prstGeom>
            <a:noFill/>
            <a:ln w="762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2" y="1164"/>
              <a:ext cx="856" cy="856"/>
            </a:xfrm>
            <a:prstGeom prst="ellipse">
              <a:avLst/>
            </a:prstGeom>
            <a:noFill/>
            <a:ln w="117475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96" y="1337"/>
              <a:ext cx="510" cy="510"/>
            </a:xfrm>
            <a:prstGeom prst="ellipse">
              <a:avLst/>
            </a:prstGeom>
            <a:noFill/>
            <a:ln w="1778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446610" y="1470173"/>
            <a:ext cx="1771650" cy="1770063"/>
            <a:chOff x="1307" y="1048"/>
            <a:chExt cx="1088" cy="108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07" y="1048"/>
              <a:ext cx="1088" cy="1088"/>
            </a:xfrm>
            <a:prstGeom prst="ellipse">
              <a:avLst/>
            </a:prstGeom>
            <a:noFill/>
            <a:ln w="762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22" y="1164"/>
              <a:ext cx="856" cy="856"/>
            </a:xfrm>
            <a:prstGeom prst="ellipse">
              <a:avLst/>
            </a:prstGeom>
            <a:noFill/>
            <a:ln w="117475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96" y="1337"/>
              <a:ext cx="510" cy="510"/>
            </a:xfrm>
            <a:prstGeom prst="ellipse">
              <a:avLst/>
            </a:prstGeom>
            <a:noFill/>
            <a:ln w="177800" algn="ctr">
              <a:solidFill>
                <a:srgbClr val="C0C0C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699792" y="1601936"/>
            <a:ext cx="1208087" cy="1454150"/>
            <a:chOff x="1380" y="1216"/>
            <a:chExt cx="898" cy="1081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blackWhite">
            <a:xfrm rot="66259" flipH="1">
              <a:off x="1727" y="1216"/>
              <a:ext cx="234" cy="228"/>
            </a:xfrm>
            <a:prstGeom prst="ellipse">
              <a:avLst/>
            </a:pr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White">
            <a:xfrm rot="66259" flipH="1">
              <a:off x="1380" y="1223"/>
              <a:ext cx="898" cy="1074"/>
            </a:xfrm>
            <a:custGeom>
              <a:avLst/>
              <a:gdLst>
                <a:gd name="T0" fmla="*/ 7 w 3312"/>
                <a:gd name="T1" fmla="*/ 4 h 3962"/>
                <a:gd name="T2" fmla="*/ 9 w 3312"/>
                <a:gd name="T3" fmla="*/ 5 h 3962"/>
                <a:gd name="T4" fmla="*/ 11 w 3312"/>
                <a:gd name="T5" fmla="*/ 4 h 3962"/>
                <a:gd name="T6" fmla="*/ 16 w 3312"/>
                <a:gd name="T7" fmla="*/ 0 h 3962"/>
                <a:gd name="T8" fmla="*/ 17 w 3312"/>
                <a:gd name="T9" fmla="*/ 1 h 3962"/>
                <a:gd name="T10" fmla="*/ 17 w 3312"/>
                <a:gd name="T11" fmla="*/ 2 h 3962"/>
                <a:gd name="T12" fmla="*/ 12 w 3312"/>
                <a:gd name="T13" fmla="*/ 6 h 3962"/>
                <a:gd name="T14" fmla="*/ 13 w 3312"/>
                <a:gd name="T15" fmla="*/ 13 h 3962"/>
                <a:gd name="T16" fmla="*/ 12 w 3312"/>
                <a:gd name="T17" fmla="*/ 13 h 3962"/>
                <a:gd name="T18" fmla="*/ 14 w 3312"/>
                <a:gd name="T19" fmla="*/ 20 h 3962"/>
                <a:gd name="T20" fmla="*/ 14 w 3312"/>
                <a:gd name="T21" fmla="*/ 21 h 3962"/>
                <a:gd name="T22" fmla="*/ 12 w 3312"/>
                <a:gd name="T23" fmla="*/ 20 h 3962"/>
                <a:gd name="T24" fmla="*/ 10 w 3312"/>
                <a:gd name="T25" fmla="*/ 14 h 3962"/>
                <a:gd name="T26" fmla="*/ 8 w 3312"/>
                <a:gd name="T27" fmla="*/ 14 h 3962"/>
                <a:gd name="T28" fmla="*/ 6 w 3312"/>
                <a:gd name="T29" fmla="*/ 20 h 3962"/>
                <a:gd name="T30" fmla="*/ 4 w 3312"/>
                <a:gd name="T31" fmla="*/ 21 h 3962"/>
                <a:gd name="T32" fmla="*/ 4 w 3312"/>
                <a:gd name="T33" fmla="*/ 19 h 3962"/>
                <a:gd name="T34" fmla="*/ 5 w 3312"/>
                <a:gd name="T35" fmla="*/ 13 h 3962"/>
                <a:gd name="T36" fmla="*/ 4 w 3312"/>
                <a:gd name="T37" fmla="*/ 13 h 3962"/>
                <a:gd name="T38" fmla="*/ 6 w 3312"/>
                <a:gd name="T39" fmla="*/ 6 h 3962"/>
                <a:gd name="T40" fmla="*/ 1 w 3312"/>
                <a:gd name="T41" fmla="*/ 3 h 3962"/>
                <a:gd name="T42" fmla="*/ 0 w 3312"/>
                <a:gd name="T43" fmla="*/ 1 h 3962"/>
                <a:gd name="T44" fmla="*/ 2 w 3312"/>
                <a:gd name="T45" fmla="*/ 1 h 3962"/>
                <a:gd name="T46" fmla="*/ 7 w 3312"/>
                <a:gd name="T47" fmla="*/ 4 h 39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12"/>
                <a:gd name="T73" fmla="*/ 0 h 3962"/>
                <a:gd name="T74" fmla="*/ 3312 w 3312"/>
                <a:gd name="T75" fmla="*/ 3962 h 39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1149622" y="2748111"/>
            <a:ext cx="3032125" cy="2216150"/>
          </a:xfrm>
          <a:prstGeom prst="flowChartDocument">
            <a:avLst/>
          </a:prstGeom>
          <a:solidFill>
            <a:srgbClr val="D5DFCB"/>
          </a:solidFill>
          <a:ln>
            <a:noFill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444208" y="3105298"/>
            <a:ext cx="1003300" cy="1428750"/>
            <a:chOff x="4876" y="1969"/>
            <a:chExt cx="746" cy="1061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blackWhite">
            <a:xfrm rot="381936" flipH="1">
              <a:off x="5093" y="1969"/>
              <a:ext cx="230" cy="225"/>
            </a:xfrm>
            <a:prstGeom prst="ellipse">
              <a:avLst/>
            </a:pr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White">
            <a:xfrm>
              <a:off x="4876" y="2140"/>
              <a:ext cx="746" cy="890"/>
            </a:xfrm>
            <a:custGeom>
              <a:avLst/>
              <a:gdLst>
                <a:gd name="T0" fmla="*/ 440 w 746"/>
                <a:gd name="T1" fmla="*/ 32 h 890"/>
                <a:gd name="T2" fmla="*/ 352 w 746"/>
                <a:gd name="T3" fmla="*/ 74 h 890"/>
                <a:gd name="T4" fmla="*/ 283 w 746"/>
                <a:gd name="T5" fmla="*/ 0 h 890"/>
                <a:gd name="T6" fmla="*/ 224 w 746"/>
                <a:gd name="T7" fmla="*/ 37 h 890"/>
                <a:gd name="T8" fmla="*/ 42 w 746"/>
                <a:gd name="T9" fmla="*/ 273 h 890"/>
                <a:gd name="T10" fmla="*/ 75 w 746"/>
                <a:gd name="T11" fmla="*/ 363 h 890"/>
                <a:gd name="T12" fmla="*/ 216 w 746"/>
                <a:gd name="T13" fmla="*/ 91 h 890"/>
                <a:gd name="T14" fmla="*/ 87 w 746"/>
                <a:gd name="T15" fmla="*/ 426 h 890"/>
                <a:gd name="T16" fmla="*/ 145 w 746"/>
                <a:gd name="T17" fmla="*/ 449 h 890"/>
                <a:gd name="T18" fmla="*/ 16 w 746"/>
                <a:gd name="T19" fmla="*/ 742 h 890"/>
                <a:gd name="T20" fmla="*/ 24 w 746"/>
                <a:gd name="T21" fmla="*/ 835 h 890"/>
                <a:gd name="T22" fmla="*/ 113 w 746"/>
                <a:gd name="T23" fmla="*/ 784 h 890"/>
                <a:gd name="T24" fmla="*/ 265 w 746"/>
                <a:gd name="T25" fmla="*/ 488 h 890"/>
                <a:gd name="T26" fmla="*/ 365 w 746"/>
                <a:gd name="T27" fmla="*/ 501 h 890"/>
                <a:gd name="T28" fmla="*/ 425 w 746"/>
                <a:gd name="T29" fmla="*/ 818 h 890"/>
                <a:gd name="T30" fmla="*/ 488 w 746"/>
                <a:gd name="T31" fmla="*/ 888 h 890"/>
                <a:gd name="T32" fmla="*/ 530 w 746"/>
                <a:gd name="T33" fmla="*/ 799 h 890"/>
                <a:gd name="T34" fmla="*/ 474 w 746"/>
                <a:gd name="T35" fmla="*/ 491 h 890"/>
                <a:gd name="T36" fmla="*/ 545 w 746"/>
                <a:gd name="T37" fmla="*/ 481 h 890"/>
                <a:gd name="T38" fmla="*/ 481 w 746"/>
                <a:gd name="T39" fmla="*/ 120 h 890"/>
                <a:gd name="T40" fmla="*/ 607 w 746"/>
                <a:gd name="T41" fmla="*/ 407 h 890"/>
                <a:gd name="T42" fmla="*/ 704 w 746"/>
                <a:gd name="T43" fmla="*/ 445 h 890"/>
                <a:gd name="T44" fmla="*/ 720 w 746"/>
                <a:gd name="T45" fmla="*/ 344 h 890"/>
                <a:gd name="T46" fmla="*/ 537 w 746"/>
                <a:gd name="T47" fmla="*/ 37 h 890"/>
                <a:gd name="T48" fmla="*/ 440 w 746"/>
                <a:gd name="T49" fmla="*/ 32 h 8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46"/>
                <a:gd name="T76" fmla="*/ 0 h 890"/>
                <a:gd name="T77" fmla="*/ 746 w 746"/>
                <a:gd name="T78" fmla="*/ 890 h 8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46" h="890">
                  <a:moveTo>
                    <a:pt x="440" y="32"/>
                  </a:moveTo>
                  <a:cubicBezTo>
                    <a:pt x="429" y="59"/>
                    <a:pt x="390" y="76"/>
                    <a:pt x="352" y="74"/>
                  </a:cubicBezTo>
                  <a:cubicBezTo>
                    <a:pt x="312" y="67"/>
                    <a:pt x="291" y="25"/>
                    <a:pt x="283" y="0"/>
                  </a:cubicBezTo>
                  <a:cubicBezTo>
                    <a:pt x="283" y="0"/>
                    <a:pt x="246" y="16"/>
                    <a:pt x="224" y="37"/>
                  </a:cubicBezTo>
                  <a:cubicBezTo>
                    <a:pt x="201" y="58"/>
                    <a:pt x="58" y="243"/>
                    <a:pt x="42" y="273"/>
                  </a:cubicBezTo>
                  <a:cubicBezTo>
                    <a:pt x="36" y="305"/>
                    <a:pt x="84" y="395"/>
                    <a:pt x="75" y="363"/>
                  </a:cubicBezTo>
                  <a:cubicBezTo>
                    <a:pt x="66" y="333"/>
                    <a:pt x="215" y="82"/>
                    <a:pt x="216" y="91"/>
                  </a:cubicBezTo>
                  <a:lnTo>
                    <a:pt x="87" y="426"/>
                  </a:lnTo>
                  <a:lnTo>
                    <a:pt x="145" y="449"/>
                  </a:lnTo>
                  <a:lnTo>
                    <a:pt x="16" y="742"/>
                  </a:lnTo>
                  <a:cubicBezTo>
                    <a:pt x="1" y="787"/>
                    <a:pt x="0" y="819"/>
                    <a:pt x="24" y="835"/>
                  </a:cubicBezTo>
                  <a:cubicBezTo>
                    <a:pt x="59" y="848"/>
                    <a:pt x="91" y="826"/>
                    <a:pt x="113" y="784"/>
                  </a:cubicBezTo>
                  <a:cubicBezTo>
                    <a:pt x="154" y="720"/>
                    <a:pt x="234" y="534"/>
                    <a:pt x="265" y="488"/>
                  </a:cubicBezTo>
                  <a:lnTo>
                    <a:pt x="365" y="501"/>
                  </a:lnTo>
                  <a:cubicBezTo>
                    <a:pt x="377" y="565"/>
                    <a:pt x="407" y="754"/>
                    <a:pt x="425" y="818"/>
                  </a:cubicBezTo>
                  <a:cubicBezTo>
                    <a:pt x="434" y="855"/>
                    <a:pt x="457" y="890"/>
                    <a:pt x="488" y="888"/>
                  </a:cubicBezTo>
                  <a:cubicBezTo>
                    <a:pt x="512" y="876"/>
                    <a:pt x="536" y="867"/>
                    <a:pt x="530" y="799"/>
                  </a:cubicBezTo>
                  <a:lnTo>
                    <a:pt x="474" y="491"/>
                  </a:lnTo>
                  <a:lnTo>
                    <a:pt x="545" y="481"/>
                  </a:lnTo>
                  <a:lnTo>
                    <a:pt x="481" y="120"/>
                  </a:lnTo>
                  <a:lnTo>
                    <a:pt x="607" y="407"/>
                  </a:lnTo>
                  <a:cubicBezTo>
                    <a:pt x="643" y="460"/>
                    <a:pt x="687" y="456"/>
                    <a:pt x="704" y="445"/>
                  </a:cubicBezTo>
                  <a:cubicBezTo>
                    <a:pt x="746" y="429"/>
                    <a:pt x="731" y="390"/>
                    <a:pt x="720" y="344"/>
                  </a:cubicBezTo>
                  <a:cubicBezTo>
                    <a:pt x="698" y="307"/>
                    <a:pt x="586" y="29"/>
                    <a:pt x="537" y="37"/>
                  </a:cubicBezTo>
                  <a:lnTo>
                    <a:pt x="440" y="32"/>
                  </a:lnTo>
                  <a:close/>
                </a:path>
              </a:pathLst>
            </a:cu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2" dir="t"/>
            </a:scene3d>
            <a:sp3d extrusionH="1000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gray">
          <a:xfrm>
            <a:off x="4732610" y="4241948"/>
            <a:ext cx="3008312" cy="2211388"/>
          </a:xfrm>
          <a:prstGeom prst="flowChartDocument">
            <a:avLst/>
          </a:prstGeom>
          <a:solidFill>
            <a:srgbClr val="D9C1D7"/>
          </a:solidFill>
          <a:ln>
            <a:noFill/>
          </a:ln>
          <a:effectLst>
            <a:outerShdw dist="35921" dir="2700000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gray">
          <a:xfrm>
            <a:off x="1143272" y="2497286"/>
            <a:ext cx="3059113" cy="406400"/>
          </a:xfrm>
          <a:prstGeom prst="bevel">
            <a:avLst>
              <a:gd name="adj" fmla="val 9569"/>
            </a:avLst>
          </a:prstGeom>
          <a:solidFill>
            <a:srgbClr val="A5BB8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4724672" y="4000648"/>
            <a:ext cx="3041650" cy="407988"/>
          </a:xfrm>
          <a:prstGeom prst="bevel">
            <a:avLst>
              <a:gd name="adj" fmla="val 9569"/>
            </a:avLst>
          </a:prstGeom>
          <a:solidFill>
            <a:srgbClr val="BB8FB8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3" name="Picture 21" descr="worldmap_ani8"/>
          <p:cNvPicPr>
            <a:picLocks noChangeAspect="1" noChangeArrowheads="1" noCrop="1"/>
          </p:cNvPicPr>
          <p:nvPr/>
        </p:nvPicPr>
        <p:blipFill>
          <a:blip r:embed="rId2">
            <a:lum bright="18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75422" y="2830661"/>
            <a:ext cx="10302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775472" y="4057798"/>
            <a:ext cx="290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660066"/>
                </a:solidFill>
              </a:rPr>
              <a:t>大学生求职问题</a:t>
            </a:r>
            <a:endParaRPr lang="en-US" altLang="zh-CN" b="1" dirty="0">
              <a:solidFill>
                <a:srgbClr val="660066"/>
              </a:solidFill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144860" y="2535386"/>
            <a:ext cx="3030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CC3300"/>
                </a:solidFill>
              </a:rPr>
              <a:t>社会问题</a:t>
            </a:r>
            <a:endParaRPr lang="en-US" altLang="zh-CN" b="1" dirty="0">
              <a:solidFill>
                <a:srgbClr val="CC3300"/>
              </a:solidFill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830660" y="3181498"/>
            <a:ext cx="1684337" cy="1363663"/>
            <a:chOff x="3014" y="806"/>
            <a:chExt cx="1304" cy="1104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gray">
            <a:xfrm>
              <a:off x="3014" y="806"/>
              <a:ext cx="1304" cy="1104"/>
            </a:xfrm>
            <a:prstGeom prst="upArrow">
              <a:avLst>
                <a:gd name="adj1" fmla="val 39880"/>
                <a:gd name="adj2" fmla="val 54074"/>
              </a:avLst>
            </a:prstGeom>
            <a:noFill/>
            <a:ln w="76200" algn="ctr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gray">
            <a:xfrm>
              <a:off x="3243" y="942"/>
              <a:ext cx="847" cy="868"/>
            </a:xfrm>
            <a:prstGeom prst="upArrow">
              <a:avLst>
                <a:gd name="adj1" fmla="val 40731"/>
                <a:gd name="adj2" fmla="val 44038"/>
              </a:avLst>
            </a:prstGeom>
            <a:solidFill>
              <a:srgbClr val="FFFFFF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" name="Rectangle 27"/>
          <p:cNvSpPr>
            <a:spLocks noChangeArrowheads="1"/>
          </p:cNvSpPr>
          <p:nvPr/>
        </p:nvSpPr>
        <p:spPr bwMode="black">
          <a:xfrm>
            <a:off x="1144860" y="3103909"/>
            <a:ext cx="31257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 indent="-1143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应届毕业大学生就业供给大于需求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的形势，是社会综合问题。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大学生普遍存在缺少实战工作能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力，导致用人单位不愿用、不敢用。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 flipV="1">
            <a:off x="5389835" y="4807098"/>
            <a:ext cx="1676400" cy="1363663"/>
            <a:chOff x="3014" y="806"/>
            <a:chExt cx="1304" cy="1104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014" y="806"/>
              <a:ext cx="1304" cy="1104"/>
            </a:xfrm>
            <a:prstGeom prst="upArrow">
              <a:avLst>
                <a:gd name="adj1" fmla="val 39880"/>
                <a:gd name="adj2" fmla="val 54074"/>
              </a:avLst>
            </a:prstGeom>
            <a:noFill/>
            <a:ln w="76200" algn="ctr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243" y="942"/>
              <a:ext cx="847" cy="868"/>
            </a:xfrm>
            <a:prstGeom prst="upArrow">
              <a:avLst>
                <a:gd name="adj1" fmla="val 40731"/>
                <a:gd name="adj2" fmla="val 44038"/>
              </a:avLst>
            </a:prstGeom>
            <a:solidFill>
              <a:srgbClr val="FFFFFF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black">
          <a:xfrm>
            <a:off x="4710385" y="4703911"/>
            <a:ext cx="30495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indent="-114300">
              <a:lnSpc>
                <a:spcPct val="80000"/>
              </a:lnSpc>
              <a:buFontTx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先就业后择业，不考虑行业发展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滥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投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求职简历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无清晰的职业定位，盲目投递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简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marL="114300" indent="-114300">
              <a:lnSpc>
                <a:spcPct val="80000"/>
              </a:lnSpc>
              <a:buFontTx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历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，频繁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跳槽。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55576" y="188640"/>
            <a:ext cx="7918945" cy="9652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为什么就业这么难？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836863" y="4110384"/>
            <a:ext cx="5335587" cy="687388"/>
          </a:xfrm>
          <a:prstGeom prst="roundRect">
            <a:avLst>
              <a:gd name="adj" fmla="val 11505"/>
            </a:avLst>
          </a:prstGeom>
          <a:solidFill>
            <a:srgbClr val="0099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36600" y="4123084"/>
            <a:ext cx="2613025" cy="687388"/>
            <a:chOff x="370" y="2169"/>
            <a:chExt cx="1790" cy="433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120 w 1071"/>
                <a:gd name="T1" fmla="*/ 0 h 307"/>
                <a:gd name="T2" fmla="*/ 1546 w 1071"/>
                <a:gd name="T3" fmla="*/ 0 h 307"/>
                <a:gd name="T4" fmla="*/ 1546 w 1071"/>
                <a:gd name="T5" fmla="*/ 279 h 307"/>
                <a:gd name="T6" fmla="*/ 1526 w 1071"/>
                <a:gd name="T7" fmla="*/ 381 h 307"/>
                <a:gd name="T8" fmla="*/ 1428 w 1071"/>
                <a:gd name="T9" fmla="*/ 426 h 307"/>
                <a:gd name="T10" fmla="*/ 0 w 1071"/>
                <a:gd name="T11" fmla="*/ 433 h 307"/>
                <a:gd name="T12" fmla="*/ 0 w 1071"/>
                <a:gd name="T13" fmla="*/ 126 h 307"/>
                <a:gd name="T14" fmla="*/ 30 w 1071"/>
                <a:gd name="T15" fmla="*/ 25 h 307"/>
                <a:gd name="T16" fmla="*/ 120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161"/>
                </a:gs>
                <a:gs pos="50000">
                  <a:srgbClr val="009999"/>
                </a:gs>
                <a:gs pos="100000">
                  <a:srgbClr val="0061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2776538" y="5177184"/>
            <a:ext cx="5400675" cy="687388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98500" y="5085184"/>
            <a:ext cx="2613025" cy="792088"/>
            <a:chOff x="370" y="2169"/>
            <a:chExt cx="1790" cy="433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cs typeface="Arial" charset="0"/>
              </a:endParaRPr>
            </a:p>
          </p:txBody>
        </p:sp>
      </p:grp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2838450" y="2060848"/>
            <a:ext cx="5330825" cy="687388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762000" y="2002184"/>
            <a:ext cx="2606675" cy="687388"/>
            <a:chOff x="378" y="1065"/>
            <a:chExt cx="1785" cy="433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gray">
            <a:xfrm>
              <a:off x="1921" y="1152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>
              <a:off x="378" y="1065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cs typeface="Arial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gray">
          <a:xfrm>
            <a:off x="2803525" y="3051522"/>
            <a:ext cx="5356225" cy="687387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cs typeface="Arial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41156" y="3061047"/>
            <a:ext cx="2613025" cy="687388"/>
            <a:chOff x="370" y="2169"/>
            <a:chExt cx="1790" cy="433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cs typeface="Arial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120 w 1071"/>
                <a:gd name="T1" fmla="*/ 0 h 307"/>
                <a:gd name="T2" fmla="*/ 1546 w 1071"/>
                <a:gd name="T3" fmla="*/ 0 h 307"/>
                <a:gd name="T4" fmla="*/ 1546 w 1071"/>
                <a:gd name="T5" fmla="*/ 279 h 307"/>
                <a:gd name="T6" fmla="*/ 1526 w 1071"/>
                <a:gd name="T7" fmla="*/ 381 h 307"/>
                <a:gd name="T8" fmla="*/ 1428 w 1071"/>
                <a:gd name="T9" fmla="*/ 426 h 307"/>
                <a:gd name="T10" fmla="*/ 0 w 1071"/>
                <a:gd name="T11" fmla="*/ 433 h 307"/>
                <a:gd name="T12" fmla="*/ 0 w 1071"/>
                <a:gd name="T13" fmla="*/ 126 h 307"/>
                <a:gd name="T14" fmla="*/ 30 w 1071"/>
                <a:gd name="T15" fmla="*/ 25 h 307"/>
                <a:gd name="T16" fmla="*/ 120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26"/>
          <p:cNvSpPr>
            <a:spLocks noChangeArrowheads="1"/>
          </p:cNvSpPr>
          <p:nvPr/>
        </p:nvSpPr>
        <p:spPr bwMode="gray">
          <a:xfrm>
            <a:off x="955675" y="215458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知识过于理论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gray">
          <a:xfrm>
            <a:off x="955675" y="318328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dirty="0" smtClean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缺乏职业规划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gray">
          <a:xfrm>
            <a:off x="955675" y="4269134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人才的认识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gray">
          <a:xfrm>
            <a:off x="827584" y="5315297"/>
            <a:ext cx="2068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职业能力不健全</a:t>
            </a:r>
            <a:endParaRPr lang="en-US" sz="2000" b="1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347864" y="2124145"/>
            <a:ext cx="48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传统教育偏理论，轻实践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教材陈旧，跟不上技术发展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3347864" y="3132257"/>
            <a:ext cx="4608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cs typeface="Arial" charset="0"/>
              </a:rPr>
              <a:t>70%</a:t>
            </a: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的大学生没有职业规划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不知道自己适合干什么？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3347864" y="4314582"/>
            <a:ext cx="4608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大量的就业群体抢夺有限的就业岗位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275856" y="5229200"/>
            <a:ext cx="5179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专业技术能力不精、就业通用能力不懂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职业基本能力不够（沟通、团队、创新、学习、自律）</a:t>
            </a:r>
            <a:endParaRPr lang="en-US" altLang="zh-CN" sz="16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1-1312051541511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54006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dministrator\Desktop\5f25fe24x8fdbee5f51c6&amp;69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088232" cy="20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爆炸形 1 1"/>
          <p:cNvSpPr/>
          <p:nvPr/>
        </p:nvSpPr>
        <p:spPr>
          <a:xfrm>
            <a:off x="5724128" y="2060848"/>
            <a:ext cx="1980220" cy="1188132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</a:rPr>
              <a:t>基础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683568" y="1412776"/>
            <a:ext cx="1656184" cy="936104"/>
          </a:xfrm>
          <a:prstGeom prst="wedgeEllipseCallout">
            <a:avLst>
              <a:gd name="adj1" fmla="val 47893"/>
              <a:gd name="adj2" fmla="val 614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看不懂！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4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157319245</TotalTime>
  <Pages>0</Pages>
  <Words>1131</Words>
  <Characters>0</Characters>
  <Application>Microsoft Macintosh PowerPoint</Application>
  <DocSecurity>0</DocSecurity>
  <PresentationFormat>全屏显示(4:3)</PresentationFormat>
  <Lines>0</Lines>
  <Paragraphs>341</Paragraphs>
  <Slides>38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移动互联网概况与发展趋势</vt:lpstr>
      <vt:lpstr>PowerPoint 演示文稿</vt:lpstr>
      <vt:lpstr>就业方向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6734</cp:revision>
  <cp:lastPrinted>1899-12-30T00:00:00Z</cp:lastPrinted>
  <dcterms:created xsi:type="dcterms:W3CDTF">2012-07-12T07:10:00Z</dcterms:created>
  <dcterms:modified xsi:type="dcterms:W3CDTF">2015-03-26T14:41:09Z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