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6669" r:id="rId1"/>
  </p:sldMasterIdLst>
  <p:notesMasterIdLst>
    <p:notesMasterId r:id="rId13"/>
  </p:notesMasterIdLst>
  <p:handoutMasterIdLst>
    <p:handoutMasterId r:id="rId14"/>
  </p:handoutMasterIdLst>
  <p:sldIdLst>
    <p:sldId id="1579" r:id="rId2"/>
    <p:sldId id="1581" r:id="rId3"/>
    <p:sldId id="1578" r:id="rId4"/>
    <p:sldId id="1580" r:id="rId5"/>
    <p:sldId id="1607" r:id="rId6"/>
    <p:sldId id="1583" r:id="rId7"/>
    <p:sldId id="1608" r:id="rId8"/>
    <p:sldId id="1586" r:id="rId9"/>
    <p:sldId id="1588" r:id="rId10"/>
    <p:sldId id="1603" r:id="rId11"/>
    <p:sldId id="1609" r:id="rId12"/>
  </p:sldIdLst>
  <p:sldSz cx="9144000" cy="6858000" type="screen4x3"/>
  <p:notesSz cx="6797675" cy="987425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79"/>
            <p14:sldId id="1581"/>
            <p14:sldId id="1578"/>
            <p14:sldId id="1580"/>
            <p14:sldId id="1607"/>
            <p14:sldId id="1583"/>
            <p14:sldId id="1608"/>
            <p14:sldId id="1586"/>
            <p14:sldId id="1588"/>
            <p14:sldId id="1603"/>
            <p14:sldId id="160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A82"/>
    <a:srgbClr val="5971CB"/>
    <a:srgbClr val="6B9EDB"/>
    <a:srgbClr val="3A7DCE"/>
    <a:srgbClr val="FFF2C9"/>
    <a:srgbClr val="B7E0FF"/>
    <a:srgbClr val="80ABE0"/>
    <a:srgbClr val="6599D9"/>
    <a:srgbClr val="6369B5"/>
    <a:srgbClr val="163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7053" autoAdjust="0"/>
  </p:normalViewPr>
  <p:slideViewPr>
    <p:cSldViewPr>
      <p:cViewPr>
        <p:scale>
          <a:sx n="100" d="100"/>
          <a:sy n="100" d="100"/>
        </p:scale>
        <p:origin x="-1272" y="-128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15/3/26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15/3/26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400" b="0" i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A32AE-6F44-4576-B6FE-FE04805D7DE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D1B39-8137-49E7-B203-092BA4BEFCE5}" type="slidenum">
              <a:rPr lang="zh-CN" altLang="en-US" smtClean="0"/>
              <a:pPr>
                <a:defRPr/>
              </a:pPr>
              <a:t>‹#›</a:t>
            </a:fld>
            <a:endParaRPr 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5663" y="49213"/>
            <a:ext cx="68389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95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15/3/26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3" descr="C:\Users\zhangzihuiya\Desktop\1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12" name="直接连接符 11"/>
          <p:cNvCxnSpPr/>
          <p:nvPr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70" r:id="rId1"/>
    <p:sldLayoutId id="2147486671" r:id="rId2"/>
    <p:sldLayoutId id="2147486672" r:id="rId3"/>
    <p:sldLayoutId id="2147486673" r:id="rId4"/>
    <p:sldLayoutId id="2147486674" r:id="rId5"/>
    <p:sldLayoutId id="2147486675" r:id="rId6"/>
    <p:sldLayoutId id="2147486676" r:id="rId7"/>
    <p:sldLayoutId id="2147486677" r:id="rId8"/>
    <p:sldLayoutId id="2147486678" r:id="rId9"/>
    <p:sldLayoutId id="2147486679" r:id="rId10"/>
    <p:sldLayoutId id="2147486680" r:id="rId11"/>
    <p:sldLayoutId id="2147486682" r:id="rId12"/>
    <p:sldLayoutId id="2147486479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13640" y="1927530"/>
            <a:ext cx="7626349" cy="3438525"/>
            <a:chOff x="92" y="1677"/>
            <a:chExt cx="4804" cy="216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gray">
            <a:xfrm>
              <a:off x="1544" y="2228"/>
              <a:ext cx="2399" cy="960"/>
            </a:xfrm>
            <a:prstGeom prst="ellipse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gray">
            <a:xfrm flipH="1">
              <a:off x="2482" y="2375"/>
              <a:ext cx="1940" cy="83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gray">
            <a:xfrm flipH="1" flipV="1">
              <a:off x="2504" y="2458"/>
              <a:ext cx="828" cy="903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gray">
            <a:xfrm flipV="1">
              <a:off x="1349" y="2458"/>
              <a:ext cx="1155" cy="1029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gray">
            <a:xfrm flipV="1">
              <a:off x="673" y="2458"/>
              <a:ext cx="1831" cy="6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gray">
            <a:xfrm rot="21182673">
              <a:off x="1371" y="1913"/>
              <a:ext cx="2157" cy="1037"/>
            </a:xfrm>
            <a:prstGeom prst="ellipse">
              <a:avLst/>
            </a:prstGeom>
            <a:gradFill rotWithShape="1">
              <a:gsLst>
                <a:gs pos="0">
                  <a:srgbClr val="008080"/>
                </a:gs>
                <a:gs pos="100000">
                  <a:srgbClr val="99FFCC"/>
                </a:gs>
              </a:gsLst>
              <a:lin ang="2700000" scaled="1"/>
            </a:gradFill>
            <a:ln w="9525">
              <a:round/>
              <a:headEnd/>
              <a:tailEnd/>
            </a:ln>
            <a:scene3d>
              <a:camera prst="legacyPerspectiveBottom"/>
              <a:lightRig rig="legacyFlat1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9999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gray">
            <a:xfrm rot="-342635">
              <a:off x="563" y="1681"/>
              <a:ext cx="3927" cy="1911"/>
            </a:xfrm>
            <a:prstGeom prst="ellipse">
              <a:avLst/>
            </a:prstGeom>
            <a:noFill/>
            <a:ln w="5715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gray">
            <a:xfrm rot="-342635">
              <a:off x="541" y="1677"/>
              <a:ext cx="3937" cy="1893"/>
            </a:xfrm>
            <a:prstGeom prst="ellipse">
              <a:avLst/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gray">
            <a:xfrm>
              <a:off x="1876" y="2232"/>
              <a:ext cx="134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en-US" altLang="zh-CN" sz="3200" b="1" dirty="0">
                  <a:solidFill>
                    <a:srgbClr val="1C1C1C"/>
                  </a:solidFill>
                </a:rPr>
                <a:t>i</a:t>
              </a:r>
              <a:r>
                <a:rPr lang="en-US" altLang="zh-CN" sz="3200" b="1" dirty="0" smtClean="0">
                  <a:solidFill>
                    <a:srgbClr val="1C1C1C"/>
                  </a:solidFill>
                </a:rPr>
                <a:t>OS</a:t>
              </a:r>
              <a:r>
                <a:rPr lang="zh-CN" altLang="en-US" sz="3200" b="1" dirty="0" smtClean="0">
                  <a:solidFill>
                    <a:srgbClr val="1C1C1C"/>
                  </a:solidFill>
                </a:rPr>
                <a:t>开发</a:t>
              </a:r>
              <a:endParaRPr lang="en-US" altLang="zh-CN" sz="3200" b="1" dirty="0">
                <a:solidFill>
                  <a:srgbClr val="1C1C1C"/>
                </a:solidFill>
              </a:endParaRPr>
            </a:p>
          </p:txBody>
        </p:sp>
        <p:grpSp>
          <p:nvGrpSpPr>
            <p:cNvPr id="16" name="Group 16"/>
            <p:cNvGrpSpPr>
              <a:grpSpLocks/>
            </p:cNvGrpSpPr>
            <p:nvPr/>
          </p:nvGrpSpPr>
          <p:grpSpPr bwMode="auto">
            <a:xfrm rot="-395355">
              <a:off x="111" y="2121"/>
              <a:ext cx="1018" cy="637"/>
              <a:chOff x="2680" y="-145"/>
              <a:chExt cx="2380" cy="1023"/>
            </a:xfrm>
          </p:grpSpPr>
          <p:sp>
            <p:nvSpPr>
              <p:cNvPr id="38" name="Oval 17"/>
              <p:cNvSpPr>
                <a:spLocks noChangeArrowheads="1"/>
              </p:cNvSpPr>
              <p:nvPr/>
            </p:nvSpPr>
            <p:spPr bwMode="gray">
              <a:xfrm>
                <a:off x="2683" y="-145"/>
                <a:ext cx="2374" cy="1023"/>
              </a:xfrm>
              <a:prstGeom prst="ellipse">
                <a:avLst/>
              </a:prstGeom>
              <a:gradFill rotWithShape="1">
                <a:gsLst>
                  <a:gs pos="0">
                    <a:srgbClr val="6B6B6B"/>
                  </a:gs>
                  <a:gs pos="50000">
                    <a:srgbClr val="C0C0C0"/>
                  </a:gs>
                  <a:gs pos="100000">
                    <a:srgbClr val="6B6B6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9" name="Oval 18"/>
              <p:cNvSpPr>
                <a:spLocks noChangeArrowheads="1"/>
              </p:cNvSpPr>
              <p:nvPr/>
            </p:nvSpPr>
            <p:spPr bwMode="gray">
              <a:xfrm>
                <a:off x="2680" y="-145"/>
                <a:ext cx="2380" cy="974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9" name="Group 25"/>
            <p:cNvGrpSpPr>
              <a:grpSpLocks/>
            </p:cNvGrpSpPr>
            <p:nvPr/>
          </p:nvGrpSpPr>
          <p:grpSpPr bwMode="auto">
            <a:xfrm rot="-208054">
              <a:off x="3812" y="2102"/>
              <a:ext cx="1084" cy="572"/>
              <a:chOff x="3098" y="249"/>
              <a:chExt cx="1959" cy="629"/>
            </a:xfrm>
          </p:grpSpPr>
          <p:sp>
            <p:nvSpPr>
              <p:cNvPr id="32" name="Oval 26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Oval 27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 rot="-198351">
              <a:off x="2569" y="2983"/>
              <a:ext cx="1495" cy="859"/>
              <a:chOff x="3098" y="249"/>
              <a:chExt cx="1959" cy="629"/>
            </a:xfrm>
          </p:grpSpPr>
          <p:sp>
            <p:nvSpPr>
              <p:cNvPr id="30" name="Oval 29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Oval 30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1" name="Group 31"/>
            <p:cNvGrpSpPr>
              <a:grpSpLocks/>
            </p:cNvGrpSpPr>
            <p:nvPr/>
          </p:nvGrpSpPr>
          <p:grpSpPr bwMode="auto">
            <a:xfrm rot="-293188">
              <a:off x="761" y="3172"/>
              <a:ext cx="1178" cy="671"/>
              <a:chOff x="3098" y="249"/>
              <a:chExt cx="1959" cy="629"/>
            </a:xfrm>
          </p:grpSpPr>
          <p:sp>
            <p:nvSpPr>
              <p:cNvPr id="28" name="Oval 32"/>
              <p:cNvSpPr>
                <a:spLocks noChangeArrowheads="1"/>
              </p:cNvSpPr>
              <p:nvPr/>
            </p:nvSpPr>
            <p:spPr bwMode="gray">
              <a:xfrm>
                <a:off x="3099" y="297"/>
                <a:ext cx="1958" cy="581"/>
              </a:xfrm>
              <a:prstGeom prst="ellipse">
                <a:avLst/>
              </a:prstGeom>
              <a:gradFill rotWithShape="1">
                <a:gsLst>
                  <a:gs pos="0">
                    <a:srgbClr val="636363"/>
                  </a:gs>
                  <a:gs pos="50000">
                    <a:srgbClr val="B2B2B2"/>
                  </a:gs>
                  <a:gs pos="100000">
                    <a:srgbClr val="63636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" name="Oval 33"/>
              <p:cNvSpPr>
                <a:spLocks noChangeArrowheads="1"/>
              </p:cNvSpPr>
              <p:nvPr/>
            </p:nvSpPr>
            <p:spPr bwMode="gray">
              <a:xfrm>
                <a:off x="3098" y="249"/>
                <a:ext cx="1959" cy="5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4" name="Text Box 36"/>
            <p:cNvSpPr txBox="1">
              <a:spLocks noChangeArrowheads="1"/>
            </p:cNvSpPr>
            <p:nvPr/>
          </p:nvSpPr>
          <p:spPr bwMode="gray">
            <a:xfrm>
              <a:off x="3955" y="2166"/>
              <a:ext cx="802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33"/>
                  </a:solidFill>
                </a:rPr>
                <a:t>游戏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企业</a:t>
              </a:r>
              <a:r>
                <a:rPr lang="en-US" altLang="zh-CN" sz="2000" b="1" dirty="0">
                  <a:solidFill>
                    <a:srgbClr val="333333"/>
                  </a:solidFill>
                </a:rPr>
                <a:t>)</a:t>
              </a:r>
            </a:p>
            <a:p>
              <a:pPr algn="ctr">
                <a:spcBef>
                  <a:spcPct val="50000"/>
                </a:spcBef>
              </a:pP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  <p:sp>
          <p:nvSpPr>
            <p:cNvPr id="25" name="Text Box 37"/>
            <p:cNvSpPr txBox="1">
              <a:spLocks noChangeArrowheads="1"/>
            </p:cNvSpPr>
            <p:nvPr/>
          </p:nvSpPr>
          <p:spPr bwMode="gray">
            <a:xfrm>
              <a:off x="2707" y="3203"/>
              <a:ext cx="1328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应用</a:t>
              </a:r>
              <a:r>
                <a:rPr lang="en-US" altLang="zh-CN" sz="2000" b="1" dirty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独立开发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</a:endParaRPr>
            </a:p>
            <a:p>
              <a:pPr algn="ctr">
                <a:spcBef>
                  <a:spcPct val="50000"/>
                </a:spcBef>
              </a:pP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gray">
            <a:xfrm>
              <a:off x="740" y="3319"/>
              <a:ext cx="11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应用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企业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  <p:sp>
          <p:nvSpPr>
            <p:cNvPr id="27" name="Text Box 39"/>
            <p:cNvSpPr txBox="1">
              <a:spLocks noChangeArrowheads="1"/>
            </p:cNvSpPr>
            <p:nvPr/>
          </p:nvSpPr>
          <p:spPr bwMode="gray">
            <a:xfrm>
              <a:off x="92" y="2250"/>
              <a:ext cx="106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rgbClr val="333333"/>
                  </a:solidFill>
                </a:rPr>
                <a:t>游戏</a:t>
              </a:r>
              <a:r>
                <a:rPr lang="en-US" altLang="zh-CN" sz="2000" b="1" dirty="0">
                  <a:solidFill>
                    <a:srgbClr val="333333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rgbClr val="333333"/>
                  </a:solidFill>
                </a:rPr>
                <a:t>独立开发</a:t>
              </a:r>
              <a:r>
                <a:rPr lang="en-US" altLang="zh-CN" sz="2000" b="1" dirty="0" smtClean="0">
                  <a:solidFill>
                    <a:srgbClr val="333333"/>
                  </a:solidFill>
                </a:rPr>
                <a:t>)</a:t>
              </a:r>
              <a:endParaRPr lang="en-US" altLang="zh-CN" sz="2000" b="1" dirty="0">
                <a:solidFill>
                  <a:srgbClr val="333333"/>
                </a:solidFill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292951" y="1180529"/>
            <a:ext cx="78263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2"/>
              </a:buBlip>
              <a:tabLst>
                <a:tab pos="442913" algn="l"/>
              </a:tabLst>
            </a:pP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 smtClean="0"/>
              <a:t>开发</a:t>
            </a:r>
            <a:r>
              <a:rPr lang="zh-CN" altLang="en-US" dirty="0"/>
              <a:t>发展方向主要分为两大块：独立开发者、企业开发人员。</a:t>
            </a:r>
            <a:endParaRPr lang="en-US" altLang="zh-CN" dirty="0"/>
          </a:p>
        </p:txBody>
      </p:sp>
      <p:sp>
        <p:nvSpPr>
          <p:cNvPr id="34" name="矩形 33"/>
          <p:cNvSpPr/>
          <p:nvPr/>
        </p:nvSpPr>
        <p:spPr>
          <a:xfrm>
            <a:off x="562049" y="5513457"/>
            <a:ext cx="7826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r>
              <a:rPr lang="zh-CN" altLang="en-US" dirty="0" smtClean="0"/>
              <a:t>苹果公司允许开发人员或软件公司将软件通过</a:t>
            </a:r>
            <a:r>
              <a:rPr lang="en-US" altLang="zh-CN" dirty="0" smtClean="0"/>
              <a:t>App Store</a:t>
            </a:r>
            <a:r>
              <a:rPr lang="zh-CN" altLang="en-US" dirty="0" smtClean="0"/>
              <a:t>平台进行销售，并将销售额的</a:t>
            </a:r>
            <a:r>
              <a:rPr lang="en-US" altLang="zh-CN" dirty="0" smtClean="0"/>
              <a:t>70%</a:t>
            </a:r>
            <a:r>
              <a:rPr lang="zh-CN" altLang="en-US" dirty="0" smtClean="0"/>
              <a:t>返回给开发者。</a:t>
            </a:r>
            <a:endParaRPr lang="en-US" altLang="zh-CN" dirty="0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187624" y="87536"/>
            <a:ext cx="7918945" cy="96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就业</a:t>
            </a: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方向</a:t>
            </a:r>
            <a:endParaRPr lang="en-US" altLang="zh-CN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44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052391" y="73955"/>
            <a:ext cx="5868144" cy="97878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就业保障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4" name="AutoShape 3"/>
          <p:cNvSpPr>
            <a:spLocks noChangeArrowheads="1"/>
          </p:cNvSpPr>
          <p:nvPr/>
        </p:nvSpPr>
        <p:spPr bwMode="gray">
          <a:xfrm>
            <a:off x="904875" y="1658938"/>
            <a:ext cx="2439988" cy="2000250"/>
          </a:xfrm>
          <a:prstGeom prst="rightArrowCallout">
            <a:avLst>
              <a:gd name="adj1" fmla="val 28435"/>
              <a:gd name="adj2" fmla="val 21477"/>
              <a:gd name="adj3" fmla="val 8889"/>
              <a:gd name="adj4" fmla="val 86532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63529"/>
                  <a:invGamma/>
                  <a:alpha val="89999"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5" name="AutoShape 4"/>
          <p:cNvSpPr>
            <a:spLocks noChangeArrowheads="1"/>
          </p:cNvSpPr>
          <p:nvPr/>
        </p:nvSpPr>
        <p:spPr bwMode="gray">
          <a:xfrm>
            <a:off x="3546475" y="1658938"/>
            <a:ext cx="2439988" cy="2000250"/>
          </a:xfrm>
          <a:prstGeom prst="rightArrowCallout">
            <a:avLst>
              <a:gd name="adj1" fmla="val 28435"/>
              <a:gd name="adj2" fmla="val 21477"/>
              <a:gd name="adj3" fmla="val 8889"/>
              <a:gd name="adj4" fmla="val 86532"/>
            </a:avLst>
          </a:prstGeom>
          <a:gradFill rotWithShape="1">
            <a:gsLst>
              <a:gs pos="0">
                <a:srgbClr val="99CCFF">
                  <a:alpha val="89998"/>
                </a:srgbClr>
              </a:gs>
              <a:gs pos="100000">
                <a:srgbClr val="CCEC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6" name="Rectangle 5"/>
          <p:cNvSpPr>
            <a:spLocks noChangeArrowheads="1"/>
          </p:cNvSpPr>
          <p:nvPr/>
        </p:nvSpPr>
        <p:spPr bwMode="gray">
          <a:xfrm>
            <a:off x="3546475" y="1585913"/>
            <a:ext cx="2109788" cy="5159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6471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227000" prstMaterial="legacyMetal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8" name="AutoShape 6"/>
          <p:cNvSpPr>
            <a:spLocks noChangeArrowheads="1"/>
          </p:cNvSpPr>
          <p:nvPr/>
        </p:nvSpPr>
        <p:spPr bwMode="gray">
          <a:xfrm rot="5400000">
            <a:off x="6084094" y="2683784"/>
            <a:ext cx="2308225" cy="258532"/>
          </a:xfrm>
          <a:prstGeom prst="rightArrowCallout">
            <a:avLst>
              <a:gd name="adj1" fmla="val 28435"/>
              <a:gd name="adj2" fmla="val 21477"/>
              <a:gd name="adj3" fmla="val 7937"/>
              <a:gd name="adj4" fmla="val 86532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endParaRPr lang="zh-CN" altLang="en-US" b="1">
              <a:solidFill>
                <a:schemeClr val="accent4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51" name="AutoShape 8"/>
          <p:cNvSpPr>
            <a:spLocks noChangeArrowheads="1"/>
          </p:cNvSpPr>
          <p:nvPr/>
        </p:nvSpPr>
        <p:spPr bwMode="gray">
          <a:xfrm flipH="1">
            <a:off x="3240088" y="4270375"/>
            <a:ext cx="2439987" cy="2000250"/>
          </a:xfrm>
          <a:prstGeom prst="rightArrowCallout">
            <a:avLst>
              <a:gd name="adj1" fmla="val 28435"/>
              <a:gd name="adj2" fmla="val 21477"/>
              <a:gd name="adj3" fmla="val 8889"/>
              <a:gd name="adj4" fmla="val 86532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63529"/>
                  <a:invGamma/>
                  <a:alpha val="89999"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53" name="Rectangle 9"/>
          <p:cNvSpPr>
            <a:spLocks noChangeArrowheads="1"/>
          </p:cNvSpPr>
          <p:nvPr/>
        </p:nvSpPr>
        <p:spPr bwMode="gray">
          <a:xfrm>
            <a:off x="3567113" y="4114800"/>
            <a:ext cx="2112962" cy="5159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87843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b"/>
          </a:scene3d>
          <a:sp3d extrusionH="1889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54" name="AutoShape 10"/>
          <p:cNvSpPr>
            <a:spLocks noChangeArrowheads="1"/>
          </p:cNvSpPr>
          <p:nvPr/>
        </p:nvSpPr>
        <p:spPr bwMode="gray">
          <a:xfrm flipH="1">
            <a:off x="5851525" y="4270375"/>
            <a:ext cx="2439988" cy="2000250"/>
          </a:xfrm>
          <a:prstGeom prst="rightArrowCallout">
            <a:avLst>
              <a:gd name="adj1" fmla="val 28435"/>
              <a:gd name="adj2" fmla="val 21477"/>
              <a:gd name="adj3" fmla="val 8889"/>
              <a:gd name="adj4" fmla="val 86532"/>
            </a:avLst>
          </a:prstGeom>
          <a:gradFill rotWithShape="1">
            <a:gsLst>
              <a:gs pos="0">
                <a:srgbClr val="99CCFF">
                  <a:alpha val="89998"/>
                </a:srgbClr>
              </a:gs>
              <a:gs pos="100000">
                <a:srgbClr val="CCEC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TopLeft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7" name="Rectangle 11"/>
          <p:cNvSpPr>
            <a:spLocks noChangeArrowheads="1"/>
          </p:cNvSpPr>
          <p:nvPr/>
        </p:nvSpPr>
        <p:spPr bwMode="gray">
          <a:xfrm>
            <a:off x="6181725" y="4124325"/>
            <a:ext cx="2119313" cy="5159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6471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Left"/>
            <a:lightRig rig="legacyFlat3" dir="b"/>
          </a:scene3d>
          <a:sp3d extrusionH="227000" prstMaterial="legacyMetal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8" name="Rectangle 12"/>
          <p:cNvSpPr>
            <a:spLocks noChangeArrowheads="1"/>
          </p:cNvSpPr>
          <p:nvPr/>
        </p:nvSpPr>
        <p:spPr bwMode="gray">
          <a:xfrm>
            <a:off x="903288" y="1585913"/>
            <a:ext cx="2114550" cy="5159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87843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2270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69" name="Text Box 13"/>
          <p:cNvSpPr txBox="1">
            <a:spLocks noChangeArrowheads="1"/>
          </p:cNvSpPr>
          <p:nvPr/>
        </p:nvSpPr>
        <p:spPr bwMode="gray">
          <a:xfrm>
            <a:off x="971600" y="1662113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FFFFFF"/>
                </a:solidFill>
              </a:rPr>
              <a:t>第一重就业保障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73" name="Text Box 14"/>
          <p:cNvSpPr txBox="1">
            <a:spLocks noChangeArrowheads="1"/>
          </p:cNvSpPr>
          <p:nvPr/>
        </p:nvSpPr>
        <p:spPr bwMode="gray">
          <a:xfrm>
            <a:off x="3635896" y="1662113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FFFFFF"/>
                </a:solidFill>
              </a:rPr>
              <a:t>第二重就业保障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75" name="Text Box 16"/>
          <p:cNvSpPr txBox="1">
            <a:spLocks noChangeArrowheads="1"/>
          </p:cNvSpPr>
          <p:nvPr/>
        </p:nvSpPr>
        <p:spPr bwMode="gray">
          <a:xfrm>
            <a:off x="3635896" y="421798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FFFFFF"/>
                </a:solidFill>
              </a:rPr>
              <a:t>第五重就业保障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76" name="Text Box 17"/>
          <p:cNvSpPr txBox="1">
            <a:spLocks noChangeArrowheads="1"/>
          </p:cNvSpPr>
          <p:nvPr/>
        </p:nvSpPr>
        <p:spPr bwMode="gray">
          <a:xfrm>
            <a:off x="6228184" y="4217988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rgbClr val="FFFFFF"/>
                </a:solidFill>
              </a:rPr>
              <a:t>第四重就业保障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177" name="Text Box 18"/>
          <p:cNvSpPr txBox="1">
            <a:spLocks noChangeArrowheads="1"/>
          </p:cNvSpPr>
          <p:nvPr/>
        </p:nvSpPr>
        <p:spPr bwMode="black">
          <a:xfrm>
            <a:off x="395536" y="4869160"/>
            <a:ext cx="27667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C00000"/>
                </a:solidFill>
              </a:rPr>
              <a:t>五重就业保障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</a:rPr>
              <a:t>全程创业指导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178" name="Text Box 19"/>
          <p:cNvSpPr txBox="1">
            <a:spLocks noChangeArrowheads="1"/>
          </p:cNvSpPr>
          <p:nvPr/>
        </p:nvSpPr>
        <p:spPr bwMode="auto">
          <a:xfrm>
            <a:off x="885825" y="2474913"/>
            <a:ext cx="2073275" cy="5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互动式就业平台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方便快捷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9" name="Text Box 20"/>
          <p:cNvSpPr txBox="1">
            <a:spLocks noChangeArrowheads="1"/>
          </p:cNvSpPr>
          <p:nvPr/>
        </p:nvSpPr>
        <p:spPr bwMode="auto">
          <a:xfrm>
            <a:off x="3543300" y="2474913"/>
            <a:ext cx="2073275" cy="5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indent="0" algn="ctr" eaLnBrk="1" hangingPunct="1">
              <a:lnSpc>
                <a:spcPct val="60000"/>
              </a:lnSpc>
              <a:spcBef>
                <a:spcPct val="50000"/>
              </a:spcBef>
              <a:defRPr b="1">
                <a:solidFill>
                  <a:schemeClr val="accent4">
                    <a:lumMod val="50000"/>
                  </a:schemeClr>
                </a:solidFill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zh-CN" altLang="en-US" dirty="0"/>
              <a:t>体系化就业网络</a:t>
            </a:r>
            <a:endParaRPr lang="en-US" altLang="zh-CN" dirty="0"/>
          </a:p>
          <a:p>
            <a:r>
              <a:rPr lang="zh-CN" altLang="en-US" dirty="0"/>
              <a:t>覆盖全国</a:t>
            </a:r>
            <a:endParaRPr lang="en-US" altLang="zh-CN" dirty="0"/>
          </a:p>
        </p:txBody>
      </p:sp>
      <p:sp>
        <p:nvSpPr>
          <p:cNvPr id="181" name="Text Box 22"/>
          <p:cNvSpPr txBox="1">
            <a:spLocks noChangeArrowheads="1"/>
          </p:cNvSpPr>
          <p:nvPr/>
        </p:nvSpPr>
        <p:spPr bwMode="auto">
          <a:xfrm>
            <a:off x="6162675" y="5030788"/>
            <a:ext cx="2073275" cy="5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0650" indent="-1206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indent="0"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</a:rPr>
              <a:t>订单</a:t>
            </a: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式校企合作</a:t>
            </a:r>
            <a:endParaRPr lang="en-US" altLang="zh-CN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 algn="ctr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</a:rPr>
              <a:t>毕业即就业</a:t>
            </a:r>
            <a:endParaRPr lang="en-US" altLang="zh-C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82" name="Text Box 23"/>
          <p:cNvSpPr txBox="1">
            <a:spLocks noChangeArrowheads="1"/>
          </p:cNvSpPr>
          <p:nvPr/>
        </p:nvSpPr>
        <p:spPr bwMode="auto">
          <a:xfrm>
            <a:off x="3667090" y="5030788"/>
            <a:ext cx="18573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ctr" eaLnBrk="1" hangingPunct="1">
              <a:lnSpc>
                <a:spcPct val="60000"/>
              </a:lnSpc>
              <a:spcBef>
                <a:spcPct val="50000"/>
              </a:spcBef>
              <a:defRPr b="1">
                <a:solidFill>
                  <a:schemeClr val="accent4">
                    <a:lumMod val="50000"/>
                  </a:schemeClr>
                </a:solidFill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全国性校友协会沟通无限</a:t>
            </a:r>
            <a:endParaRPr lang="en-US" altLang="zh-CN" dirty="0"/>
          </a:p>
        </p:txBody>
      </p:sp>
      <p:sp>
        <p:nvSpPr>
          <p:cNvPr id="184" name="AutoShape 6"/>
          <p:cNvSpPr>
            <a:spLocks noChangeArrowheads="1"/>
          </p:cNvSpPr>
          <p:nvPr/>
        </p:nvSpPr>
        <p:spPr bwMode="gray">
          <a:xfrm rot="5400000">
            <a:off x="6084094" y="1753394"/>
            <a:ext cx="2308225" cy="2119313"/>
          </a:xfrm>
          <a:prstGeom prst="rightArrowCallout">
            <a:avLst>
              <a:gd name="adj1" fmla="val 28435"/>
              <a:gd name="adj2" fmla="val 21477"/>
              <a:gd name="adj3" fmla="val 7937"/>
              <a:gd name="adj4" fmla="val 86532"/>
            </a:avLst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48627"/>
                  <a:invGamma/>
                  <a:alpha val="89999"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85" name="Rectangle 7"/>
          <p:cNvSpPr>
            <a:spLocks noChangeArrowheads="1"/>
          </p:cNvSpPr>
          <p:nvPr/>
        </p:nvSpPr>
        <p:spPr bwMode="gray">
          <a:xfrm>
            <a:off x="6178550" y="1585913"/>
            <a:ext cx="2119313" cy="5159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81961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  <a:scene3d>
            <a:camera prst="legacyPerspectiveTop"/>
            <a:lightRig rig="legacyFlat3" dir="b"/>
          </a:scene3d>
          <a:sp3d extrusionH="163500" prstMaterial="legacyMetal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86" name="Text Box 15"/>
          <p:cNvSpPr txBox="1">
            <a:spLocks noChangeArrowheads="1"/>
          </p:cNvSpPr>
          <p:nvPr/>
        </p:nvSpPr>
        <p:spPr bwMode="gray">
          <a:xfrm>
            <a:off x="6300192" y="1662113"/>
            <a:ext cx="19912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0" hangingPunct="0">
              <a:defRPr sz="2000" b="1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zh-CN" altLang="en-US" dirty="0" smtClean="0"/>
              <a:t>第三重</a:t>
            </a:r>
            <a:r>
              <a:rPr lang="zh-CN" altLang="en-US" dirty="0"/>
              <a:t>就业保障</a:t>
            </a:r>
            <a:endParaRPr lang="en-US" altLang="zh-CN" dirty="0"/>
          </a:p>
        </p:txBody>
      </p:sp>
      <p:sp>
        <p:nvSpPr>
          <p:cNvPr id="187" name="Text Box 21"/>
          <p:cNvSpPr txBox="1">
            <a:spLocks noChangeArrowheads="1"/>
          </p:cNvSpPr>
          <p:nvPr/>
        </p:nvSpPr>
        <p:spPr bwMode="auto">
          <a:xfrm>
            <a:off x="6162675" y="2474913"/>
            <a:ext cx="2073275" cy="5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indent="0" algn="ctr" eaLnBrk="1" hangingPunct="1">
              <a:lnSpc>
                <a:spcPct val="60000"/>
              </a:lnSpc>
              <a:spcBef>
                <a:spcPct val="50000"/>
              </a:spcBef>
              <a:defRPr b="1">
                <a:solidFill>
                  <a:schemeClr val="accent4">
                    <a:lumMod val="50000"/>
                  </a:schemeClr>
                </a:solidFill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r>
              <a:rPr lang="zh-CN" altLang="en-US" dirty="0"/>
              <a:t>多元化就业渠道</a:t>
            </a:r>
            <a:endParaRPr lang="en-US" altLang="zh-CN" dirty="0"/>
          </a:p>
          <a:p>
            <a:r>
              <a:rPr lang="zh-CN" altLang="en-US" dirty="0"/>
              <a:t>畅通无阻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119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19536" y="64935"/>
            <a:ext cx="5868144" cy="91579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合作企业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black">
          <a:xfrm>
            <a:off x="2915816" y="2780928"/>
            <a:ext cx="27667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 smtClean="0">
                <a:solidFill>
                  <a:srgbClr val="C00000"/>
                </a:solidFill>
              </a:rPr>
              <a:t>合作企业内容待确定后填入</a:t>
            </a:r>
            <a:endParaRPr lang="en-US" altLang="zh-CN" sz="2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9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1763688" y="116632"/>
            <a:ext cx="7200800" cy="90872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3600" b="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iOS</a:t>
            </a: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</a:t>
            </a: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人才缺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口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1268760"/>
            <a:ext cx="9001000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 smtClean="0"/>
              <a:t>从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年招聘</a:t>
            </a:r>
            <a:r>
              <a:rPr lang="zh-CN" altLang="en-US" dirty="0"/>
              <a:t>情况来看</a:t>
            </a:r>
            <a:r>
              <a:rPr lang="zh-CN" altLang="en-US" dirty="0" smtClean="0"/>
              <a:t>，</a:t>
            </a: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/>
              <a:t>软件工程师岗位需求达到了惊人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万多个</a:t>
            </a:r>
            <a:r>
              <a:rPr lang="zh-CN" altLang="en-US" dirty="0"/>
              <a:t>，成为索引擎上最热门的岗位。随着</a:t>
            </a:r>
            <a:r>
              <a:rPr lang="en-US" altLang="zh-CN" dirty="0"/>
              <a:t>iPhone</a:t>
            </a:r>
            <a:r>
              <a:rPr lang="zh-CN" altLang="en-US" dirty="0"/>
              <a:t>在全球创造的庞大的应用市场</a:t>
            </a:r>
            <a:r>
              <a:rPr lang="zh-CN" altLang="en-US" dirty="0" smtClean="0"/>
              <a:t>，</a:t>
            </a: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/>
              <a:t>开发人员成为应用开发公司所争抢的对象，调查数据显示，目前</a:t>
            </a:r>
            <a:r>
              <a:rPr lang="en-US" altLang="zh-CN" dirty="0" smtClean="0"/>
              <a:t>iOS</a:t>
            </a:r>
            <a:r>
              <a:rPr lang="zh-CN" altLang="en-US" dirty="0" smtClean="0"/>
              <a:t>软件</a:t>
            </a:r>
            <a:r>
              <a:rPr lang="zh-CN" altLang="en-US" dirty="0"/>
              <a:t>人才已出现了</a:t>
            </a:r>
            <a:r>
              <a:rPr lang="en-US" altLang="zh-CN" dirty="0"/>
              <a:t>38</a:t>
            </a:r>
            <a:r>
              <a:rPr lang="zh-CN" altLang="en-US" dirty="0"/>
              <a:t>万缺口，根据国家官方公布的数据，未来几年</a:t>
            </a:r>
            <a:r>
              <a:rPr lang="en-US" altLang="zh-CN" dirty="0" smtClean="0"/>
              <a:t>iOS</a:t>
            </a:r>
            <a:r>
              <a:rPr lang="zh-CN" altLang="en-US" dirty="0" smtClean="0"/>
              <a:t>软件开发</a:t>
            </a:r>
            <a:r>
              <a:rPr lang="zh-CN" altLang="en-US" dirty="0"/>
              <a:t>人才市场缺口将达百万，未来几年内</a:t>
            </a:r>
            <a:r>
              <a:rPr lang="zh-CN" altLang="en-US" dirty="0" smtClean="0"/>
              <a:t>，</a:t>
            </a: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/>
              <a:t>软件开发人员都将</a:t>
            </a:r>
            <a:r>
              <a:rPr lang="zh-CN" altLang="en-US" dirty="0" smtClean="0"/>
              <a:t>供不应求，高薪纳贤便成为社会发展所需。</a:t>
            </a:r>
          </a:p>
          <a:p>
            <a:pPr eaLnBrk="0" hangingPunct="0">
              <a:lnSpc>
                <a:spcPct val="150000"/>
              </a:lnSpc>
              <a:spcAft>
                <a:spcPts val="600"/>
              </a:spcAft>
              <a:tabLst>
                <a:tab pos="442913" algn="l"/>
              </a:tabLst>
            </a:pPr>
            <a:endParaRPr lang="en-US" altLang="zh-CN" dirty="0"/>
          </a:p>
        </p:txBody>
      </p:sp>
      <p:pic>
        <p:nvPicPr>
          <p:cNvPr id="5" name="Picture 3" descr="C:\Users\Administrator\Desktop\QQ截图201503182111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767841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68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279232" y="117491"/>
            <a:ext cx="5868144" cy="84014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薪资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水平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395536" y="1196752"/>
            <a:ext cx="82809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开发</a:t>
            </a:r>
            <a:r>
              <a:rPr lang="zh-CN" altLang="en-US" dirty="0"/>
              <a:t>者</a:t>
            </a:r>
            <a:r>
              <a:rPr lang="zh-CN" altLang="en-US" dirty="0" smtClean="0"/>
              <a:t>薪酬范围比例以及月薪与工作经验。</a:t>
            </a:r>
            <a:endParaRPr lang="en-US" altLang="zh-CN" dirty="0"/>
          </a:p>
        </p:txBody>
      </p:sp>
      <p:pic>
        <p:nvPicPr>
          <p:cNvPr id="15364" name="Picture 4" descr="C:\Users\Administrator\Desktop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01008"/>
            <a:ext cx="4572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C:\Users\Administrator\Desktop\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" y="2913598"/>
            <a:ext cx="4586401" cy="260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black">
          <a:xfrm>
            <a:off x="1043609" y="2247255"/>
            <a:ext cx="2235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B050"/>
                </a:solidFill>
                <a:cs typeface="Arial" charset="0"/>
              </a:rPr>
              <a:t>月薪范围比例</a:t>
            </a:r>
            <a:endParaRPr lang="en-US" altLang="zh-CN" sz="2400" b="1" dirty="0">
              <a:solidFill>
                <a:srgbClr val="00B050"/>
              </a:solidFill>
              <a:cs typeface="Arial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black">
          <a:xfrm>
            <a:off x="5404275" y="2823319"/>
            <a:ext cx="24080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b="1" dirty="0" smtClean="0">
                <a:solidFill>
                  <a:srgbClr val="00B050"/>
                </a:solidFill>
                <a:cs typeface="Arial" charset="0"/>
              </a:rPr>
              <a:t>月薪与工作经验</a:t>
            </a:r>
            <a:endParaRPr lang="en-US" altLang="zh-CN" sz="2400" b="1" dirty="0">
              <a:solidFill>
                <a:srgbClr val="00B05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0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31840" y="44624"/>
            <a:ext cx="5868144" cy="10081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发展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前景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320415" y="1196752"/>
            <a:ext cx="82809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6575" indent="-536575" eaLnBrk="0" hangingPunct="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  <a:tabLst>
                <a:tab pos="442913" algn="l"/>
              </a:tabLst>
            </a:pPr>
            <a:r>
              <a:rPr lang="zh-CN" altLang="en-US" dirty="0" smtClean="0"/>
              <a:t>移动互联网发展趋势正向苹果的理想化发展。</a:t>
            </a:r>
            <a:endParaRPr lang="en-US" altLang="zh-CN" dirty="0"/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gray">
          <a:xfrm>
            <a:off x="390525" y="3429000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black">
          <a:xfrm>
            <a:off x="899592" y="2247255"/>
            <a:ext cx="72983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b="1" dirty="0" smtClean="0">
                <a:cs typeface="Arial" charset="0"/>
              </a:rPr>
              <a:t>2015</a:t>
            </a:r>
            <a:r>
              <a:rPr lang="zh-CN" altLang="en-US" sz="2400" b="1" dirty="0" smtClean="0">
                <a:cs typeface="Arial" charset="0"/>
              </a:rPr>
              <a:t>年元旦节流量占比与网络销售额数据显示如下：</a:t>
            </a:r>
            <a:endParaRPr lang="en-US" altLang="zh-CN" sz="2400" b="1" dirty="0">
              <a:cs typeface="Arial" charset="0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gray">
          <a:xfrm>
            <a:off x="2574925" y="3429000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gray">
          <a:xfrm>
            <a:off x="4725988" y="3429000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72941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6877050" y="3429000"/>
            <a:ext cx="1885950" cy="20177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76078"/>
                  <a:invGamma/>
                </a:schemeClr>
              </a:gs>
            </a:gsLst>
            <a:lin ang="2700000" scaled="1"/>
          </a:gradFill>
          <a:ln w="28575">
            <a:solidFill>
              <a:srgbClr val="EAEAE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gray">
          <a:xfrm>
            <a:off x="8740775" y="3711575"/>
            <a:ext cx="3175" cy="1463675"/>
          </a:xfrm>
          <a:prstGeom prst="line">
            <a:avLst/>
          </a:prstGeom>
          <a:noFill/>
          <a:ln w="19050">
            <a:solidFill>
              <a:srgbClr val="080808">
                <a:alpha val="2196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gray">
          <a:xfrm>
            <a:off x="522288" y="4191744"/>
            <a:ext cx="179705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1400" b="1" dirty="0">
                <a:solidFill>
                  <a:srgbClr val="FFFFFF"/>
                </a:solidFill>
                <a:cs typeface="Arial" charset="0"/>
              </a:rPr>
              <a:t> </a:t>
            </a: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移动流量占总流量比约为</a:t>
            </a:r>
            <a:r>
              <a:rPr lang="en-US" altLang="zh-CN" sz="1600" b="1" dirty="0" smtClean="0">
                <a:solidFill>
                  <a:srgbClr val="FF0000"/>
                </a:solidFill>
                <a:cs typeface="Arial" charset="0"/>
              </a:rPr>
              <a:t>57.1%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较去年增长</a:t>
            </a:r>
            <a:r>
              <a:rPr lang="en-US" altLang="zh-CN" sz="1600" b="1" dirty="0" smtClean="0">
                <a:solidFill>
                  <a:srgbClr val="FFFF00"/>
                </a:solidFill>
                <a:cs typeface="Arial" charset="0"/>
              </a:rPr>
              <a:t>18.6%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zh-CN" sz="1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gray">
          <a:xfrm>
            <a:off x="409575" y="3657600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FF"/>
                </a:solidFill>
                <a:cs typeface="Arial" charset="0"/>
              </a:rPr>
              <a:t>移动流量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gray">
          <a:xfrm>
            <a:off x="2617217" y="3615680"/>
            <a:ext cx="1882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FFFF"/>
                </a:solidFill>
                <a:cs typeface="Arial" charset="0"/>
              </a:rPr>
              <a:t>移动端销售额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gray">
          <a:xfrm>
            <a:off x="4725988" y="3623690"/>
            <a:ext cx="1882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sz="2000" b="1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/>
              <a:t>流量</a:t>
            </a:r>
            <a:endParaRPr lang="en-US" altLang="zh-CN" dirty="0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gray">
          <a:xfrm>
            <a:off x="6877050" y="3657600"/>
            <a:ext cx="188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FFFFFF"/>
                </a:solidFill>
                <a:cs typeface="Arial" charset="0"/>
              </a:rPr>
              <a:t>i</a:t>
            </a:r>
            <a:r>
              <a:rPr lang="en-US" altLang="zh-CN" sz="2000" b="1" dirty="0" smtClean="0">
                <a:solidFill>
                  <a:srgbClr val="FFFFFF"/>
                </a:solidFill>
                <a:cs typeface="Arial" charset="0"/>
              </a:rPr>
              <a:t>OS</a:t>
            </a:r>
            <a:r>
              <a:rPr lang="zh-CN" altLang="en-US" sz="2000" b="1" dirty="0" smtClean="0">
                <a:solidFill>
                  <a:srgbClr val="FFFFFF"/>
                </a:solidFill>
                <a:cs typeface="Arial" charset="0"/>
              </a:rPr>
              <a:t>销售额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gray">
          <a:xfrm>
            <a:off x="2684462" y="4263752"/>
            <a:ext cx="1666875" cy="11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移动端销售占全部网购额：</a:t>
            </a:r>
            <a:r>
              <a:rPr lang="en-US" altLang="zh-CN" sz="1600" b="1" dirty="0">
                <a:solidFill>
                  <a:srgbClr val="FF0000"/>
                </a:solidFill>
                <a:cs typeface="Arial" charset="0"/>
              </a:rPr>
              <a:t>34.8%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1400" b="1" dirty="0" smtClean="0">
                <a:solidFill>
                  <a:srgbClr val="FFFFFF"/>
                </a:solidFill>
                <a:cs typeface="Arial" charset="0"/>
              </a:rPr>
              <a:t>较去年增长</a:t>
            </a:r>
            <a:r>
              <a:rPr lang="en-US" altLang="zh-CN" sz="1600" b="1" dirty="0" smtClean="0">
                <a:solidFill>
                  <a:srgbClr val="FFFF00"/>
                </a:solidFill>
                <a:cs typeface="Arial" charset="0"/>
              </a:rPr>
              <a:t>20.4%</a:t>
            </a:r>
            <a:endParaRPr lang="en-US" altLang="zh-CN" sz="1600" b="1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gray">
          <a:xfrm>
            <a:off x="4849341" y="4263752"/>
            <a:ext cx="165940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Char char="•"/>
              <a:defRPr sz="1400" b="1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zh-CN" altLang="en-US" dirty="0" smtClean="0"/>
              <a:t>来自</a:t>
            </a:r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的流量占全部网络流量的</a:t>
            </a:r>
            <a:r>
              <a:rPr lang="en-US" altLang="zh-CN" sz="1600" dirty="0" smtClean="0">
                <a:solidFill>
                  <a:srgbClr val="FF0000"/>
                </a:solidFill>
              </a:rPr>
              <a:t>39.1%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gray">
          <a:xfrm>
            <a:off x="6975475" y="4293096"/>
            <a:ext cx="166687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FontTx/>
              <a:buChar char="•"/>
              <a:defRPr sz="1400" b="1">
                <a:solidFill>
                  <a:srgbClr val="FFFFFF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-122"/>
              </a:defRPr>
            </a:lvl9pPr>
          </a:lstStyle>
          <a:p>
            <a:r>
              <a:rPr lang="en-US" altLang="zh-CN" dirty="0"/>
              <a:t>i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的销售额</a:t>
            </a:r>
            <a:r>
              <a:rPr lang="zh-CN" altLang="en-US" dirty="0"/>
              <a:t>占全部全部网购</a:t>
            </a:r>
            <a:r>
              <a:rPr lang="zh-CN" altLang="en-US" dirty="0" smtClean="0"/>
              <a:t>的</a:t>
            </a:r>
            <a:r>
              <a:rPr lang="en-US" altLang="zh-CN" sz="1600" dirty="0" smtClean="0">
                <a:solidFill>
                  <a:srgbClr val="FF0000"/>
                </a:solidFill>
              </a:rPr>
              <a:t>27</a:t>
            </a:r>
            <a:r>
              <a:rPr lang="en-US" altLang="zh-CN" sz="1600" dirty="0">
                <a:solidFill>
                  <a:srgbClr val="FF0000"/>
                </a:solidFill>
              </a:rPr>
              <a:t>%</a:t>
            </a:r>
          </a:p>
          <a:p>
            <a:endParaRPr lang="en-US" altLang="zh-CN" dirty="0"/>
          </a:p>
        </p:txBody>
      </p:sp>
      <p:sp>
        <p:nvSpPr>
          <p:cNvPr id="26" name="AutoShape 19"/>
          <p:cNvSpPr>
            <a:spLocks noChangeArrowheads="1"/>
          </p:cNvSpPr>
          <p:nvPr/>
        </p:nvSpPr>
        <p:spPr bwMode="gray">
          <a:xfrm>
            <a:off x="2319338" y="4243388"/>
            <a:ext cx="265112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chemeClr val="accent1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AutoShape 20"/>
          <p:cNvSpPr>
            <a:spLocks noChangeArrowheads="1"/>
          </p:cNvSpPr>
          <p:nvPr/>
        </p:nvSpPr>
        <p:spPr bwMode="gray">
          <a:xfrm>
            <a:off x="4460875" y="4243388"/>
            <a:ext cx="265113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chemeClr val="accent2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gray">
          <a:xfrm>
            <a:off x="6611938" y="4243388"/>
            <a:ext cx="265112" cy="274637"/>
          </a:xfrm>
          <a:prstGeom prst="rightArrow">
            <a:avLst>
              <a:gd name="adj1" fmla="val 55833"/>
              <a:gd name="adj2" fmla="val 62718"/>
            </a:avLst>
          </a:prstGeom>
          <a:solidFill>
            <a:srgbClr val="8064A2"/>
          </a:solidFill>
          <a:ln>
            <a:noFill/>
          </a:ln>
          <a:effectLst>
            <a:outerShdw dist="28398" dir="3806097" algn="ctr" rotWithShape="0">
              <a:srgbClr val="B2B2B2"/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gray">
          <a:xfrm>
            <a:off x="476250" y="4114800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gray">
          <a:xfrm>
            <a:off x="2654300" y="4114800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gray">
          <a:xfrm>
            <a:off x="4832350" y="4114800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gray">
          <a:xfrm>
            <a:off x="6997700" y="4114800"/>
            <a:ext cx="1676400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ysDot"/>
            <a:round/>
            <a:headEnd/>
            <a:tailEnd/>
          </a:ln>
          <a:effectLst>
            <a:prstShdw prst="shdw17" dist="17961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5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23850" y="116632"/>
            <a:ext cx="5868144" cy="8367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平台的</a:t>
            </a:r>
            <a:r>
              <a:rPr lang="en-US" altLang="zh-CN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大优势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984604" y="5738812"/>
            <a:ext cx="7239000" cy="3962400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6" name="Group 3"/>
          <p:cNvGrpSpPr>
            <a:grpSpLocks/>
          </p:cNvGrpSpPr>
          <p:nvPr/>
        </p:nvGrpSpPr>
        <p:grpSpPr bwMode="auto">
          <a:xfrm rot="-5400000">
            <a:off x="899319" y="3058319"/>
            <a:ext cx="4111625" cy="1598613"/>
            <a:chOff x="564" y="1992"/>
            <a:chExt cx="2658" cy="984"/>
          </a:xfrm>
        </p:grpSpPr>
        <p:sp>
          <p:nvSpPr>
            <p:cNvPr id="57" name="Freeform 4"/>
            <p:cNvSpPr>
              <a:spLocks/>
            </p:cNvSpPr>
            <p:nvPr/>
          </p:nvSpPr>
          <p:spPr bwMode="gray">
            <a:xfrm>
              <a:off x="564" y="2003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2687 w 735"/>
                <a:gd name="T3" fmla="*/ 1424 h 532"/>
                <a:gd name="T4" fmla="*/ 4060 w 735"/>
                <a:gd name="T5" fmla="*/ 1424 h 532"/>
                <a:gd name="T6" fmla="*/ 4480 w 735"/>
                <a:gd name="T7" fmla="*/ 1758 h 532"/>
                <a:gd name="T8" fmla="*/ 4495 w 735"/>
                <a:gd name="T9" fmla="*/ 2834 h 532"/>
                <a:gd name="T10" fmla="*/ 4207 w 735"/>
                <a:gd name="T11" fmla="*/ 2823 h 532"/>
                <a:gd name="T12" fmla="*/ 4708 w 735"/>
                <a:gd name="T13" fmla="*/ 3753 h 532"/>
                <a:gd name="T14" fmla="*/ 5169 w 735"/>
                <a:gd name="T15" fmla="*/ 2834 h 532"/>
                <a:gd name="T16" fmla="*/ 4894 w 735"/>
                <a:gd name="T17" fmla="*/ 2834 h 532"/>
                <a:gd name="T18" fmla="*/ 4881 w 735"/>
                <a:gd name="T19" fmla="*/ 1594 h 532"/>
                <a:gd name="T20" fmla="*/ 4330 w 735"/>
                <a:gd name="T21" fmla="*/ 1058 h 532"/>
                <a:gd name="T22" fmla="*/ 2358 w 735"/>
                <a:gd name="T23" fmla="*/ 1051 h 532"/>
                <a:gd name="T24" fmla="*/ 48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Freeform 5"/>
            <p:cNvSpPr>
              <a:spLocks/>
            </p:cNvSpPr>
            <p:nvPr/>
          </p:nvSpPr>
          <p:spPr bwMode="gray">
            <a:xfrm>
              <a:off x="1773" y="1992"/>
              <a:ext cx="231" cy="984"/>
            </a:xfrm>
            <a:custGeom>
              <a:avLst/>
              <a:gdLst>
                <a:gd name="T0" fmla="*/ 259 w 142"/>
                <a:gd name="T1" fmla="*/ 8 h 604"/>
                <a:gd name="T2" fmla="*/ 316 w 142"/>
                <a:gd name="T3" fmla="*/ 3325 h 604"/>
                <a:gd name="T4" fmla="*/ 0 w 142"/>
                <a:gd name="T5" fmla="*/ 3338 h 604"/>
                <a:gd name="T6" fmla="*/ 503 w 142"/>
                <a:gd name="T7" fmla="*/ 4255 h 604"/>
                <a:gd name="T8" fmla="*/ 996 w 142"/>
                <a:gd name="T9" fmla="*/ 3338 h 604"/>
                <a:gd name="T10" fmla="*/ 701 w 142"/>
                <a:gd name="T11" fmla="*/ 3338 h 604"/>
                <a:gd name="T12" fmla="*/ 693 w 142"/>
                <a:gd name="T13" fmla="*/ 0 h 604"/>
                <a:gd name="T14" fmla="*/ 259 w 142"/>
                <a:gd name="T15" fmla="*/ 8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"/>
                <a:gd name="T25" fmla="*/ 0 h 604"/>
                <a:gd name="T26" fmla="*/ 142 w 142"/>
                <a:gd name="T27" fmla="*/ 604 h 6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Freeform 6"/>
            <p:cNvSpPr>
              <a:spLocks/>
            </p:cNvSpPr>
            <p:nvPr/>
          </p:nvSpPr>
          <p:spPr bwMode="gray">
            <a:xfrm flipH="1">
              <a:off x="2025" y="2003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2687 w 735"/>
                <a:gd name="T3" fmla="*/ 1424 h 532"/>
                <a:gd name="T4" fmla="*/ 4060 w 735"/>
                <a:gd name="T5" fmla="*/ 1424 h 532"/>
                <a:gd name="T6" fmla="*/ 4480 w 735"/>
                <a:gd name="T7" fmla="*/ 1758 h 532"/>
                <a:gd name="T8" fmla="*/ 4495 w 735"/>
                <a:gd name="T9" fmla="*/ 2834 h 532"/>
                <a:gd name="T10" fmla="*/ 4207 w 735"/>
                <a:gd name="T11" fmla="*/ 2823 h 532"/>
                <a:gd name="T12" fmla="*/ 4708 w 735"/>
                <a:gd name="T13" fmla="*/ 3753 h 532"/>
                <a:gd name="T14" fmla="*/ 5169 w 735"/>
                <a:gd name="T15" fmla="*/ 2834 h 532"/>
                <a:gd name="T16" fmla="*/ 4894 w 735"/>
                <a:gd name="T17" fmla="*/ 2834 h 532"/>
                <a:gd name="T18" fmla="*/ 4881 w 735"/>
                <a:gd name="T19" fmla="*/ 1594 h 532"/>
                <a:gd name="T20" fmla="*/ 4330 w 735"/>
                <a:gd name="T21" fmla="*/ 1058 h 532"/>
                <a:gd name="T22" fmla="*/ 2358 w 735"/>
                <a:gd name="T23" fmla="*/ 1051 h 532"/>
                <a:gd name="T24" fmla="*/ 48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" name="Group 7"/>
          <p:cNvGrpSpPr>
            <a:grpSpLocks/>
          </p:cNvGrpSpPr>
          <p:nvPr/>
        </p:nvGrpSpPr>
        <p:grpSpPr bwMode="auto">
          <a:xfrm rot="5400000" flipH="1">
            <a:off x="4287837" y="3033713"/>
            <a:ext cx="4111625" cy="1644650"/>
            <a:chOff x="564" y="1992"/>
            <a:chExt cx="2658" cy="984"/>
          </a:xfrm>
        </p:grpSpPr>
        <p:sp>
          <p:nvSpPr>
            <p:cNvPr id="61" name="Freeform 8"/>
            <p:cNvSpPr>
              <a:spLocks/>
            </p:cNvSpPr>
            <p:nvPr/>
          </p:nvSpPr>
          <p:spPr bwMode="gray">
            <a:xfrm>
              <a:off x="564" y="2003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2687 w 735"/>
                <a:gd name="T3" fmla="*/ 1424 h 532"/>
                <a:gd name="T4" fmla="*/ 4060 w 735"/>
                <a:gd name="T5" fmla="*/ 1424 h 532"/>
                <a:gd name="T6" fmla="*/ 4480 w 735"/>
                <a:gd name="T7" fmla="*/ 1758 h 532"/>
                <a:gd name="T8" fmla="*/ 4495 w 735"/>
                <a:gd name="T9" fmla="*/ 2834 h 532"/>
                <a:gd name="T10" fmla="*/ 4207 w 735"/>
                <a:gd name="T11" fmla="*/ 2823 h 532"/>
                <a:gd name="T12" fmla="*/ 4708 w 735"/>
                <a:gd name="T13" fmla="*/ 3753 h 532"/>
                <a:gd name="T14" fmla="*/ 5169 w 735"/>
                <a:gd name="T15" fmla="*/ 2834 h 532"/>
                <a:gd name="T16" fmla="*/ 4894 w 735"/>
                <a:gd name="T17" fmla="*/ 2834 h 532"/>
                <a:gd name="T18" fmla="*/ 4881 w 735"/>
                <a:gd name="T19" fmla="*/ 1594 h 532"/>
                <a:gd name="T20" fmla="*/ 4330 w 735"/>
                <a:gd name="T21" fmla="*/ 1058 h 532"/>
                <a:gd name="T22" fmla="*/ 2358 w 735"/>
                <a:gd name="T23" fmla="*/ 1051 h 532"/>
                <a:gd name="T24" fmla="*/ 48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Freeform 9"/>
            <p:cNvSpPr>
              <a:spLocks/>
            </p:cNvSpPr>
            <p:nvPr/>
          </p:nvSpPr>
          <p:spPr bwMode="gray">
            <a:xfrm>
              <a:off x="1773" y="1992"/>
              <a:ext cx="231" cy="984"/>
            </a:xfrm>
            <a:custGeom>
              <a:avLst/>
              <a:gdLst>
                <a:gd name="T0" fmla="*/ 259 w 142"/>
                <a:gd name="T1" fmla="*/ 8 h 604"/>
                <a:gd name="T2" fmla="*/ 316 w 142"/>
                <a:gd name="T3" fmla="*/ 3325 h 604"/>
                <a:gd name="T4" fmla="*/ 0 w 142"/>
                <a:gd name="T5" fmla="*/ 3338 h 604"/>
                <a:gd name="T6" fmla="*/ 503 w 142"/>
                <a:gd name="T7" fmla="*/ 4255 h 604"/>
                <a:gd name="T8" fmla="*/ 996 w 142"/>
                <a:gd name="T9" fmla="*/ 3338 h 604"/>
                <a:gd name="T10" fmla="*/ 701 w 142"/>
                <a:gd name="T11" fmla="*/ 3338 h 604"/>
                <a:gd name="T12" fmla="*/ 693 w 142"/>
                <a:gd name="T13" fmla="*/ 0 h 604"/>
                <a:gd name="T14" fmla="*/ 259 w 142"/>
                <a:gd name="T15" fmla="*/ 8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"/>
                <a:gd name="T25" fmla="*/ 0 h 604"/>
                <a:gd name="T26" fmla="*/ 142 w 142"/>
                <a:gd name="T27" fmla="*/ 604 h 6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Freeform 10"/>
            <p:cNvSpPr>
              <a:spLocks/>
            </p:cNvSpPr>
            <p:nvPr/>
          </p:nvSpPr>
          <p:spPr bwMode="gray">
            <a:xfrm flipH="1">
              <a:off x="2025" y="2003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2687 w 735"/>
                <a:gd name="T3" fmla="*/ 1424 h 532"/>
                <a:gd name="T4" fmla="*/ 4060 w 735"/>
                <a:gd name="T5" fmla="*/ 1424 h 532"/>
                <a:gd name="T6" fmla="*/ 4480 w 735"/>
                <a:gd name="T7" fmla="*/ 1758 h 532"/>
                <a:gd name="T8" fmla="*/ 4495 w 735"/>
                <a:gd name="T9" fmla="*/ 2834 h 532"/>
                <a:gd name="T10" fmla="*/ 4207 w 735"/>
                <a:gd name="T11" fmla="*/ 2823 h 532"/>
                <a:gd name="T12" fmla="*/ 4708 w 735"/>
                <a:gd name="T13" fmla="*/ 3753 h 532"/>
                <a:gd name="T14" fmla="*/ 5169 w 735"/>
                <a:gd name="T15" fmla="*/ 2834 h 532"/>
                <a:gd name="T16" fmla="*/ 4894 w 735"/>
                <a:gd name="T17" fmla="*/ 2834 h 532"/>
                <a:gd name="T18" fmla="*/ 4881 w 735"/>
                <a:gd name="T19" fmla="*/ 1594 h 532"/>
                <a:gd name="T20" fmla="*/ 4330 w 735"/>
                <a:gd name="T21" fmla="*/ 1058 h 532"/>
                <a:gd name="T22" fmla="*/ 2358 w 735"/>
                <a:gd name="T23" fmla="*/ 1051 h 532"/>
                <a:gd name="T24" fmla="*/ 482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5" h="532">
                  <a:moveTo>
                    <a:pt x="0" y="0"/>
                  </a:moveTo>
                  <a:cubicBezTo>
                    <a:pt x="0" y="0"/>
                    <a:pt x="85" y="216"/>
                    <a:pt x="382" y="202"/>
                  </a:cubicBezTo>
                  <a:cubicBezTo>
                    <a:pt x="479" y="202"/>
                    <a:pt x="577" y="202"/>
                    <a:pt x="577" y="202"/>
                  </a:cubicBezTo>
                  <a:cubicBezTo>
                    <a:pt x="577" y="202"/>
                    <a:pt x="639" y="201"/>
                    <a:pt x="637" y="249"/>
                  </a:cubicBezTo>
                  <a:cubicBezTo>
                    <a:pt x="638" y="325"/>
                    <a:pt x="639" y="402"/>
                    <a:pt x="639" y="402"/>
                  </a:cubicBezTo>
                  <a:lnTo>
                    <a:pt x="598" y="400"/>
                  </a:lnTo>
                  <a:lnTo>
                    <a:pt x="669" y="532"/>
                  </a:lnTo>
                  <a:lnTo>
                    <a:pt x="735" y="402"/>
                  </a:lnTo>
                  <a:lnTo>
                    <a:pt x="696" y="402"/>
                  </a:lnTo>
                  <a:cubicBezTo>
                    <a:pt x="696" y="402"/>
                    <a:pt x="695" y="314"/>
                    <a:pt x="694" y="226"/>
                  </a:cubicBezTo>
                  <a:cubicBezTo>
                    <a:pt x="687" y="160"/>
                    <a:pt x="616" y="150"/>
                    <a:pt x="616" y="150"/>
                  </a:cubicBezTo>
                  <a:cubicBezTo>
                    <a:pt x="556" y="137"/>
                    <a:pt x="473" y="153"/>
                    <a:pt x="335" y="149"/>
                  </a:cubicBezTo>
                  <a:cubicBezTo>
                    <a:pt x="110" y="126"/>
                    <a:pt x="69" y="0"/>
                    <a:pt x="69" y="0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" name="Group 11"/>
          <p:cNvGrpSpPr>
            <a:grpSpLocks/>
          </p:cNvGrpSpPr>
          <p:nvPr/>
        </p:nvGrpSpPr>
        <p:grpSpPr bwMode="auto">
          <a:xfrm>
            <a:off x="3802063" y="3014663"/>
            <a:ext cx="1660525" cy="1612900"/>
            <a:chOff x="2457" y="2000"/>
            <a:chExt cx="901" cy="888"/>
          </a:xfrm>
        </p:grpSpPr>
        <p:pic>
          <p:nvPicPr>
            <p:cNvPr id="65" name="Picture 12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2457" y="2000"/>
              <a:ext cx="901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Oval 13"/>
            <p:cNvSpPr>
              <a:spLocks noChangeArrowheads="1"/>
            </p:cNvSpPr>
            <p:nvPr/>
          </p:nvSpPr>
          <p:spPr bwMode="ltGray">
            <a:xfrm>
              <a:off x="2457" y="2000"/>
              <a:ext cx="895" cy="888"/>
            </a:xfrm>
            <a:prstGeom prst="ellipse">
              <a:avLst/>
            </a:prstGeom>
            <a:gradFill rotWithShape="1">
              <a:gsLst>
                <a:gs pos="0">
                  <a:srgbClr val="F8F8F8">
                    <a:gamma/>
                    <a:shade val="26275"/>
                    <a:invGamma/>
                    <a:alpha val="89999"/>
                  </a:srgbClr>
                </a:gs>
                <a:gs pos="50000">
                  <a:srgbClr val="F8F8F8">
                    <a:alpha val="45000"/>
                  </a:srgbClr>
                </a:gs>
                <a:gs pos="100000">
                  <a:srgbClr val="F8F8F8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Freeform 14"/>
            <p:cNvSpPr>
              <a:spLocks/>
            </p:cNvSpPr>
            <p:nvPr/>
          </p:nvSpPr>
          <p:spPr bwMode="ltGray">
            <a:xfrm>
              <a:off x="2550" y="2018"/>
              <a:ext cx="703" cy="308"/>
            </a:xfrm>
            <a:custGeom>
              <a:avLst/>
              <a:gdLst>
                <a:gd name="T0" fmla="*/ 104 w 1321"/>
                <a:gd name="T1" fmla="*/ 14 h 712"/>
                <a:gd name="T2" fmla="*/ 106 w 1321"/>
                <a:gd name="T3" fmla="*/ 16 h 712"/>
                <a:gd name="T4" fmla="*/ 106 w 1321"/>
                <a:gd name="T5" fmla="*/ 17 h 712"/>
                <a:gd name="T6" fmla="*/ 106 w 1321"/>
                <a:gd name="T7" fmla="*/ 18 h 712"/>
                <a:gd name="T8" fmla="*/ 104 w 1321"/>
                <a:gd name="T9" fmla="*/ 19 h 712"/>
                <a:gd name="T10" fmla="*/ 102 w 1321"/>
                <a:gd name="T11" fmla="*/ 20 h 712"/>
                <a:gd name="T12" fmla="*/ 100 w 1321"/>
                <a:gd name="T13" fmla="*/ 21 h 712"/>
                <a:gd name="T14" fmla="*/ 96 w 1321"/>
                <a:gd name="T15" fmla="*/ 22 h 712"/>
                <a:gd name="T16" fmla="*/ 92 w 1321"/>
                <a:gd name="T17" fmla="*/ 23 h 712"/>
                <a:gd name="T18" fmla="*/ 87 w 1321"/>
                <a:gd name="T19" fmla="*/ 23 h 712"/>
                <a:gd name="T20" fmla="*/ 82 w 1321"/>
                <a:gd name="T21" fmla="*/ 24 h 712"/>
                <a:gd name="T22" fmla="*/ 78 w 1321"/>
                <a:gd name="T23" fmla="*/ 24 h 712"/>
                <a:gd name="T24" fmla="*/ 72 w 1321"/>
                <a:gd name="T25" fmla="*/ 25 h 712"/>
                <a:gd name="T26" fmla="*/ 67 w 1321"/>
                <a:gd name="T27" fmla="*/ 25 h 712"/>
                <a:gd name="T28" fmla="*/ 64 w 1321"/>
                <a:gd name="T29" fmla="*/ 25 h 712"/>
                <a:gd name="T30" fmla="*/ 38 w 1321"/>
                <a:gd name="T31" fmla="*/ 25 h 712"/>
                <a:gd name="T32" fmla="*/ 38 w 1321"/>
                <a:gd name="T33" fmla="*/ 25 h 712"/>
                <a:gd name="T34" fmla="*/ 33 w 1321"/>
                <a:gd name="T35" fmla="*/ 25 h 712"/>
                <a:gd name="T36" fmla="*/ 28 w 1321"/>
                <a:gd name="T37" fmla="*/ 25 h 712"/>
                <a:gd name="T38" fmla="*/ 23 w 1321"/>
                <a:gd name="T39" fmla="*/ 24 h 712"/>
                <a:gd name="T40" fmla="*/ 19 w 1321"/>
                <a:gd name="T41" fmla="*/ 24 h 712"/>
                <a:gd name="T42" fmla="*/ 15 w 1321"/>
                <a:gd name="T43" fmla="*/ 24 h 712"/>
                <a:gd name="T44" fmla="*/ 11 w 1321"/>
                <a:gd name="T45" fmla="*/ 23 h 712"/>
                <a:gd name="T46" fmla="*/ 8 w 1321"/>
                <a:gd name="T47" fmla="*/ 22 h 712"/>
                <a:gd name="T48" fmla="*/ 5 w 1321"/>
                <a:gd name="T49" fmla="*/ 22 h 712"/>
                <a:gd name="T50" fmla="*/ 3 w 1321"/>
                <a:gd name="T51" fmla="*/ 21 h 712"/>
                <a:gd name="T52" fmla="*/ 2 w 1321"/>
                <a:gd name="T53" fmla="*/ 20 h 712"/>
                <a:gd name="T54" fmla="*/ 1 w 1321"/>
                <a:gd name="T55" fmla="*/ 19 h 712"/>
                <a:gd name="T56" fmla="*/ 0 w 1321"/>
                <a:gd name="T57" fmla="*/ 18 h 712"/>
                <a:gd name="T58" fmla="*/ 0 w 1321"/>
                <a:gd name="T59" fmla="*/ 18 h 712"/>
                <a:gd name="T60" fmla="*/ 1 w 1321"/>
                <a:gd name="T61" fmla="*/ 17 h 712"/>
                <a:gd name="T62" fmla="*/ 2 w 1321"/>
                <a:gd name="T63" fmla="*/ 16 h 712"/>
                <a:gd name="T64" fmla="*/ 4 w 1321"/>
                <a:gd name="T65" fmla="*/ 13 h 712"/>
                <a:gd name="T66" fmla="*/ 7 w 1321"/>
                <a:gd name="T67" fmla="*/ 10 h 712"/>
                <a:gd name="T68" fmla="*/ 12 w 1321"/>
                <a:gd name="T69" fmla="*/ 8 h 712"/>
                <a:gd name="T70" fmla="*/ 16 w 1321"/>
                <a:gd name="T71" fmla="*/ 6 h 712"/>
                <a:gd name="T72" fmla="*/ 22 w 1321"/>
                <a:gd name="T73" fmla="*/ 4 h 712"/>
                <a:gd name="T74" fmla="*/ 27 w 1321"/>
                <a:gd name="T75" fmla="*/ 3 h 712"/>
                <a:gd name="T76" fmla="*/ 34 w 1321"/>
                <a:gd name="T77" fmla="*/ 2 h 712"/>
                <a:gd name="T78" fmla="*/ 40 w 1321"/>
                <a:gd name="T79" fmla="*/ 1 h 712"/>
                <a:gd name="T80" fmla="*/ 46 w 1321"/>
                <a:gd name="T81" fmla="*/ 0 h 712"/>
                <a:gd name="T82" fmla="*/ 54 w 1321"/>
                <a:gd name="T83" fmla="*/ 0 h 712"/>
                <a:gd name="T84" fmla="*/ 54 w 1321"/>
                <a:gd name="T85" fmla="*/ 0 h 712"/>
                <a:gd name="T86" fmla="*/ 61 w 1321"/>
                <a:gd name="T87" fmla="*/ 0 h 712"/>
                <a:gd name="T88" fmla="*/ 68 w 1321"/>
                <a:gd name="T89" fmla="*/ 1 h 712"/>
                <a:gd name="T90" fmla="*/ 75 w 1321"/>
                <a:gd name="T91" fmla="*/ 2 h 712"/>
                <a:gd name="T92" fmla="*/ 81 w 1321"/>
                <a:gd name="T93" fmla="*/ 3 h 712"/>
                <a:gd name="T94" fmla="*/ 87 w 1321"/>
                <a:gd name="T95" fmla="*/ 5 h 712"/>
                <a:gd name="T96" fmla="*/ 92 w 1321"/>
                <a:gd name="T97" fmla="*/ 7 h 712"/>
                <a:gd name="T98" fmla="*/ 97 w 1321"/>
                <a:gd name="T99" fmla="*/ 9 h 712"/>
                <a:gd name="T100" fmla="*/ 101 w 1321"/>
                <a:gd name="T101" fmla="*/ 11 h 712"/>
                <a:gd name="T102" fmla="*/ 104 w 1321"/>
                <a:gd name="T103" fmla="*/ 14 h 712"/>
                <a:gd name="T104" fmla="*/ 104 w 1321"/>
                <a:gd name="T105" fmla="*/ 14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" name="Group 15"/>
            <p:cNvGrpSpPr>
              <a:grpSpLocks/>
            </p:cNvGrpSpPr>
            <p:nvPr/>
          </p:nvGrpSpPr>
          <p:grpSpPr bwMode="auto">
            <a:xfrm rot="-1297425" flipH="1" flipV="1">
              <a:off x="2525" y="2693"/>
              <a:ext cx="781" cy="188"/>
              <a:chOff x="2532" y="1051"/>
              <a:chExt cx="893" cy="246"/>
            </a:xfrm>
          </p:grpSpPr>
          <p:grpSp>
            <p:nvGrpSpPr>
              <p:cNvPr id="69" name="Group 1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75" name="AutoShape 17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6" name="AutoShape 18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7" name="AutoShape 19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" name="AutoShape 20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0" name="Group 2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71" name="AutoShape 22"/>
                <p:cNvSpPr>
                  <a:spLocks noChangeArrowheads="1"/>
                </p:cNvSpPr>
                <p:nvPr/>
              </p:nvSpPr>
              <p:spPr bwMode="lt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" name="AutoShape 23"/>
                <p:cNvSpPr>
                  <a:spLocks noChangeArrowheads="1"/>
                </p:cNvSpPr>
                <p:nvPr/>
              </p:nvSpPr>
              <p:spPr bwMode="lt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3" name="AutoShape 24"/>
                <p:cNvSpPr>
                  <a:spLocks noChangeArrowheads="1"/>
                </p:cNvSpPr>
                <p:nvPr/>
              </p:nvSpPr>
              <p:spPr bwMode="lt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4" name="AutoShape 25"/>
                <p:cNvSpPr>
                  <a:spLocks noChangeArrowheads="1"/>
                </p:cNvSpPr>
                <p:nvPr/>
              </p:nvSpPr>
              <p:spPr bwMode="lt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grpSp>
        <p:nvGrpSpPr>
          <p:cNvPr id="79" name="Group 26"/>
          <p:cNvGrpSpPr>
            <a:grpSpLocks/>
          </p:cNvGrpSpPr>
          <p:nvPr/>
        </p:nvGrpSpPr>
        <p:grpSpPr bwMode="auto">
          <a:xfrm>
            <a:off x="979488" y="1673225"/>
            <a:ext cx="1362075" cy="1322388"/>
            <a:chOff x="4320" y="1152"/>
            <a:chExt cx="414" cy="402"/>
          </a:xfrm>
        </p:grpSpPr>
        <p:sp>
          <p:nvSpPr>
            <p:cNvPr id="80" name="AutoShape 27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Freeform 28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2" name="Group 29"/>
          <p:cNvGrpSpPr>
            <a:grpSpLocks/>
          </p:cNvGrpSpPr>
          <p:nvPr/>
        </p:nvGrpSpPr>
        <p:grpSpPr bwMode="auto">
          <a:xfrm>
            <a:off x="1001713" y="3175000"/>
            <a:ext cx="1362075" cy="1322388"/>
            <a:chOff x="4320" y="1152"/>
            <a:chExt cx="414" cy="402"/>
          </a:xfrm>
        </p:grpSpPr>
        <p:sp>
          <p:nvSpPr>
            <p:cNvPr id="83" name="AutoShape 30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Freeform 31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5" name="Group 32"/>
          <p:cNvGrpSpPr>
            <a:grpSpLocks/>
          </p:cNvGrpSpPr>
          <p:nvPr/>
        </p:nvGrpSpPr>
        <p:grpSpPr bwMode="auto">
          <a:xfrm>
            <a:off x="1016000" y="4697413"/>
            <a:ext cx="1362075" cy="1322387"/>
            <a:chOff x="4320" y="1152"/>
            <a:chExt cx="414" cy="402"/>
          </a:xfrm>
        </p:grpSpPr>
        <p:sp>
          <p:nvSpPr>
            <p:cNvPr id="86" name="AutoShape 33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Freeform 34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8" name="Group 35"/>
          <p:cNvGrpSpPr>
            <a:grpSpLocks/>
          </p:cNvGrpSpPr>
          <p:nvPr/>
        </p:nvGrpSpPr>
        <p:grpSpPr bwMode="auto">
          <a:xfrm>
            <a:off x="6983413" y="1673225"/>
            <a:ext cx="1362075" cy="1322388"/>
            <a:chOff x="4320" y="1152"/>
            <a:chExt cx="414" cy="402"/>
          </a:xfrm>
        </p:grpSpPr>
        <p:sp>
          <p:nvSpPr>
            <p:cNvPr id="89" name="AutoShape 36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Freeform 37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48627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1" name="Group 38"/>
          <p:cNvGrpSpPr>
            <a:grpSpLocks/>
          </p:cNvGrpSpPr>
          <p:nvPr/>
        </p:nvGrpSpPr>
        <p:grpSpPr bwMode="auto">
          <a:xfrm>
            <a:off x="7005638" y="3175000"/>
            <a:ext cx="1362075" cy="1322388"/>
            <a:chOff x="4320" y="1152"/>
            <a:chExt cx="414" cy="402"/>
          </a:xfrm>
        </p:grpSpPr>
        <p:sp>
          <p:nvSpPr>
            <p:cNvPr id="92" name="AutoShape 39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Freeform 40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4" name="Group 41"/>
          <p:cNvGrpSpPr>
            <a:grpSpLocks/>
          </p:cNvGrpSpPr>
          <p:nvPr/>
        </p:nvGrpSpPr>
        <p:grpSpPr bwMode="auto">
          <a:xfrm>
            <a:off x="7019925" y="4697413"/>
            <a:ext cx="1362075" cy="1322387"/>
            <a:chOff x="4320" y="1152"/>
            <a:chExt cx="414" cy="402"/>
          </a:xfrm>
        </p:grpSpPr>
        <p:sp>
          <p:nvSpPr>
            <p:cNvPr id="95" name="AutoShape 42"/>
            <p:cNvSpPr>
              <a:spLocks noChangeArrowheads="1"/>
            </p:cNvSpPr>
            <p:nvPr/>
          </p:nvSpPr>
          <p:spPr bwMode="ltGray">
            <a:xfrm>
              <a:off x="4320" y="1152"/>
              <a:ext cx="414" cy="402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Freeform 43"/>
            <p:cNvSpPr>
              <a:spLocks/>
            </p:cNvSpPr>
            <p:nvPr/>
          </p:nvSpPr>
          <p:spPr bwMode="ltGray">
            <a:xfrm>
              <a:off x="4346" y="1178"/>
              <a:ext cx="206" cy="201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7" name="Rectangle 44"/>
          <p:cNvSpPr>
            <a:spLocks noChangeArrowheads="1"/>
          </p:cNvSpPr>
          <p:nvPr/>
        </p:nvSpPr>
        <p:spPr bwMode="auto">
          <a:xfrm>
            <a:off x="1193800" y="1984375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封闭</a:t>
            </a:r>
            <a:endParaRPr lang="en-US" altLang="zh-CN" b="1" dirty="0" smtClean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环境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98" name="Rectangle 45"/>
          <p:cNvSpPr>
            <a:spLocks noChangeArrowheads="1"/>
          </p:cNvSpPr>
          <p:nvPr/>
        </p:nvSpPr>
        <p:spPr bwMode="auto">
          <a:xfrm>
            <a:off x="1193800" y="3503613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创新</a:t>
            </a:r>
            <a:endParaRPr lang="en-US" altLang="zh-CN" b="1" dirty="0" smtClean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潜力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99" name="Rectangle 46"/>
          <p:cNvSpPr>
            <a:spLocks noChangeArrowheads="1"/>
          </p:cNvSpPr>
          <p:nvPr/>
        </p:nvSpPr>
        <p:spPr bwMode="auto">
          <a:xfrm>
            <a:off x="1193800" y="5027613"/>
            <a:ext cx="99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难于网页内容开发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00" name="Rectangle 47"/>
          <p:cNvSpPr>
            <a:spLocks noChangeArrowheads="1"/>
          </p:cNvSpPr>
          <p:nvPr/>
        </p:nvSpPr>
        <p:spPr bwMode="auto">
          <a:xfrm>
            <a:off x="7192963" y="1984375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高端</a:t>
            </a:r>
            <a:endParaRPr lang="en-US" altLang="zh-CN" b="1" dirty="0" smtClean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平台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01" name="Rectangle 48"/>
          <p:cNvSpPr>
            <a:spLocks noChangeArrowheads="1"/>
          </p:cNvSpPr>
          <p:nvPr/>
        </p:nvSpPr>
        <p:spPr bwMode="auto">
          <a:xfrm>
            <a:off x="7192963" y="3356992"/>
            <a:ext cx="99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固有高质量标准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02" name="Rectangle 49"/>
          <p:cNvSpPr>
            <a:spLocks noChangeArrowheads="1"/>
          </p:cNvSpPr>
          <p:nvPr/>
        </p:nvSpPr>
        <p:spPr bwMode="auto">
          <a:xfrm>
            <a:off x="7192963" y="5027613"/>
            <a:ext cx="99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rgbClr val="FE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优质库类</a:t>
            </a:r>
            <a:endParaRPr lang="en-US" altLang="zh-CN" b="1" dirty="0">
              <a:solidFill>
                <a:srgbClr val="FEFFFF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charset="0"/>
            </a:endParaRPr>
          </a:p>
        </p:txBody>
      </p:sp>
      <p:sp>
        <p:nvSpPr>
          <p:cNvPr id="104" name="Rectangle 51"/>
          <p:cNvSpPr>
            <a:spLocks noChangeArrowheads="1"/>
          </p:cNvSpPr>
          <p:nvPr/>
        </p:nvSpPr>
        <p:spPr bwMode="auto">
          <a:xfrm>
            <a:off x="3833813" y="3212976"/>
            <a:ext cx="1600200" cy="127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CN" sz="2400" b="1" dirty="0">
                <a:solidFill>
                  <a:srgbClr val="080808"/>
                </a:solidFill>
                <a:cs typeface="Arial" charset="0"/>
              </a:rPr>
              <a:t>IOS</a:t>
            </a:r>
            <a:r>
              <a:rPr lang="zh-CN" altLang="en-US" sz="2400" b="1" dirty="0">
                <a:solidFill>
                  <a:srgbClr val="080808"/>
                </a:solidFill>
                <a:cs typeface="Arial" charset="0"/>
              </a:rPr>
              <a:t>开发平台的</a:t>
            </a:r>
            <a:r>
              <a:rPr lang="en-US" altLang="zh-CN" sz="2400" b="1" dirty="0">
                <a:solidFill>
                  <a:srgbClr val="080808"/>
                </a:solidFill>
                <a:cs typeface="Arial" charset="0"/>
              </a:rPr>
              <a:t>6</a:t>
            </a:r>
            <a:r>
              <a:rPr lang="zh-CN" altLang="en-US" sz="2400" b="1" dirty="0">
                <a:solidFill>
                  <a:srgbClr val="080808"/>
                </a:solidFill>
                <a:cs typeface="Arial" charset="0"/>
              </a:rPr>
              <a:t>大优势</a:t>
            </a:r>
            <a:endParaRPr lang="en-US" altLang="zh-CN" sz="2400" b="1" dirty="0">
              <a:solidFill>
                <a:srgbClr val="080808"/>
              </a:solidFill>
              <a:cs typeface="Arial" charset="0"/>
            </a:endParaRPr>
          </a:p>
        </p:txBody>
      </p:sp>
      <p:sp>
        <p:nvSpPr>
          <p:cNvPr id="147" name="Text Box 50"/>
          <p:cNvSpPr txBox="1">
            <a:spLocks noChangeArrowheads="1"/>
          </p:cNvSpPr>
          <p:nvPr/>
        </p:nvSpPr>
        <p:spPr bwMode="white">
          <a:xfrm>
            <a:off x="2061196" y="4393461"/>
            <a:ext cx="1060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F8F8F8"/>
                </a:solidFill>
                <a:cs typeface="Arial" charset="0"/>
              </a:rPr>
              <a:t>优质库类</a:t>
            </a:r>
            <a:endParaRPr lang="en-US" altLang="zh-CN" sz="1600" b="1" dirty="0">
              <a:solidFill>
                <a:srgbClr val="F8F8F8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40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88519" y="116632"/>
            <a:ext cx="5868144" cy="90872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开发应具备的能力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533400" y="2141557"/>
            <a:ext cx="7239000" cy="3962400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8" name="Freeform 2"/>
          <p:cNvSpPr>
            <a:spLocks/>
          </p:cNvSpPr>
          <p:nvPr/>
        </p:nvSpPr>
        <p:spPr bwMode="gray">
          <a:xfrm>
            <a:off x="3805238" y="3676521"/>
            <a:ext cx="1265237" cy="803275"/>
          </a:xfrm>
          <a:custGeom>
            <a:avLst/>
            <a:gdLst>
              <a:gd name="T0" fmla="*/ 2147483647 w 797"/>
              <a:gd name="T1" fmla="*/ 0 h 506"/>
              <a:gd name="T2" fmla="*/ 2147483647 w 797"/>
              <a:gd name="T3" fmla="*/ 2147483647 h 506"/>
              <a:gd name="T4" fmla="*/ 2147483647 w 797"/>
              <a:gd name="T5" fmla="*/ 2147483647 h 506"/>
              <a:gd name="T6" fmla="*/ 2147483647 w 797"/>
              <a:gd name="T7" fmla="*/ 2147483647 h 506"/>
              <a:gd name="T8" fmla="*/ 0 w 797"/>
              <a:gd name="T9" fmla="*/ 2147483647 h 506"/>
              <a:gd name="T10" fmla="*/ 2147483647 w 797"/>
              <a:gd name="T11" fmla="*/ 0 h 5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7"/>
              <a:gd name="T19" fmla="*/ 0 h 506"/>
              <a:gd name="T20" fmla="*/ 797 w 797"/>
              <a:gd name="T21" fmla="*/ 506 h 5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7" h="506">
                <a:moveTo>
                  <a:pt x="390" y="0"/>
                </a:moveTo>
                <a:lnTo>
                  <a:pt x="448" y="64"/>
                </a:lnTo>
                <a:lnTo>
                  <a:pt x="797" y="495"/>
                </a:lnTo>
                <a:lnTo>
                  <a:pt x="390" y="355"/>
                </a:lnTo>
                <a:lnTo>
                  <a:pt x="0" y="506"/>
                </a:lnTo>
                <a:lnTo>
                  <a:pt x="390" y="0"/>
                </a:lnTo>
                <a:close/>
              </a:path>
            </a:pathLst>
          </a:custGeom>
          <a:gradFill rotWithShape="1">
            <a:gsLst>
              <a:gs pos="0">
                <a:srgbClr val="9999FF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3"/>
          <p:cNvSpPr>
            <a:spLocks/>
          </p:cNvSpPr>
          <p:nvPr/>
        </p:nvSpPr>
        <p:spPr bwMode="gray">
          <a:xfrm>
            <a:off x="4443413" y="2698621"/>
            <a:ext cx="1735137" cy="1117600"/>
          </a:xfrm>
          <a:custGeom>
            <a:avLst/>
            <a:gdLst>
              <a:gd name="T0" fmla="*/ 2147483647 w 1093"/>
              <a:gd name="T1" fmla="*/ 2147483647 h 704"/>
              <a:gd name="T2" fmla="*/ 0 w 1093"/>
              <a:gd name="T3" fmla="*/ 2147483647 h 704"/>
              <a:gd name="T4" fmla="*/ 2147483647 w 1093"/>
              <a:gd name="T5" fmla="*/ 0 h 704"/>
              <a:gd name="T6" fmla="*/ 2147483647 w 1093"/>
              <a:gd name="T7" fmla="*/ 2147483647 h 704"/>
              <a:gd name="T8" fmla="*/ 2147483647 w 1093"/>
              <a:gd name="T9" fmla="*/ 2147483647 h 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3"/>
              <a:gd name="T16" fmla="*/ 0 h 704"/>
              <a:gd name="T17" fmla="*/ 1093 w 1093"/>
              <a:gd name="T18" fmla="*/ 704 h 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3" h="704">
                <a:moveTo>
                  <a:pt x="64" y="704"/>
                </a:moveTo>
                <a:lnTo>
                  <a:pt x="0" y="622"/>
                </a:lnTo>
                <a:lnTo>
                  <a:pt x="820" y="0"/>
                </a:lnTo>
                <a:lnTo>
                  <a:pt x="1093" y="453"/>
                </a:lnTo>
                <a:lnTo>
                  <a:pt x="64" y="704"/>
                </a:lnTo>
                <a:close/>
              </a:path>
            </a:pathLst>
          </a:custGeom>
          <a:gradFill rotWithShape="1">
            <a:gsLst>
              <a:gs pos="0">
                <a:srgbClr val="DAB720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4"/>
          <p:cNvSpPr>
            <a:spLocks/>
          </p:cNvSpPr>
          <p:nvPr/>
        </p:nvSpPr>
        <p:spPr bwMode="gray">
          <a:xfrm>
            <a:off x="2973388" y="2725608"/>
            <a:ext cx="1470025" cy="1117600"/>
          </a:xfrm>
          <a:custGeom>
            <a:avLst/>
            <a:gdLst>
              <a:gd name="T0" fmla="*/ 2147483647 w 926"/>
              <a:gd name="T1" fmla="*/ 2147483647 h 704"/>
              <a:gd name="T2" fmla="*/ 2147483647 w 926"/>
              <a:gd name="T3" fmla="*/ 2147483647 h 704"/>
              <a:gd name="T4" fmla="*/ 0 w 926"/>
              <a:gd name="T5" fmla="*/ 2147483647 h 704"/>
              <a:gd name="T6" fmla="*/ 2147483647 w 926"/>
              <a:gd name="T7" fmla="*/ 0 h 704"/>
              <a:gd name="T8" fmla="*/ 2147483647 w 926"/>
              <a:gd name="T9" fmla="*/ 2147483647 h 7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26"/>
              <a:gd name="T16" fmla="*/ 0 h 704"/>
              <a:gd name="T17" fmla="*/ 926 w 926"/>
              <a:gd name="T18" fmla="*/ 704 h 7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26" h="704">
                <a:moveTo>
                  <a:pt x="926" y="611"/>
                </a:moveTo>
                <a:lnTo>
                  <a:pt x="844" y="704"/>
                </a:lnTo>
                <a:lnTo>
                  <a:pt x="0" y="489"/>
                </a:lnTo>
                <a:lnTo>
                  <a:pt x="315" y="0"/>
                </a:lnTo>
                <a:lnTo>
                  <a:pt x="926" y="611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A3C97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188400" y="1412776"/>
            <a:ext cx="2520000" cy="2520000"/>
            <a:chOff x="867" y="738"/>
            <a:chExt cx="1422" cy="1422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7C9959"/>
                </a:gs>
                <a:gs pos="100000">
                  <a:srgbClr val="A3C975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A3C975"/>
                </a:gs>
                <a:gs pos="100000">
                  <a:srgbClr val="7C995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" name="Rectangle 9"/>
          <p:cNvSpPr>
            <a:spLocks noChangeArrowheads="1"/>
          </p:cNvSpPr>
          <p:nvPr/>
        </p:nvSpPr>
        <p:spPr bwMode="gray">
          <a:xfrm>
            <a:off x="1508646" y="2227747"/>
            <a:ext cx="2127250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1</a:t>
            </a:r>
            <a:r>
              <a:rPr lang="zh-CN" altLang="en-US" sz="1200" dirty="0" smtClean="0">
                <a:solidFill>
                  <a:srgbClr val="000000"/>
                </a:solidFill>
              </a:rPr>
              <a:t>、独立开发能力；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</a:rPr>
              <a:t>、软件设计能力；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</a:rPr>
              <a:t>、软件需求分析能力；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</a:rPr>
              <a:t>、软件产品</a:t>
            </a:r>
            <a:r>
              <a:rPr lang="zh-CN" altLang="en-US" sz="1200" dirty="0">
                <a:solidFill>
                  <a:srgbClr val="000000"/>
                </a:solidFill>
              </a:rPr>
              <a:t>知识；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4</a:t>
            </a:r>
            <a:r>
              <a:rPr lang="zh-CN" altLang="en-US" sz="1200" dirty="0">
                <a:solidFill>
                  <a:srgbClr val="000000"/>
                </a:solidFill>
              </a:rPr>
              <a:t>、常用测试软件使用能力。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sz="1200" dirty="0">
              <a:solidFill>
                <a:srgbClr val="000000"/>
              </a:solidFill>
            </a:endParaRPr>
          </a:p>
        </p:txBody>
      </p: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5700712" y="1439732"/>
            <a:ext cx="2520000" cy="2520000"/>
            <a:chOff x="867" y="738"/>
            <a:chExt cx="1422" cy="1422"/>
          </a:xfrm>
        </p:grpSpPr>
        <p:sp>
          <p:nvSpPr>
            <p:cNvPr id="16" name="Oval 11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A19D57"/>
                </a:gs>
                <a:gs pos="100000">
                  <a:srgbClr val="D3CE73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D3CE73"/>
                </a:gs>
                <a:gs pos="100000">
                  <a:srgbClr val="A19D5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213718" y="4211507"/>
            <a:ext cx="2520000" cy="2520000"/>
            <a:chOff x="867" y="738"/>
            <a:chExt cx="1422" cy="1422"/>
          </a:xfrm>
        </p:grpSpPr>
        <p:sp>
          <p:nvSpPr>
            <p:cNvPr id="20" name="Oval 15"/>
            <p:cNvSpPr>
              <a:spLocks noChangeArrowheads="1"/>
            </p:cNvSpPr>
            <p:nvPr/>
          </p:nvSpPr>
          <p:spPr bwMode="gray">
            <a:xfrm>
              <a:off x="867" y="738"/>
              <a:ext cx="1422" cy="1422"/>
            </a:xfrm>
            <a:prstGeom prst="ellipse">
              <a:avLst/>
            </a:prstGeom>
            <a:gradFill rotWithShape="1">
              <a:gsLst>
                <a:gs pos="0">
                  <a:srgbClr val="7474C2"/>
                </a:gs>
                <a:gs pos="100000">
                  <a:srgbClr val="9999FF"/>
                </a:gs>
              </a:gsLst>
              <a:lin ang="2700000" scaled="1"/>
            </a:gradFill>
            <a:ln w="38100" algn="ctr">
              <a:solidFill>
                <a:srgbClr val="DDDDDD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gray">
            <a:xfrm>
              <a:off x="909" y="774"/>
              <a:ext cx="1337" cy="1348"/>
            </a:xfrm>
            <a:prstGeom prst="ellipse">
              <a:avLst/>
            </a:prstGeom>
            <a:gradFill rotWithShape="1">
              <a:gsLst>
                <a:gs pos="0">
                  <a:srgbClr val="9999FF"/>
                </a:gs>
                <a:gs pos="100000">
                  <a:srgbClr val="7474C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3" name="Text Box 18"/>
          <p:cNvSpPr txBox="1">
            <a:spLocks noChangeArrowheads="1"/>
          </p:cNvSpPr>
          <p:nvPr/>
        </p:nvSpPr>
        <p:spPr bwMode="gray">
          <a:xfrm>
            <a:off x="3275856" y="1268760"/>
            <a:ext cx="27489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1C1C1C"/>
                </a:solidFill>
              </a:rPr>
              <a:t>i</a:t>
            </a:r>
            <a:r>
              <a:rPr lang="en-US" altLang="zh-CN" sz="2000" b="1" dirty="0" smtClean="0">
                <a:solidFill>
                  <a:srgbClr val="1C1C1C"/>
                </a:solidFill>
              </a:rPr>
              <a:t>OS</a:t>
            </a:r>
            <a:r>
              <a:rPr lang="zh-CN" altLang="en-US" sz="2000" b="1" dirty="0" smtClean="0">
                <a:solidFill>
                  <a:srgbClr val="1C1C1C"/>
                </a:solidFill>
              </a:rPr>
              <a:t>开发应具备的能力</a:t>
            </a:r>
            <a:endParaRPr lang="en-US" altLang="zh-CN" sz="2000" b="1" dirty="0">
              <a:solidFill>
                <a:srgbClr val="1C1C1C"/>
              </a:solidFill>
            </a:endParaRPr>
          </a:p>
        </p:txBody>
      </p:sp>
      <p:sp>
        <p:nvSpPr>
          <p:cNvPr id="24" name="Freeform 19"/>
          <p:cNvSpPr>
            <a:spLocks/>
          </p:cNvSpPr>
          <p:nvPr/>
        </p:nvSpPr>
        <p:spPr bwMode="gray">
          <a:xfrm>
            <a:off x="3438777" y="4317920"/>
            <a:ext cx="2069327" cy="674689"/>
          </a:xfrm>
          <a:custGeom>
            <a:avLst/>
            <a:gdLst>
              <a:gd name="T0" fmla="*/ 0 w 1291"/>
              <a:gd name="T1" fmla="*/ 2147483647 h 495"/>
              <a:gd name="T2" fmla="*/ 2147483647 w 1291"/>
              <a:gd name="T3" fmla="*/ 2147483647 h 495"/>
              <a:gd name="T4" fmla="*/ 2147483647 w 1291"/>
              <a:gd name="T5" fmla="*/ 2147483647 h 495"/>
              <a:gd name="T6" fmla="*/ 2147483647 w 1291"/>
              <a:gd name="T7" fmla="*/ 0 h 495"/>
              <a:gd name="T8" fmla="*/ 2147483647 w 1291"/>
              <a:gd name="T9" fmla="*/ 2147483647 h 495"/>
              <a:gd name="T10" fmla="*/ 0 w 1291"/>
              <a:gd name="T11" fmla="*/ 2147483647 h 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1"/>
              <a:gd name="T19" fmla="*/ 0 h 495"/>
              <a:gd name="T20" fmla="*/ 1291 w 1291"/>
              <a:gd name="T21" fmla="*/ 495 h 4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1" h="495">
                <a:moveTo>
                  <a:pt x="0" y="495"/>
                </a:moveTo>
                <a:lnTo>
                  <a:pt x="1291" y="488"/>
                </a:lnTo>
                <a:cubicBezTo>
                  <a:pt x="1255" y="336"/>
                  <a:pt x="1163" y="231"/>
                  <a:pt x="1079" y="156"/>
                </a:cubicBezTo>
                <a:cubicBezTo>
                  <a:pt x="995" y="81"/>
                  <a:pt x="854" y="0"/>
                  <a:pt x="635" y="0"/>
                </a:cubicBezTo>
                <a:cubicBezTo>
                  <a:pt x="416" y="0"/>
                  <a:pt x="340" y="63"/>
                  <a:pt x="230" y="143"/>
                </a:cubicBezTo>
                <a:cubicBezTo>
                  <a:pt x="120" y="223"/>
                  <a:pt x="6" y="413"/>
                  <a:pt x="0" y="495"/>
                </a:cubicBezTo>
                <a:close/>
              </a:path>
            </a:pathLst>
          </a:custGeom>
          <a:solidFill>
            <a:srgbClr val="99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Freeform 21"/>
          <p:cNvSpPr>
            <a:spLocks/>
          </p:cNvSpPr>
          <p:nvPr/>
        </p:nvSpPr>
        <p:spPr bwMode="gray">
          <a:xfrm>
            <a:off x="5868144" y="1484784"/>
            <a:ext cx="2185461" cy="724103"/>
          </a:xfrm>
          <a:custGeom>
            <a:avLst/>
            <a:gdLst>
              <a:gd name="T0" fmla="*/ 0 w 1293"/>
              <a:gd name="T1" fmla="*/ 2147483647 h 492"/>
              <a:gd name="T2" fmla="*/ 2147483647 w 1293"/>
              <a:gd name="T3" fmla="*/ 2147483647 h 492"/>
              <a:gd name="T4" fmla="*/ 2147483647 w 1293"/>
              <a:gd name="T5" fmla="*/ 2147483647 h 492"/>
              <a:gd name="T6" fmla="*/ 2147483647 w 1293"/>
              <a:gd name="T7" fmla="*/ 0 h 492"/>
              <a:gd name="T8" fmla="*/ 2147483647 w 1293"/>
              <a:gd name="T9" fmla="*/ 2147483647 h 492"/>
              <a:gd name="T10" fmla="*/ 0 w 1293"/>
              <a:gd name="T11" fmla="*/ 2147483647 h 4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3"/>
              <a:gd name="T19" fmla="*/ 0 h 492"/>
              <a:gd name="T20" fmla="*/ 1293 w 1293"/>
              <a:gd name="T21" fmla="*/ 492 h 4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3" h="492">
                <a:moveTo>
                  <a:pt x="0" y="490"/>
                </a:moveTo>
                <a:lnTo>
                  <a:pt x="1293" y="492"/>
                </a:lnTo>
                <a:cubicBezTo>
                  <a:pt x="1257" y="340"/>
                  <a:pt x="1165" y="235"/>
                  <a:pt x="1081" y="160"/>
                </a:cubicBezTo>
                <a:cubicBezTo>
                  <a:pt x="997" y="85"/>
                  <a:pt x="867" y="0"/>
                  <a:pt x="648" y="0"/>
                </a:cubicBezTo>
                <a:cubicBezTo>
                  <a:pt x="429" y="0"/>
                  <a:pt x="342" y="67"/>
                  <a:pt x="232" y="147"/>
                </a:cubicBezTo>
                <a:cubicBezTo>
                  <a:pt x="122" y="227"/>
                  <a:pt x="18" y="421"/>
                  <a:pt x="0" y="490"/>
                </a:cubicBezTo>
                <a:close/>
              </a:path>
            </a:pathLst>
          </a:custGeom>
          <a:solidFill>
            <a:srgbClr val="D3CE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8" name="Freeform 22"/>
          <p:cNvSpPr>
            <a:spLocks/>
          </p:cNvSpPr>
          <p:nvPr/>
        </p:nvSpPr>
        <p:spPr bwMode="gray">
          <a:xfrm>
            <a:off x="1547664" y="1556792"/>
            <a:ext cx="1894334" cy="567987"/>
          </a:xfrm>
          <a:custGeom>
            <a:avLst/>
            <a:gdLst>
              <a:gd name="T0" fmla="*/ 0 w 1284"/>
              <a:gd name="T1" fmla="*/ 2147483647 h 495"/>
              <a:gd name="T2" fmla="*/ 2147483647 w 1284"/>
              <a:gd name="T3" fmla="*/ 2147483647 h 495"/>
              <a:gd name="T4" fmla="*/ 2147483647 w 1284"/>
              <a:gd name="T5" fmla="*/ 2147483647 h 495"/>
              <a:gd name="T6" fmla="*/ 2147483647 w 1284"/>
              <a:gd name="T7" fmla="*/ 0 h 495"/>
              <a:gd name="T8" fmla="*/ 2147483647 w 1284"/>
              <a:gd name="T9" fmla="*/ 2147483647 h 495"/>
              <a:gd name="T10" fmla="*/ 0 w 1284"/>
              <a:gd name="T11" fmla="*/ 2147483647 h 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84"/>
              <a:gd name="T19" fmla="*/ 0 h 495"/>
              <a:gd name="T20" fmla="*/ 1284 w 1284"/>
              <a:gd name="T21" fmla="*/ 495 h 49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84" h="495">
                <a:moveTo>
                  <a:pt x="0" y="495"/>
                </a:moveTo>
                <a:lnTo>
                  <a:pt x="1284" y="492"/>
                </a:lnTo>
                <a:cubicBezTo>
                  <a:pt x="1248" y="340"/>
                  <a:pt x="1156" y="235"/>
                  <a:pt x="1072" y="160"/>
                </a:cubicBezTo>
                <a:cubicBezTo>
                  <a:pt x="988" y="85"/>
                  <a:pt x="858" y="0"/>
                  <a:pt x="639" y="0"/>
                </a:cubicBezTo>
                <a:cubicBezTo>
                  <a:pt x="420" y="0"/>
                  <a:pt x="333" y="67"/>
                  <a:pt x="223" y="147"/>
                </a:cubicBezTo>
                <a:cubicBezTo>
                  <a:pt x="113" y="227"/>
                  <a:pt x="18" y="426"/>
                  <a:pt x="0" y="495"/>
                </a:cubicBezTo>
                <a:close/>
              </a:path>
            </a:pathLst>
          </a:custGeom>
          <a:solidFill>
            <a:srgbClr val="A3C9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black">
          <a:xfrm>
            <a:off x="1763688" y="1556792"/>
            <a:ext cx="1209700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实战化的专业技能</a:t>
            </a:r>
            <a:endParaRPr lang="en-US" altLang="zh-CN" sz="1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1" name="Freeform 25"/>
          <p:cNvSpPr>
            <a:spLocks/>
          </p:cNvSpPr>
          <p:nvPr/>
        </p:nvSpPr>
        <p:spPr bwMode="gray">
          <a:xfrm>
            <a:off x="4192588" y="2171571"/>
            <a:ext cx="679450" cy="1857375"/>
          </a:xfrm>
          <a:custGeom>
            <a:avLst/>
            <a:gdLst/>
            <a:ahLst/>
            <a:cxnLst>
              <a:cxn ang="0">
                <a:pos x="166" y="611"/>
              </a:cxn>
              <a:cxn ang="0">
                <a:pos x="92" y="813"/>
              </a:cxn>
              <a:cxn ang="0">
                <a:pos x="112" y="1008"/>
              </a:cxn>
              <a:cxn ang="0">
                <a:pos x="104" y="1192"/>
              </a:cxn>
              <a:cxn ang="0">
                <a:pos x="124" y="1383"/>
              </a:cxn>
              <a:cxn ang="0">
                <a:pos x="104" y="1555"/>
              </a:cxn>
              <a:cxn ang="0">
                <a:pos x="88" y="1674"/>
              </a:cxn>
              <a:cxn ang="0">
                <a:pos x="10" y="1800"/>
              </a:cxn>
              <a:cxn ang="0">
                <a:pos x="64" y="1982"/>
              </a:cxn>
              <a:cxn ang="0">
                <a:pos x="173" y="2259"/>
              </a:cxn>
              <a:cxn ang="0">
                <a:pos x="301" y="2490"/>
              </a:cxn>
              <a:cxn ang="0">
                <a:pos x="391" y="2676"/>
              </a:cxn>
              <a:cxn ang="0">
                <a:pos x="346" y="2816"/>
              </a:cxn>
              <a:cxn ang="0">
                <a:pos x="260" y="2919"/>
              </a:cxn>
              <a:cxn ang="0">
                <a:pos x="367" y="2961"/>
              </a:cxn>
              <a:cxn ang="0">
                <a:pos x="298" y="3273"/>
              </a:cxn>
              <a:cxn ang="0">
                <a:pos x="361" y="3396"/>
              </a:cxn>
              <a:cxn ang="0">
                <a:pos x="515" y="3140"/>
              </a:cxn>
              <a:cxn ang="0">
                <a:pos x="631" y="2934"/>
              </a:cxn>
              <a:cxn ang="0">
                <a:pos x="667" y="2771"/>
              </a:cxn>
              <a:cxn ang="0">
                <a:pos x="679" y="2640"/>
              </a:cxn>
              <a:cxn ang="0">
                <a:pos x="703" y="2448"/>
              </a:cxn>
              <a:cxn ang="0">
                <a:pos x="733" y="2257"/>
              </a:cxn>
              <a:cxn ang="0">
                <a:pos x="796" y="2021"/>
              </a:cxn>
              <a:cxn ang="0">
                <a:pos x="757" y="1725"/>
              </a:cxn>
              <a:cxn ang="0">
                <a:pos x="740" y="1476"/>
              </a:cxn>
              <a:cxn ang="0">
                <a:pos x="787" y="1280"/>
              </a:cxn>
              <a:cxn ang="0">
                <a:pos x="842" y="1223"/>
              </a:cxn>
              <a:cxn ang="0">
                <a:pos x="1093" y="1083"/>
              </a:cxn>
              <a:cxn ang="0">
                <a:pos x="1241" y="902"/>
              </a:cxn>
              <a:cxn ang="0">
                <a:pos x="1201" y="720"/>
              </a:cxn>
              <a:cxn ang="0">
                <a:pos x="1055" y="569"/>
              </a:cxn>
              <a:cxn ang="0">
                <a:pos x="1081" y="345"/>
              </a:cxn>
              <a:cxn ang="0">
                <a:pos x="999" y="249"/>
              </a:cxn>
              <a:cxn ang="0">
                <a:pos x="927" y="515"/>
              </a:cxn>
              <a:cxn ang="0">
                <a:pos x="866" y="690"/>
              </a:cxn>
              <a:cxn ang="0">
                <a:pos x="832" y="699"/>
              </a:cxn>
              <a:cxn ang="0">
                <a:pos x="656" y="641"/>
              </a:cxn>
              <a:cxn ang="0">
                <a:pos x="533" y="545"/>
              </a:cxn>
              <a:cxn ang="0">
                <a:pos x="595" y="434"/>
              </a:cxn>
              <a:cxn ang="0">
                <a:pos x="592" y="374"/>
              </a:cxn>
              <a:cxn ang="0">
                <a:pos x="613" y="345"/>
              </a:cxn>
              <a:cxn ang="0">
                <a:pos x="599" y="270"/>
              </a:cxn>
              <a:cxn ang="0">
                <a:pos x="617" y="231"/>
              </a:cxn>
              <a:cxn ang="0">
                <a:pos x="575" y="146"/>
              </a:cxn>
              <a:cxn ang="0">
                <a:pos x="550" y="98"/>
              </a:cxn>
              <a:cxn ang="0">
                <a:pos x="416" y="11"/>
              </a:cxn>
              <a:cxn ang="0">
                <a:pos x="256" y="12"/>
              </a:cxn>
              <a:cxn ang="0">
                <a:pos x="134" y="75"/>
              </a:cxn>
              <a:cxn ang="0">
                <a:pos x="112" y="126"/>
              </a:cxn>
              <a:cxn ang="0">
                <a:pos x="85" y="200"/>
              </a:cxn>
              <a:cxn ang="0">
                <a:pos x="58" y="269"/>
              </a:cxn>
              <a:cxn ang="0">
                <a:pos x="85" y="318"/>
              </a:cxn>
            </a:cxnLst>
            <a:rect l="0" t="0" r="r" b="b"/>
            <a:pathLst>
              <a:path w="1243" h="3407">
                <a:moveTo>
                  <a:pt x="109" y="377"/>
                </a:moveTo>
                <a:lnTo>
                  <a:pt x="128" y="466"/>
                </a:lnTo>
                <a:cubicBezTo>
                  <a:pt x="137" y="505"/>
                  <a:pt x="151" y="571"/>
                  <a:pt x="166" y="611"/>
                </a:cubicBezTo>
                <a:cubicBezTo>
                  <a:pt x="181" y="651"/>
                  <a:pt x="222" y="678"/>
                  <a:pt x="217" y="704"/>
                </a:cubicBezTo>
                <a:lnTo>
                  <a:pt x="133" y="770"/>
                </a:lnTo>
                <a:cubicBezTo>
                  <a:pt x="112" y="788"/>
                  <a:pt x="98" y="794"/>
                  <a:pt x="92" y="813"/>
                </a:cubicBezTo>
                <a:cubicBezTo>
                  <a:pt x="85" y="829"/>
                  <a:pt x="95" y="865"/>
                  <a:pt x="95" y="884"/>
                </a:cubicBezTo>
                <a:cubicBezTo>
                  <a:pt x="95" y="903"/>
                  <a:pt x="88" y="905"/>
                  <a:pt x="91" y="926"/>
                </a:cubicBezTo>
                <a:lnTo>
                  <a:pt x="112" y="1008"/>
                </a:lnTo>
                <a:lnTo>
                  <a:pt x="128" y="1079"/>
                </a:lnTo>
                <a:lnTo>
                  <a:pt x="113" y="1112"/>
                </a:lnTo>
                <a:lnTo>
                  <a:pt x="104" y="1192"/>
                </a:lnTo>
                <a:lnTo>
                  <a:pt x="113" y="1274"/>
                </a:lnTo>
                <a:cubicBezTo>
                  <a:pt x="115" y="1297"/>
                  <a:pt x="111" y="1314"/>
                  <a:pt x="113" y="1332"/>
                </a:cubicBezTo>
                <a:cubicBezTo>
                  <a:pt x="115" y="1351"/>
                  <a:pt x="122" y="1366"/>
                  <a:pt x="124" y="1383"/>
                </a:cubicBezTo>
                <a:cubicBezTo>
                  <a:pt x="126" y="1400"/>
                  <a:pt x="125" y="1418"/>
                  <a:pt x="128" y="1434"/>
                </a:cubicBezTo>
                <a:cubicBezTo>
                  <a:pt x="123" y="1450"/>
                  <a:pt x="99" y="1467"/>
                  <a:pt x="95" y="1487"/>
                </a:cubicBezTo>
                <a:cubicBezTo>
                  <a:pt x="91" y="1507"/>
                  <a:pt x="103" y="1535"/>
                  <a:pt x="104" y="1555"/>
                </a:cubicBezTo>
                <a:lnTo>
                  <a:pt x="95" y="1595"/>
                </a:lnTo>
                <a:lnTo>
                  <a:pt x="85" y="1629"/>
                </a:lnTo>
                <a:lnTo>
                  <a:pt x="88" y="1674"/>
                </a:lnTo>
                <a:cubicBezTo>
                  <a:pt x="86" y="1687"/>
                  <a:pt x="74" y="1696"/>
                  <a:pt x="71" y="1707"/>
                </a:cubicBezTo>
                <a:cubicBezTo>
                  <a:pt x="68" y="1718"/>
                  <a:pt x="79" y="1728"/>
                  <a:pt x="68" y="1743"/>
                </a:cubicBezTo>
                <a:cubicBezTo>
                  <a:pt x="58" y="1758"/>
                  <a:pt x="18" y="1782"/>
                  <a:pt x="10" y="1800"/>
                </a:cubicBezTo>
                <a:cubicBezTo>
                  <a:pt x="0" y="1817"/>
                  <a:pt x="11" y="1822"/>
                  <a:pt x="19" y="1854"/>
                </a:cubicBezTo>
                <a:lnTo>
                  <a:pt x="28" y="1916"/>
                </a:lnTo>
                <a:lnTo>
                  <a:pt x="64" y="1982"/>
                </a:lnTo>
                <a:lnTo>
                  <a:pt x="71" y="2037"/>
                </a:lnTo>
                <a:lnTo>
                  <a:pt x="85" y="2090"/>
                </a:lnTo>
                <a:lnTo>
                  <a:pt x="173" y="2259"/>
                </a:lnTo>
                <a:lnTo>
                  <a:pt x="223" y="2352"/>
                </a:lnTo>
                <a:lnTo>
                  <a:pt x="249" y="2402"/>
                </a:lnTo>
                <a:lnTo>
                  <a:pt x="301" y="2490"/>
                </a:lnTo>
                <a:lnTo>
                  <a:pt x="335" y="2559"/>
                </a:lnTo>
                <a:lnTo>
                  <a:pt x="362" y="2615"/>
                </a:lnTo>
                <a:cubicBezTo>
                  <a:pt x="371" y="2634"/>
                  <a:pt x="385" y="2659"/>
                  <a:pt x="391" y="2676"/>
                </a:cubicBezTo>
                <a:cubicBezTo>
                  <a:pt x="397" y="2693"/>
                  <a:pt x="392" y="2702"/>
                  <a:pt x="401" y="2717"/>
                </a:cubicBezTo>
                <a:lnTo>
                  <a:pt x="443" y="2765"/>
                </a:lnTo>
                <a:lnTo>
                  <a:pt x="346" y="2816"/>
                </a:lnTo>
                <a:lnTo>
                  <a:pt x="262" y="2874"/>
                </a:lnTo>
                <a:cubicBezTo>
                  <a:pt x="248" y="2892"/>
                  <a:pt x="263" y="2915"/>
                  <a:pt x="263" y="2922"/>
                </a:cubicBezTo>
                <a:cubicBezTo>
                  <a:pt x="263" y="2929"/>
                  <a:pt x="254" y="2913"/>
                  <a:pt x="260" y="2919"/>
                </a:cubicBezTo>
                <a:cubicBezTo>
                  <a:pt x="266" y="2932"/>
                  <a:pt x="276" y="2956"/>
                  <a:pt x="298" y="2958"/>
                </a:cubicBezTo>
                <a:lnTo>
                  <a:pt x="386" y="2942"/>
                </a:lnTo>
                <a:lnTo>
                  <a:pt x="367" y="2961"/>
                </a:lnTo>
                <a:lnTo>
                  <a:pt x="341" y="3069"/>
                </a:lnTo>
                <a:lnTo>
                  <a:pt x="370" y="3103"/>
                </a:lnTo>
                <a:lnTo>
                  <a:pt x="298" y="3273"/>
                </a:lnTo>
                <a:lnTo>
                  <a:pt x="268" y="3344"/>
                </a:lnTo>
                <a:cubicBezTo>
                  <a:pt x="266" y="3363"/>
                  <a:pt x="269" y="3380"/>
                  <a:pt x="284" y="3389"/>
                </a:cubicBezTo>
                <a:cubicBezTo>
                  <a:pt x="296" y="3397"/>
                  <a:pt x="335" y="3407"/>
                  <a:pt x="361" y="3396"/>
                </a:cubicBezTo>
                <a:lnTo>
                  <a:pt x="443" y="3321"/>
                </a:lnTo>
                <a:lnTo>
                  <a:pt x="491" y="3249"/>
                </a:lnTo>
                <a:lnTo>
                  <a:pt x="515" y="3140"/>
                </a:lnTo>
                <a:lnTo>
                  <a:pt x="564" y="3103"/>
                </a:lnTo>
                <a:lnTo>
                  <a:pt x="588" y="3055"/>
                </a:lnTo>
                <a:lnTo>
                  <a:pt x="631" y="2934"/>
                </a:lnTo>
                <a:lnTo>
                  <a:pt x="647" y="2831"/>
                </a:lnTo>
                <a:lnTo>
                  <a:pt x="668" y="2811"/>
                </a:lnTo>
                <a:cubicBezTo>
                  <a:pt x="671" y="2801"/>
                  <a:pt x="665" y="2789"/>
                  <a:pt x="667" y="2771"/>
                </a:cubicBezTo>
                <a:cubicBezTo>
                  <a:pt x="669" y="2753"/>
                  <a:pt x="679" y="2716"/>
                  <a:pt x="680" y="2702"/>
                </a:cubicBezTo>
                <a:cubicBezTo>
                  <a:pt x="678" y="2685"/>
                  <a:pt x="670" y="2695"/>
                  <a:pt x="670" y="2685"/>
                </a:cubicBezTo>
                <a:lnTo>
                  <a:pt x="679" y="2640"/>
                </a:lnTo>
                <a:lnTo>
                  <a:pt x="676" y="2589"/>
                </a:lnTo>
                <a:lnTo>
                  <a:pt x="685" y="2499"/>
                </a:lnTo>
                <a:lnTo>
                  <a:pt x="703" y="2448"/>
                </a:lnTo>
                <a:lnTo>
                  <a:pt x="712" y="2400"/>
                </a:lnTo>
                <a:lnTo>
                  <a:pt x="718" y="2331"/>
                </a:lnTo>
                <a:lnTo>
                  <a:pt x="733" y="2257"/>
                </a:lnTo>
                <a:lnTo>
                  <a:pt x="760" y="2133"/>
                </a:lnTo>
                <a:cubicBezTo>
                  <a:pt x="771" y="2106"/>
                  <a:pt x="793" y="2115"/>
                  <a:pt x="799" y="2096"/>
                </a:cubicBezTo>
                <a:cubicBezTo>
                  <a:pt x="805" y="2077"/>
                  <a:pt x="802" y="2051"/>
                  <a:pt x="796" y="2021"/>
                </a:cubicBezTo>
                <a:lnTo>
                  <a:pt x="764" y="1916"/>
                </a:lnTo>
                <a:lnTo>
                  <a:pt x="769" y="1788"/>
                </a:lnTo>
                <a:lnTo>
                  <a:pt x="757" y="1725"/>
                </a:lnTo>
                <a:lnTo>
                  <a:pt x="758" y="1676"/>
                </a:lnTo>
                <a:lnTo>
                  <a:pt x="745" y="1625"/>
                </a:lnTo>
                <a:lnTo>
                  <a:pt x="740" y="1476"/>
                </a:lnTo>
                <a:lnTo>
                  <a:pt x="757" y="1418"/>
                </a:lnTo>
                <a:lnTo>
                  <a:pt x="767" y="1338"/>
                </a:lnTo>
                <a:lnTo>
                  <a:pt x="787" y="1280"/>
                </a:lnTo>
                <a:lnTo>
                  <a:pt x="797" y="1223"/>
                </a:lnTo>
                <a:lnTo>
                  <a:pt x="806" y="1218"/>
                </a:lnTo>
                <a:lnTo>
                  <a:pt x="842" y="1223"/>
                </a:lnTo>
                <a:lnTo>
                  <a:pt x="997" y="1176"/>
                </a:lnTo>
                <a:lnTo>
                  <a:pt x="1070" y="1137"/>
                </a:lnTo>
                <a:lnTo>
                  <a:pt x="1093" y="1083"/>
                </a:lnTo>
                <a:cubicBezTo>
                  <a:pt x="1116" y="1063"/>
                  <a:pt x="1187" y="1039"/>
                  <a:pt x="1207" y="1017"/>
                </a:cubicBezTo>
                <a:cubicBezTo>
                  <a:pt x="1226" y="993"/>
                  <a:pt x="1204" y="970"/>
                  <a:pt x="1210" y="951"/>
                </a:cubicBezTo>
                <a:cubicBezTo>
                  <a:pt x="1216" y="932"/>
                  <a:pt x="1238" y="919"/>
                  <a:pt x="1241" y="902"/>
                </a:cubicBezTo>
                <a:cubicBezTo>
                  <a:pt x="1243" y="881"/>
                  <a:pt x="1230" y="867"/>
                  <a:pt x="1229" y="848"/>
                </a:cubicBezTo>
                <a:cubicBezTo>
                  <a:pt x="1228" y="829"/>
                  <a:pt x="1242" y="810"/>
                  <a:pt x="1237" y="789"/>
                </a:cubicBezTo>
                <a:cubicBezTo>
                  <a:pt x="1234" y="763"/>
                  <a:pt x="1208" y="745"/>
                  <a:pt x="1201" y="720"/>
                </a:cubicBezTo>
                <a:cubicBezTo>
                  <a:pt x="1195" y="689"/>
                  <a:pt x="1208" y="660"/>
                  <a:pt x="1195" y="641"/>
                </a:cubicBezTo>
                <a:cubicBezTo>
                  <a:pt x="1179" y="620"/>
                  <a:pt x="1144" y="620"/>
                  <a:pt x="1121" y="608"/>
                </a:cubicBezTo>
                <a:cubicBezTo>
                  <a:pt x="1098" y="596"/>
                  <a:pt x="1069" y="583"/>
                  <a:pt x="1055" y="569"/>
                </a:cubicBezTo>
                <a:cubicBezTo>
                  <a:pt x="1037" y="556"/>
                  <a:pt x="1038" y="541"/>
                  <a:pt x="1037" y="522"/>
                </a:cubicBezTo>
                <a:cubicBezTo>
                  <a:pt x="1036" y="503"/>
                  <a:pt x="1044" y="481"/>
                  <a:pt x="1051" y="452"/>
                </a:cubicBezTo>
                <a:cubicBezTo>
                  <a:pt x="1058" y="423"/>
                  <a:pt x="1076" y="374"/>
                  <a:pt x="1081" y="345"/>
                </a:cubicBezTo>
                <a:cubicBezTo>
                  <a:pt x="1088" y="304"/>
                  <a:pt x="1087" y="297"/>
                  <a:pt x="1082" y="281"/>
                </a:cubicBezTo>
                <a:cubicBezTo>
                  <a:pt x="1077" y="265"/>
                  <a:pt x="1066" y="251"/>
                  <a:pt x="1052" y="246"/>
                </a:cubicBezTo>
                <a:cubicBezTo>
                  <a:pt x="1040" y="242"/>
                  <a:pt x="1016" y="232"/>
                  <a:pt x="999" y="249"/>
                </a:cubicBezTo>
                <a:cubicBezTo>
                  <a:pt x="983" y="265"/>
                  <a:pt x="963" y="309"/>
                  <a:pt x="953" y="344"/>
                </a:cubicBezTo>
                <a:cubicBezTo>
                  <a:pt x="945" y="376"/>
                  <a:pt x="945" y="434"/>
                  <a:pt x="941" y="462"/>
                </a:cubicBezTo>
                <a:lnTo>
                  <a:pt x="927" y="515"/>
                </a:lnTo>
                <a:lnTo>
                  <a:pt x="907" y="545"/>
                </a:lnTo>
                <a:lnTo>
                  <a:pt x="883" y="626"/>
                </a:lnTo>
                <a:lnTo>
                  <a:pt x="866" y="690"/>
                </a:lnTo>
                <a:lnTo>
                  <a:pt x="869" y="780"/>
                </a:lnTo>
                <a:lnTo>
                  <a:pt x="860" y="782"/>
                </a:lnTo>
                <a:lnTo>
                  <a:pt x="832" y="699"/>
                </a:lnTo>
                <a:lnTo>
                  <a:pt x="794" y="659"/>
                </a:lnTo>
                <a:cubicBezTo>
                  <a:pt x="777" y="648"/>
                  <a:pt x="750" y="636"/>
                  <a:pt x="727" y="633"/>
                </a:cubicBezTo>
                <a:cubicBezTo>
                  <a:pt x="706" y="630"/>
                  <a:pt x="677" y="642"/>
                  <a:pt x="656" y="641"/>
                </a:cubicBezTo>
                <a:cubicBezTo>
                  <a:pt x="634" y="640"/>
                  <a:pt x="610" y="632"/>
                  <a:pt x="602" y="627"/>
                </a:cubicBezTo>
                <a:lnTo>
                  <a:pt x="605" y="609"/>
                </a:lnTo>
                <a:lnTo>
                  <a:pt x="533" y="545"/>
                </a:lnTo>
                <a:cubicBezTo>
                  <a:pt x="524" y="530"/>
                  <a:pt x="544" y="530"/>
                  <a:pt x="550" y="521"/>
                </a:cubicBezTo>
                <a:cubicBezTo>
                  <a:pt x="556" y="512"/>
                  <a:pt x="565" y="503"/>
                  <a:pt x="572" y="489"/>
                </a:cubicBezTo>
                <a:cubicBezTo>
                  <a:pt x="582" y="469"/>
                  <a:pt x="591" y="455"/>
                  <a:pt x="595" y="434"/>
                </a:cubicBezTo>
                <a:cubicBezTo>
                  <a:pt x="597" y="419"/>
                  <a:pt x="596" y="402"/>
                  <a:pt x="593" y="399"/>
                </a:cubicBezTo>
                <a:cubicBezTo>
                  <a:pt x="590" y="396"/>
                  <a:pt x="578" y="393"/>
                  <a:pt x="578" y="389"/>
                </a:cubicBezTo>
                <a:cubicBezTo>
                  <a:pt x="578" y="385"/>
                  <a:pt x="588" y="378"/>
                  <a:pt x="592" y="374"/>
                </a:cubicBezTo>
                <a:lnTo>
                  <a:pt x="604" y="365"/>
                </a:lnTo>
                <a:lnTo>
                  <a:pt x="599" y="342"/>
                </a:lnTo>
                <a:lnTo>
                  <a:pt x="613" y="345"/>
                </a:lnTo>
                <a:lnTo>
                  <a:pt x="602" y="306"/>
                </a:lnTo>
                <a:cubicBezTo>
                  <a:pt x="603" y="298"/>
                  <a:pt x="617" y="300"/>
                  <a:pt x="617" y="294"/>
                </a:cubicBezTo>
                <a:cubicBezTo>
                  <a:pt x="618" y="290"/>
                  <a:pt x="600" y="277"/>
                  <a:pt x="599" y="270"/>
                </a:cubicBezTo>
                <a:lnTo>
                  <a:pt x="622" y="261"/>
                </a:lnTo>
                <a:cubicBezTo>
                  <a:pt x="621" y="252"/>
                  <a:pt x="594" y="221"/>
                  <a:pt x="593" y="216"/>
                </a:cubicBezTo>
                <a:cubicBezTo>
                  <a:pt x="594" y="211"/>
                  <a:pt x="623" y="249"/>
                  <a:pt x="617" y="231"/>
                </a:cubicBezTo>
                <a:cubicBezTo>
                  <a:pt x="611" y="213"/>
                  <a:pt x="599" y="197"/>
                  <a:pt x="595" y="189"/>
                </a:cubicBezTo>
                <a:cubicBezTo>
                  <a:pt x="591" y="182"/>
                  <a:pt x="575" y="164"/>
                  <a:pt x="604" y="177"/>
                </a:cubicBezTo>
                <a:cubicBezTo>
                  <a:pt x="633" y="190"/>
                  <a:pt x="581" y="155"/>
                  <a:pt x="575" y="146"/>
                </a:cubicBezTo>
                <a:cubicBezTo>
                  <a:pt x="569" y="137"/>
                  <a:pt x="565" y="127"/>
                  <a:pt x="566" y="122"/>
                </a:cubicBezTo>
                <a:cubicBezTo>
                  <a:pt x="567" y="117"/>
                  <a:pt x="584" y="121"/>
                  <a:pt x="581" y="117"/>
                </a:cubicBezTo>
                <a:cubicBezTo>
                  <a:pt x="578" y="113"/>
                  <a:pt x="560" y="107"/>
                  <a:pt x="550" y="98"/>
                </a:cubicBezTo>
                <a:cubicBezTo>
                  <a:pt x="540" y="89"/>
                  <a:pt x="537" y="74"/>
                  <a:pt x="523" y="63"/>
                </a:cubicBezTo>
                <a:cubicBezTo>
                  <a:pt x="507" y="48"/>
                  <a:pt x="485" y="40"/>
                  <a:pt x="467" y="31"/>
                </a:cubicBezTo>
                <a:cubicBezTo>
                  <a:pt x="449" y="22"/>
                  <a:pt x="434" y="16"/>
                  <a:pt x="416" y="11"/>
                </a:cubicBezTo>
                <a:cubicBezTo>
                  <a:pt x="398" y="6"/>
                  <a:pt x="378" y="0"/>
                  <a:pt x="359" y="2"/>
                </a:cubicBezTo>
                <a:cubicBezTo>
                  <a:pt x="339" y="5"/>
                  <a:pt x="321" y="19"/>
                  <a:pt x="304" y="21"/>
                </a:cubicBezTo>
                <a:cubicBezTo>
                  <a:pt x="287" y="23"/>
                  <a:pt x="275" y="8"/>
                  <a:pt x="256" y="12"/>
                </a:cubicBezTo>
                <a:cubicBezTo>
                  <a:pt x="239" y="15"/>
                  <a:pt x="208" y="31"/>
                  <a:pt x="190" y="44"/>
                </a:cubicBezTo>
                <a:lnTo>
                  <a:pt x="136" y="87"/>
                </a:lnTo>
                <a:cubicBezTo>
                  <a:pt x="127" y="92"/>
                  <a:pt x="137" y="72"/>
                  <a:pt x="134" y="75"/>
                </a:cubicBezTo>
                <a:cubicBezTo>
                  <a:pt x="132" y="77"/>
                  <a:pt x="125" y="96"/>
                  <a:pt x="121" y="104"/>
                </a:cubicBezTo>
                <a:cubicBezTo>
                  <a:pt x="118" y="105"/>
                  <a:pt x="117" y="80"/>
                  <a:pt x="115" y="84"/>
                </a:cubicBezTo>
                <a:cubicBezTo>
                  <a:pt x="113" y="88"/>
                  <a:pt x="115" y="111"/>
                  <a:pt x="112" y="126"/>
                </a:cubicBezTo>
                <a:cubicBezTo>
                  <a:pt x="109" y="141"/>
                  <a:pt x="100" y="170"/>
                  <a:pt x="94" y="174"/>
                </a:cubicBezTo>
                <a:cubicBezTo>
                  <a:pt x="90" y="187"/>
                  <a:pt x="72" y="133"/>
                  <a:pt x="77" y="152"/>
                </a:cubicBezTo>
                <a:cubicBezTo>
                  <a:pt x="82" y="171"/>
                  <a:pt x="86" y="196"/>
                  <a:pt x="85" y="200"/>
                </a:cubicBezTo>
                <a:cubicBezTo>
                  <a:pt x="84" y="204"/>
                  <a:pt x="73" y="170"/>
                  <a:pt x="70" y="176"/>
                </a:cubicBezTo>
                <a:cubicBezTo>
                  <a:pt x="87" y="212"/>
                  <a:pt x="67" y="215"/>
                  <a:pt x="68" y="237"/>
                </a:cubicBezTo>
                <a:cubicBezTo>
                  <a:pt x="66" y="252"/>
                  <a:pt x="77" y="263"/>
                  <a:pt x="58" y="269"/>
                </a:cubicBezTo>
                <a:cubicBezTo>
                  <a:pt x="39" y="275"/>
                  <a:pt x="77" y="275"/>
                  <a:pt x="77" y="279"/>
                </a:cubicBezTo>
                <a:cubicBezTo>
                  <a:pt x="77" y="283"/>
                  <a:pt x="74" y="297"/>
                  <a:pt x="58" y="294"/>
                </a:cubicBezTo>
                <a:cubicBezTo>
                  <a:pt x="42" y="291"/>
                  <a:pt x="80" y="310"/>
                  <a:pt x="85" y="318"/>
                </a:cubicBezTo>
                <a:cubicBezTo>
                  <a:pt x="90" y="326"/>
                  <a:pt x="85" y="334"/>
                  <a:pt x="89" y="344"/>
                </a:cubicBezTo>
                <a:lnTo>
                  <a:pt x="109" y="377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black">
          <a:xfrm>
            <a:off x="6228184" y="1556792"/>
            <a:ext cx="1359402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体系化的知识结构</a:t>
            </a:r>
            <a:endParaRPr lang="en-US" altLang="zh-CN" sz="1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gray">
          <a:xfrm>
            <a:off x="5963243" y="2195703"/>
            <a:ext cx="2257469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、对基本商业模式的了解</a:t>
            </a:r>
            <a:br>
              <a:rPr lang="zh-CN" altLang="en-US" sz="1200" dirty="0"/>
            </a:br>
            <a:r>
              <a:rPr lang="en-US" altLang="zh-CN" sz="1200" dirty="0"/>
              <a:t>2</a:t>
            </a:r>
            <a:r>
              <a:rPr lang="zh-CN" altLang="en-US" sz="1200" dirty="0"/>
              <a:t>、对流行产品和产品流行趋势的了解</a:t>
            </a:r>
            <a:br>
              <a:rPr lang="zh-CN" altLang="en-US" sz="1200" dirty="0"/>
            </a:br>
            <a:r>
              <a:rPr lang="en-US" altLang="zh-CN" sz="1200" dirty="0"/>
              <a:t>3</a:t>
            </a:r>
            <a:r>
              <a:rPr lang="zh-CN" altLang="en-US" sz="1200" dirty="0"/>
              <a:t>、对</a:t>
            </a:r>
            <a:r>
              <a:rPr lang="en-US" altLang="zh-CN" sz="1200" dirty="0"/>
              <a:t>app store</a:t>
            </a:r>
            <a:r>
              <a:rPr lang="zh-CN" altLang="en-US" sz="1200" dirty="0"/>
              <a:t>营销基础知识的了解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solidFill>
                  <a:srgbClr val="000000"/>
                </a:solidFill>
              </a:rPr>
              <a:t>4</a:t>
            </a:r>
            <a:r>
              <a:rPr lang="zh-CN" altLang="en-US" sz="1200" dirty="0" smtClean="0">
                <a:solidFill>
                  <a:srgbClr val="000000"/>
                </a:solidFill>
              </a:rPr>
              <a:t>、行业业务知识；</a:t>
            </a:r>
            <a:endParaRPr lang="en-US" altLang="zh-CN" sz="1200" dirty="0" smtClean="0">
              <a:solidFill>
                <a:srgbClr val="000000"/>
              </a:solidFill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black">
          <a:xfrm>
            <a:off x="3519487" y="4400431"/>
            <a:ext cx="1836737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33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全面化的</a:t>
            </a:r>
            <a:endParaRPr lang="en-US" altLang="zh-CN" sz="1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  <a:p>
            <a:pPr algn="ctr"/>
            <a:r>
              <a:rPr lang="zh-CN" altLang="en-US" sz="1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职业素质</a:t>
            </a:r>
            <a:endParaRPr lang="en-US" altLang="zh-CN" sz="16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gray">
          <a:xfrm>
            <a:off x="3537115" y="5085184"/>
            <a:ext cx="212725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1</a:t>
            </a:r>
            <a:r>
              <a:rPr lang="zh-CN" altLang="en-US" sz="1200" dirty="0" smtClean="0">
                <a:solidFill>
                  <a:srgbClr val="000000"/>
                </a:solidFill>
              </a:rPr>
              <a:t>、有效沟通；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2</a:t>
            </a:r>
            <a:r>
              <a:rPr lang="zh-CN" altLang="en-US" sz="1200" dirty="0" smtClean="0">
                <a:solidFill>
                  <a:srgbClr val="000000"/>
                </a:solidFill>
              </a:rPr>
              <a:t>、团队影响能力；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3</a:t>
            </a:r>
            <a:r>
              <a:rPr lang="zh-CN" altLang="en-US" sz="1200" dirty="0" smtClean="0">
                <a:solidFill>
                  <a:srgbClr val="000000"/>
                </a:solidFill>
              </a:rPr>
              <a:t>、学习与创新能力；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4</a:t>
            </a:r>
            <a:r>
              <a:rPr lang="zh-CN" altLang="en-US" sz="1200" dirty="0" smtClean="0">
                <a:solidFill>
                  <a:srgbClr val="000000"/>
                </a:solidFill>
              </a:rPr>
              <a:t>、合作与协调能力；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 smtClean="0">
                <a:solidFill>
                  <a:srgbClr val="000000"/>
                </a:solidFill>
              </a:rPr>
              <a:t>5</a:t>
            </a:r>
            <a:r>
              <a:rPr lang="zh-CN" altLang="en-US" sz="1200" dirty="0" smtClean="0">
                <a:solidFill>
                  <a:srgbClr val="000000"/>
                </a:solidFill>
              </a:rPr>
              <a:t>、组织能力、决策能力。</a:t>
            </a:r>
            <a:endParaRPr lang="en-US" altLang="zh-CN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4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668344" y="5738812"/>
            <a:ext cx="792088" cy="288032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90875" y="188640"/>
            <a:ext cx="5868144" cy="76436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职业发展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通道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984604" y="5738812"/>
            <a:ext cx="7239000" cy="3962400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985320" y="3735264"/>
            <a:ext cx="407369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D7181F"/>
                </a:solidFill>
                <a:cs typeface="Arial" charset="0"/>
              </a:rPr>
              <a:t>2. i</a:t>
            </a:r>
            <a:r>
              <a:rPr lang="en-US" altLang="zh-CN" sz="1600" b="1" dirty="0" smtClean="0">
                <a:solidFill>
                  <a:srgbClr val="D7181F"/>
                </a:solidFill>
                <a:cs typeface="Arial" charset="0"/>
              </a:rPr>
              <a:t>OS</a:t>
            </a:r>
            <a:r>
              <a:rPr lang="zh-CN" altLang="en-US" sz="1600" b="1" dirty="0" smtClean="0">
                <a:solidFill>
                  <a:srgbClr val="D7181F"/>
                </a:solidFill>
                <a:cs typeface="Arial" charset="0"/>
              </a:rPr>
              <a:t>开发岗位发展</a:t>
            </a:r>
            <a:endParaRPr lang="en-US" altLang="zh-CN" sz="1600" b="1" dirty="0" smtClean="0">
              <a:solidFill>
                <a:srgbClr val="D7181F"/>
              </a:solidFill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1400" dirty="0" smtClean="0"/>
              <a:t>iOS</a:t>
            </a:r>
            <a:r>
              <a:rPr lang="zh-CN" altLang="en-US" sz="1400" dirty="0" smtClean="0"/>
              <a:t>开发可分为个人开发者与企业开发者，个人开发者主要以开发应用上线至</a:t>
            </a:r>
            <a:r>
              <a:rPr lang="en-US" altLang="zh-CN" sz="1400" dirty="0" smtClean="0"/>
              <a:t>App Store</a:t>
            </a:r>
            <a:r>
              <a:rPr lang="zh-CN" altLang="en-US" sz="1400" dirty="0" smtClean="0"/>
              <a:t>后分所占收入比例的百分之</a:t>
            </a:r>
            <a:r>
              <a:rPr lang="en-US" altLang="zh-CN" sz="1400" dirty="0" smtClean="0"/>
              <a:t>70%</a:t>
            </a:r>
            <a:r>
              <a:rPr lang="zh-CN" altLang="en-US" sz="1400" dirty="0" smtClean="0"/>
              <a:t>；企业开发者可往管理方向以及架构师方向发展。</a:t>
            </a:r>
            <a:endParaRPr lang="en-US" altLang="zh-CN" sz="1400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5004048" y="2007072"/>
            <a:ext cx="396044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600" b="1" dirty="0">
                <a:solidFill>
                  <a:srgbClr val="D7181F"/>
                </a:solidFill>
                <a:cs typeface="Arial" charset="0"/>
              </a:rPr>
              <a:t>1. i</a:t>
            </a:r>
            <a:r>
              <a:rPr lang="en-US" altLang="zh-CN" sz="1600" b="1" dirty="0" smtClean="0">
                <a:solidFill>
                  <a:srgbClr val="D7181F"/>
                </a:solidFill>
                <a:cs typeface="Arial" charset="0"/>
              </a:rPr>
              <a:t>OS</a:t>
            </a:r>
            <a:r>
              <a:rPr lang="zh-CN" altLang="en-US" sz="1600" b="1" dirty="0" smtClean="0">
                <a:solidFill>
                  <a:srgbClr val="D7181F"/>
                </a:solidFill>
                <a:cs typeface="Arial" charset="0"/>
              </a:rPr>
              <a:t>开发者薪资范围</a:t>
            </a:r>
            <a:endParaRPr lang="en-US" altLang="zh-CN" sz="1600" b="1" dirty="0" smtClean="0">
              <a:solidFill>
                <a:srgbClr val="D7181F"/>
              </a:solidFill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dirty="0" smtClean="0"/>
              <a:t>调研</a:t>
            </a:r>
            <a:r>
              <a:rPr lang="zh-CN" altLang="en-US" sz="1400" dirty="0"/>
              <a:t>显示，工作经验</a:t>
            </a:r>
            <a:r>
              <a:rPr lang="en-US" altLang="zh-CN" sz="1400" dirty="0"/>
              <a:t>1</a:t>
            </a:r>
            <a:r>
              <a:rPr lang="zh-CN" altLang="en-US" sz="1400" dirty="0"/>
              <a:t>年以下的开发者月薪多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6K-8K</a:t>
            </a:r>
            <a:r>
              <a:rPr lang="zh-CN" altLang="en-US" sz="1400" dirty="0"/>
              <a:t>；</a:t>
            </a:r>
            <a:r>
              <a:rPr lang="en-US" altLang="zh-CN" sz="1400" dirty="0"/>
              <a:t>1-3</a:t>
            </a:r>
            <a:r>
              <a:rPr lang="zh-CN" altLang="en-US" sz="1400" dirty="0"/>
              <a:t>年开发者月薪多集中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8-12K</a:t>
            </a:r>
            <a:r>
              <a:rPr lang="zh-CN" altLang="en-US" sz="1400" dirty="0"/>
              <a:t>；</a:t>
            </a:r>
            <a:r>
              <a:rPr lang="en-US" altLang="zh-CN" sz="1400" dirty="0"/>
              <a:t>3-5</a:t>
            </a:r>
            <a:r>
              <a:rPr lang="zh-CN" altLang="en-US" sz="1400" dirty="0"/>
              <a:t>年开发者月薪以</a:t>
            </a:r>
            <a:r>
              <a:rPr lang="en-US" altLang="zh-CN" sz="1400" dirty="0" smtClean="0"/>
              <a:t>13-15K</a:t>
            </a:r>
            <a:r>
              <a:rPr lang="zh-CN" altLang="en-US" sz="1400" dirty="0"/>
              <a:t>居多</a:t>
            </a:r>
            <a:r>
              <a:rPr lang="zh-CN" altLang="en-US" sz="1400" dirty="0" smtClean="0"/>
              <a:t>，少数</a:t>
            </a:r>
            <a:r>
              <a:rPr lang="zh-CN" altLang="en-US" sz="1400" dirty="0"/>
              <a:t>月薪达到了 </a:t>
            </a:r>
            <a:r>
              <a:rPr lang="en-US" altLang="zh-CN" sz="1400" dirty="0"/>
              <a:t>25K</a:t>
            </a:r>
            <a:r>
              <a:rPr lang="zh-CN" altLang="en-US" sz="1400" dirty="0"/>
              <a:t>；</a:t>
            </a:r>
            <a:r>
              <a:rPr lang="en-US" altLang="zh-CN" sz="1400" dirty="0"/>
              <a:t>5</a:t>
            </a:r>
            <a:r>
              <a:rPr lang="zh-CN" altLang="en-US" sz="1400" dirty="0"/>
              <a:t>年开发者月薪多在</a:t>
            </a:r>
            <a:r>
              <a:rPr lang="en-US" altLang="zh-CN" sz="1400" dirty="0" smtClean="0"/>
              <a:t>16-25K</a:t>
            </a:r>
            <a:r>
              <a:rPr lang="zh-CN" altLang="en-US" sz="1400" dirty="0" smtClean="0"/>
              <a:t>。</a:t>
            </a:r>
            <a:endParaRPr lang="en-US" altLang="zh-CN" sz="1400" b="1" dirty="0">
              <a:cs typeface="Arial" charset="0"/>
            </a:endParaRPr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black">
          <a:xfrm>
            <a:off x="5004048" y="3486149"/>
            <a:ext cx="3960440" cy="23813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 rot="16200000" flipV="1">
            <a:off x="2674085" y="3768254"/>
            <a:ext cx="2125663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gray">
          <a:xfrm rot="16200000" flipV="1">
            <a:off x="3174206" y="2288382"/>
            <a:ext cx="1109663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4" name="AutoShape 8"/>
          <p:cNvSpPr>
            <a:spLocks noChangeArrowheads="1"/>
          </p:cNvSpPr>
          <p:nvPr/>
        </p:nvSpPr>
        <p:spPr bwMode="gray">
          <a:xfrm rot="16200000" flipV="1">
            <a:off x="2012157" y="4007644"/>
            <a:ext cx="1631950" cy="725487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gray">
          <a:xfrm rot="16200000" flipV="1">
            <a:off x="2278063" y="2782888"/>
            <a:ext cx="1109662" cy="715962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6" name="AutoShape 10"/>
          <p:cNvSpPr>
            <a:spLocks noChangeArrowheads="1"/>
          </p:cNvSpPr>
          <p:nvPr/>
        </p:nvSpPr>
        <p:spPr bwMode="gray">
          <a:xfrm rot="16200000" flipV="1">
            <a:off x="1334294" y="4267994"/>
            <a:ext cx="1160463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gray">
          <a:xfrm rot="16200000" flipV="1">
            <a:off x="1362868" y="3278982"/>
            <a:ext cx="1109663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gray">
          <a:xfrm rot="16200000" flipV="1">
            <a:off x="635000" y="4481513"/>
            <a:ext cx="735013" cy="725487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9" name="AutoShape 13"/>
          <p:cNvSpPr>
            <a:spLocks noChangeArrowheads="1"/>
          </p:cNvSpPr>
          <p:nvPr/>
        </p:nvSpPr>
        <p:spPr bwMode="gray">
          <a:xfrm rot="16200000" flipV="1">
            <a:off x="450057" y="3706019"/>
            <a:ext cx="1109662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34902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40" name="Freeform 14"/>
          <p:cNvSpPr>
            <a:spLocks/>
          </p:cNvSpPr>
          <p:nvPr/>
        </p:nvSpPr>
        <p:spPr bwMode="gray">
          <a:xfrm flipH="1">
            <a:off x="820737" y="2781300"/>
            <a:ext cx="3747763" cy="2322512"/>
          </a:xfrm>
          <a:custGeom>
            <a:avLst/>
            <a:gdLst>
              <a:gd name="T0" fmla="*/ 2147483647 w 1755"/>
              <a:gd name="T1" fmla="*/ 2147483647 h 1413"/>
              <a:gd name="T2" fmla="*/ 2147483647 w 1755"/>
              <a:gd name="T3" fmla="*/ 2147483647 h 1413"/>
              <a:gd name="T4" fmla="*/ 2147483647 w 1755"/>
              <a:gd name="T5" fmla="*/ 2147483647 h 1413"/>
              <a:gd name="T6" fmla="*/ 2147483647 w 1755"/>
              <a:gd name="T7" fmla="*/ 2147483647 h 1413"/>
              <a:gd name="T8" fmla="*/ 2147483647 w 1755"/>
              <a:gd name="T9" fmla="*/ 2147483647 h 1413"/>
              <a:gd name="T10" fmla="*/ 2147483647 w 1755"/>
              <a:gd name="T11" fmla="*/ 2147483647 h 1413"/>
              <a:gd name="T12" fmla="*/ 2147483647 w 1755"/>
              <a:gd name="T13" fmla="*/ 2147483647 h 1413"/>
              <a:gd name="T14" fmla="*/ 2147483647 w 1755"/>
              <a:gd name="T15" fmla="*/ 2147483647 h 1413"/>
              <a:gd name="T16" fmla="*/ 2147483647 w 1755"/>
              <a:gd name="T17" fmla="*/ 0 h 1413"/>
              <a:gd name="T18" fmla="*/ 0 w 1755"/>
              <a:gd name="T19" fmla="*/ 2147483647 h 1413"/>
              <a:gd name="T20" fmla="*/ 2147483647 w 1755"/>
              <a:gd name="T21" fmla="*/ 2147483647 h 14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55"/>
              <a:gd name="T34" fmla="*/ 0 h 1413"/>
              <a:gd name="T35" fmla="*/ 1755 w 1755"/>
              <a:gd name="T36" fmla="*/ 1413 h 14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55" h="1413">
                <a:moveTo>
                  <a:pt x="120" y="288"/>
                </a:moveTo>
                <a:lnTo>
                  <a:pt x="546" y="945"/>
                </a:lnTo>
                <a:lnTo>
                  <a:pt x="1257" y="972"/>
                </a:lnTo>
                <a:lnTo>
                  <a:pt x="1755" y="1413"/>
                </a:lnTo>
                <a:lnTo>
                  <a:pt x="1287" y="924"/>
                </a:lnTo>
                <a:lnTo>
                  <a:pt x="600" y="867"/>
                </a:lnTo>
                <a:lnTo>
                  <a:pt x="237" y="210"/>
                </a:lnTo>
                <a:lnTo>
                  <a:pt x="354" y="129"/>
                </a:lnTo>
                <a:lnTo>
                  <a:pt x="6" y="0"/>
                </a:lnTo>
                <a:lnTo>
                  <a:pt x="0" y="393"/>
                </a:lnTo>
                <a:lnTo>
                  <a:pt x="120" y="288"/>
                </a:lnTo>
                <a:close/>
              </a:path>
            </a:pathLst>
          </a:custGeom>
          <a:solidFill>
            <a:schemeClr val="tx1">
              <a:alpha val="3019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gray">
          <a:xfrm>
            <a:off x="621161" y="3140968"/>
            <a:ext cx="8595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100" b="1" dirty="0" smtClean="0">
                <a:solidFill>
                  <a:srgbClr val="1C1C1C"/>
                </a:solidFill>
                <a:cs typeface="Arial" charset="0"/>
              </a:rPr>
              <a:t>3000-6000</a:t>
            </a:r>
            <a:endParaRPr lang="en-US" altLang="zh-CN" sz="1100" b="1" dirty="0">
              <a:solidFill>
                <a:srgbClr val="1C1C1C"/>
              </a:solidFill>
              <a:cs typeface="Arial" charset="0"/>
            </a:endParaRPr>
          </a:p>
        </p:txBody>
      </p:sp>
      <p:sp>
        <p:nvSpPr>
          <p:cNvPr id="42" name="Rectangle 16"/>
          <p:cNvSpPr>
            <a:spLocks noChangeArrowheads="1"/>
          </p:cNvSpPr>
          <p:nvPr/>
        </p:nvSpPr>
        <p:spPr bwMode="gray">
          <a:xfrm>
            <a:off x="1504225" y="2733675"/>
            <a:ext cx="9380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6000-10000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gray">
          <a:xfrm>
            <a:off x="2274283" y="2204864"/>
            <a:ext cx="1016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11000-15000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gray">
          <a:xfrm>
            <a:off x="3138379" y="1700808"/>
            <a:ext cx="101662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16000-25000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  <p:sp>
        <p:nvSpPr>
          <p:cNvPr id="45" name="AutoShape 19"/>
          <p:cNvSpPr>
            <a:spLocks noChangeArrowheads="1"/>
          </p:cNvSpPr>
          <p:nvPr/>
        </p:nvSpPr>
        <p:spPr bwMode="gray">
          <a:xfrm>
            <a:off x="873125" y="5414963"/>
            <a:ext cx="2930525" cy="452437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46" name="Rectangle 20"/>
          <p:cNvSpPr>
            <a:spLocks noChangeArrowheads="1"/>
          </p:cNvSpPr>
          <p:nvPr/>
        </p:nvSpPr>
        <p:spPr bwMode="white">
          <a:xfrm>
            <a:off x="1268515" y="5459413"/>
            <a:ext cx="2244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solidFill>
                  <a:srgbClr val="FFFFFF"/>
                </a:solidFill>
                <a:cs typeface="Arial" charset="0"/>
              </a:rPr>
              <a:t>iOS</a:t>
            </a:r>
            <a:r>
              <a:rPr lang="zh-CN" altLang="en-US" sz="2000" b="1" dirty="0" smtClean="0">
                <a:solidFill>
                  <a:srgbClr val="FFFFFF"/>
                </a:solidFill>
                <a:cs typeface="Arial" charset="0"/>
              </a:rPr>
              <a:t>职业发展通道</a:t>
            </a:r>
            <a:endParaRPr lang="en-US" altLang="zh-CN" sz="20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gray">
          <a:xfrm>
            <a:off x="609600" y="3736975"/>
            <a:ext cx="63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实习生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gray">
          <a:xfrm>
            <a:off x="1524000" y="3248025"/>
            <a:ext cx="6381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>
                <a:solidFill>
                  <a:srgbClr val="EAEAEA"/>
                </a:solidFill>
                <a:cs typeface="Arial" charset="0"/>
              </a:rPr>
              <a:t>初级</a:t>
            </a:r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工程师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gray">
          <a:xfrm>
            <a:off x="2436813" y="2781300"/>
            <a:ext cx="6397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中级工程师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gray">
          <a:xfrm>
            <a:off x="3316288" y="2276475"/>
            <a:ext cx="6381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高级工程师</a:t>
            </a:r>
            <a:endParaRPr lang="en-US" altLang="zh-CN" sz="1400" dirty="0">
              <a:solidFill>
                <a:srgbClr val="EAEAEA"/>
              </a:solidFill>
              <a:cs typeface="Arial" charset="0"/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 rot="16200000" flipV="1">
            <a:off x="3313484" y="3538636"/>
            <a:ext cx="2510035" cy="727075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4902"/>
                  <a:invGamma/>
                  <a:alpha val="7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52" name="AutoShape 7"/>
          <p:cNvSpPr>
            <a:spLocks noChangeArrowheads="1"/>
          </p:cNvSpPr>
          <p:nvPr/>
        </p:nvSpPr>
        <p:spPr bwMode="gray">
          <a:xfrm rot="16200000" flipV="1">
            <a:off x="3946425" y="1795313"/>
            <a:ext cx="1253680" cy="717550"/>
          </a:xfrm>
          <a:prstGeom prst="cube">
            <a:avLst>
              <a:gd name="adj" fmla="val 23792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>
              <a:defRPr/>
            </a:pPr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gray">
          <a:xfrm>
            <a:off x="4139952" y="1754813"/>
            <a:ext cx="6381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dirty="0" smtClean="0">
                <a:solidFill>
                  <a:srgbClr val="EAEAEA"/>
                </a:solidFill>
                <a:cs typeface="Arial" charset="0"/>
              </a:rPr>
              <a:t>管理人员或</a:t>
            </a:r>
            <a:r>
              <a:rPr lang="zh-CN" altLang="en-US" sz="1400" dirty="0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架构师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gray">
          <a:xfrm>
            <a:off x="4203444" y="1196752"/>
            <a:ext cx="8595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25000</a:t>
            </a:r>
            <a:r>
              <a:rPr lang="zh-CN" altLang="en-US" sz="1100" b="1" dirty="0" smtClean="0">
                <a:solidFill>
                  <a:srgbClr val="1C1C1C"/>
                </a:solidFill>
                <a:latin typeface="Arial" charset="0"/>
                <a:cs typeface="Arial" charset="0"/>
              </a:rPr>
              <a:t>以上</a:t>
            </a:r>
            <a:endParaRPr lang="en-US" altLang="zh-CN" sz="1100" b="1" dirty="0">
              <a:solidFill>
                <a:srgbClr val="1C1C1C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2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16370" y="188640"/>
            <a:ext cx="5868144" cy="8367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鹏</a:t>
            </a: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途</a:t>
            </a:r>
            <a:r>
              <a:rPr lang="en-US" altLang="zh-CN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OS</a:t>
            </a:r>
            <a:r>
              <a:rPr lang="zh-CN" altLang="en-US" sz="3600" b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培训课程优势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984604" y="5738812"/>
            <a:ext cx="7239000" cy="3962400"/>
          </a:xfrm>
          <a:prstGeom prst="roundRect">
            <a:avLst>
              <a:gd name="adj" fmla="val 10375"/>
            </a:avLst>
          </a:prstGeom>
          <a:noFill/>
          <a:ln w="19050" cap="rnd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AutoShape 3"/>
          <p:cNvSpPr>
            <a:spLocks noChangeArrowheads="1"/>
          </p:cNvSpPr>
          <p:nvPr/>
        </p:nvSpPr>
        <p:spPr bwMode="gray">
          <a:xfrm>
            <a:off x="2085975" y="1361951"/>
            <a:ext cx="4818063" cy="989013"/>
          </a:xfrm>
          <a:prstGeom prst="roundRect">
            <a:avLst>
              <a:gd name="adj" fmla="val 1272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white">
          <a:xfrm>
            <a:off x="2483768" y="1681063"/>
            <a:ext cx="43869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4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实战项目教学</a:t>
            </a:r>
            <a:r>
              <a:rPr lang="zh-CN" altLang="en-US" sz="14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，移动互联界</a:t>
            </a:r>
            <a:r>
              <a:rPr lang="zh-CN" altLang="en-US" sz="1400" b="1" dirty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最高端培训</a:t>
            </a:r>
            <a:endParaRPr lang="en-US" altLang="zh-CN" sz="1400" b="1" dirty="0">
              <a:solidFill>
                <a:srgbClr val="F8F8F8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1176338" y="1231776"/>
            <a:ext cx="1238250" cy="1236663"/>
            <a:chOff x="802" y="845"/>
            <a:chExt cx="827" cy="826"/>
          </a:xfrm>
        </p:grpSpPr>
        <p:sp>
          <p:nvSpPr>
            <p:cNvPr id="32" name="Oval 6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chemeClr val="accent3">
                      <a:lumMod val="75000"/>
                    </a:schemeClr>
                  </a:solidFill>
                  <a:latin typeface="Calibri" pitchFamily="34" charset="0"/>
                  <a:cs typeface="Arial" charset="0"/>
                </a:rPr>
                <a:t>优势一</a:t>
              </a:r>
              <a:endParaRPr lang="zh-CN" altLang="en-US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1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4" name="Oval 8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1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36" name="AutoShape 10"/>
          <p:cNvSpPr>
            <a:spLocks noChangeArrowheads="1"/>
          </p:cNvSpPr>
          <p:nvPr/>
        </p:nvSpPr>
        <p:spPr bwMode="gray">
          <a:xfrm>
            <a:off x="2130201" y="2698750"/>
            <a:ext cx="4818063" cy="989013"/>
          </a:xfrm>
          <a:prstGeom prst="roundRect">
            <a:avLst>
              <a:gd name="adj" fmla="val 1272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white">
          <a:xfrm>
            <a:off x="2483767" y="3049215"/>
            <a:ext cx="43456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400" b="1" dirty="0" smtClean="0">
                <a:solidFill>
                  <a:schemeClr val="bg1"/>
                </a:solidFill>
              </a:rPr>
              <a:t>零基础入门教学，无需担忧基础差</a:t>
            </a:r>
            <a:endParaRPr lang="en-US" altLang="zh-CN" sz="14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43" name="AutoShape 17"/>
          <p:cNvSpPr>
            <a:spLocks noChangeArrowheads="1"/>
          </p:cNvSpPr>
          <p:nvPr/>
        </p:nvSpPr>
        <p:spPr bwMode="gray">
          <a:xfrm>
            <a:off x="2130201" y="3991223"/>
            <a:ext cx="4818063" cy="989012"/>
          </a:xfrm>
          <a:prstGeom prst="roundRect">
            <a:avLst>
              <a:gd name="adj" fmla="val 12727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white">
          <a:xfrm>
            <a:off x="2483768" y="4273277"/>
            <a:ext cx="438693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400" b="1" dirty="0" smtClean="0">
                <a:solidFill>
                  <a:schemeClr val="bg1"/>
                </a:solidFill>
              </a:rPr>
              <a:t>全天授课，</a:t>
            </a:r>
            <a:r>
              <a:rPr lang="zh-CN" altLang="en-US" sz="1400" b="1" dirty="0">
                <a:solidFill>
                  <a:schemeClr val="bg1"/>
                </a:solidFill>
              </a:rPr>
              <a:t>最专业的教学方式</a:t>
            </a:r>
            <a:endParaRPr lang="en-US" altLang="zh-CN" sz="1400" b="1" dirty="0">
              <a:solidFill>
                <a:schemeClr val="bg1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45" name="Group 19"/>
          <p:cNvGrpSpPr>
            <a:grpSpLocks/>
          </p:cNvGrpSpPr>
          <p:nvPr/>
        </p:nvGrpSpPr>
        <p:grpSpPr bwMode="auto">
          <a:xfrm>
            <a:off x="1176338" y="3861048"/>
            <a:ext cx="1238250" cy="1236662"/>
            <a:chOff x="802" y="845"/>
            <a:chExt cx="827" cy="826"/>
          </a:xfrm>
        </p:grpSpPr>
        <p:sp>
          <p:nvSpPr>
            <p:cNvPr id="46" name="Oval 20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chemeClr val="accent5">
                      <a:lumMod val="75000"/>
                    </a:schemeClr>
                  </a:solidFill>
                  <a:latin typeface="Calibri" pitchFamily="34" charset="0"/>
                  <a:cs typeface="Arial" charset="0"/>
                </a:rPr>
                <a:t>优势三</a:t>
              </a:r>
              <a:endParaRPr lang="zh-CN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47" name="Oval 21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48" name="Oval 22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50" name="AutoShape 24"/>
          <p:cNvSpPr>
            <a:spLocks noChangeArrowheads="1"/>
          </p:cNvSpPr>
          <p:nvPr/>
        </p:nvSpPr>
        <p:spPr bwMode="gray">
          <a:xfrm>
            <a:off x="2123728" y="5346849"/>
            <a:ext cx="4818063" cy="987425"/>
          </a:xfrm>
          <a:prstGeom prst="roundRect">
            <a:avLst>
              <a:gd name="adj" fmla="val 12727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>
              <a:latin typeface="Calibri" pitchFamily="34" charset="0"/>
              <a:cs typeface="Arial" charset="0"/>
            </a:endParaRP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white">
          <a:xfrm>
            <a:off x="2483768" y="5738812"/>
            <a:ext cx="42964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400" b="1" dirty="0" smtClean="0">
                <a:solidFill>
                  <a:srgbClr val="F8F8F8"/>
                </a:solidFill>
                <a:latin typeface="Calibri" pitchFamily="34" charset="0"/>
                <a:cs typeface="Arial" charset="0"/>
              </a:rPr>
              <a:t>最强就业体系，终极就业保障</a:t>
            </a:r>
            <a:endParaRPr lang="en-US" altLang="zh-CN" sz="1400" b="1" dirty="0">
              <a:solidFill>
                <a:srgbClr val="F8F8F8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52" name="Group 26"/>
          <p:cNvGrpSpPr>
            <a:grpSpLocks/>
          </p:cNvGrpSpPr>
          <p:nvPr/>
        </p:nvGrpSpPr>
        <p:grpSpPr bwMode="auto">
          <a:xfrm>
            <a:off x="1173510" y="5216674"/>
            <a:ext cx="1238250" cy="1236662"/>
            <a:chOff x="802" y="845"/>
            <a:chExt cx="827" cy="826"/>
          </a:xfrm>
        </p:grpSpPr>
        <p:sp>
          <p:nvSpPr>
            <p:cNvPr id="53" name="Oval 27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rgbClr val="7030A0"/>
                  </a:solidFill>
                  <a:latin typeface="Calibri" pitchFamily="34" charset="0"/>
                  <a:cs typeface="Arial" charset="0"/>
                </a:rPr>
                <a:t>优势四</a:t>
              </a:r>
              <a:endParaRPr lang="zh-CN" altLang="en-US" b="1" dirty="0">
                <a:solidFill>
                  <a:srgbClr val="7030A0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54" name="Oval 28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folHlink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55" name="Oval 29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folHlink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</p:grpSp>
      <p:grpSp>
        <p:nvGrpSpPr>
          <p:cNvPr id="57" name="Group 12"/>
          <p:cNvGrpSpPr>
            <a:grpSpLocks/>
          </p:cNvGrpSpPr>
          <p:nvPr/>
        </p:nvGrpSpPr>
        <p:grpSpPr bwMode="auto">
          <a:xfrm>
            <a:off x="1173510" y="2552377"/>
            <a:ext cx="1238250" cy="1236663"/>
            <a:chOff x="802" y="845"/>
            <a:chExt cx="827" cy="826"/>
          </a:xfrm>
        </p:grpSpPr>
        <p:sp>
          <p:nvSpPr>
            <p:cNvPr id="58" name="Oval 13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chemeClr val="bg2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优势</a:t>
              </a:r>
              <a:r>
                <a:rPr lang="zh-CN" altLang="en-US" dirty="0" smtClean="0">
                  <a:solidFill>
                    <a:schemeClr val="bg2">
                      <a:lumMod val="50000"/>
                    </a:schemeClr>
                  </a:solidFill>
                  <a:latin typeface="Calibri" pitchFamily="34" charset="0"/>
                  <a:cs typeface="Arial" charset="0"/>
                </a:rPr>
                <a:t>二</a:t>
              </a:r>
              <a:endParaRPr lang="zh-CN" altLang="en-US" dirty="0">
                <a:solidFill>
                  <a:schemeClr val="bg2">
                    <a:lumMod val="50000"/>
                  </a:schemeClr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59" name="Oval 14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chemeClr val="accent2">
                  <a:alpha val="70195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  <p:sp>
          <p:nvSpPr>
            <p:cNvPr id="60" name="Oval 15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chemeClr val="accent2">
                  <a:alpha val="3019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latin typeface="Calibri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135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5" name="Title 13"/>
          <p:cNvSpPr txBox="1">
            <a:spLocks/>
          </p:cNvSpPr>
          <p:nvPr/>
        </p:nvSpPr>
        <p:spPr bwMode="auto">
          <a:xfrm>
            <a:off x="3131840" y="116632"/>
            <a:ext cx="5868144" cy="93610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3600" b="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培训价值</a:t>
            </a:r>
            <a:endParaRPr lang="en-US" sz="3600" b="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0" name="Group 3"/>
          <p:cNvGrpSpPr>
            <a:grpSpLocks/>
          </p:cNvGrpSpPr>
          <p:nvPr/>
        </p:nvGrpSpPr>
        <p:grpSpPr bwMode="auto">
          <a:xfrm>
            <a:off x="1535683" y="2420888"/>
            <a:ext cx="6248400" cy="990600"/>
            <a:chOff x="720" y="1392"/>
            <a:chExt cx="4058" cy="480"/>
          </a:xfrm>
        </p:grpSpPr>
        <p:sp>
          <p:nvSpPr>
            <p:cNvPr id="82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83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85" name="AutoShape 6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6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33333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88" name="Group 8"/>
          <p:cNvGrpSpPr>
            <a:grpSpLocks/>
          </p:cNvGrpSpPr>
          <p:nvPr/>
        </p:nvGrpSpPr>
        <p:grpSpPr bwMode="auto">
          <a:xfrm>
            <a:off x="827584" y="2587451"/>
            <a:ext cx="611188" cy="608013"/>
            <a:chOff x="579" y="1386"/>
            <a:chExt cx="385" cy="383"/>
          </a:xfrm>
        </p:grpSpPr>
        <p:sp>
          <p:nvSpPr>
            <p:cNvPr id="89" name="Oval 9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0" name="Group 10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91" name="Oval 11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3" name="Oval 12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4" name="Oval 13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" name="Oval 14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96" name="Text Box 15"/>
          <p:cNvSpPr txBox="1">
            <a:spLocks noChangeArrowheads="1"/>
          </p:cNvSpPr>
          <p:nvPr/>
        </p:nvSpPr>
        <p:spPr bwMode="gray">
          <a:xfrm>
            <a:off x="950640" y="266625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80808"/>
                </a:solidFill>
              </a:rPr>
              <a:t>2</a:t>
            </a:r>
            <a:endParaRPr lang="en-US" altLang="zh-CN" sz="2400" dirty="0">
              <a:solidFill>
                <a:srgbClr val="080808"/>
              </a:solidFill>
            </a:endParaRPr>
          </a:p>
        </p:txBody>
      </p:sp>
      <p:grpSp>
        <p:nvGrpSpPr>
          <p:cNvPr id="116" name="Group 29"/>
          <p:cNvGrpSpPr>
            <a:grpSpLocks/>
          </p:cNvGrpSpPr>
          <p:nvPr/>
        </p:nvGrpSpPr>
        <p:grpSpPr bwMode="auto">
          <a:xfrm>
            <a:off x="1535683" y="1340768"/>
            <a:ext cx="6248400" cy="990600"/>
            <a:chOff x="720" y="1392"/>
            <a:chExt cx="4058" cy="480"/>
          </a:xfrm>
        </p:grpSpPr>
        <p:sp>
          <p:nvSpPr>
            <p:cNvPr id="117" name="AutoShape 3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19" name="Group 3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20" name="AutoShape 32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2" name="AutoShape 3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123" name="Group 34"/>
          <p:cNvGrpSpPr>
            <a:grpSpLocks/>
          </p:cNvGrpSpPr>
          <p:nvPr/>
        </p:nvGrpSpPr>
        <p:grpSpPr bwMode="auto">
          <a:xfrm>
            <a:off x="827584" y="1507331"/>
            <a:ext cx="611188" cy="608013"/>
            <a:chOff x="579" y="1386"/>
            <a:chExt cx="385" cy="383"/>
          </a:xfrm>
        </p:grpSpPr>
        <p:sp>
          <p:nvSpPr>
            <p:cNvPr id="124" name="Oval 35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25" name="Group 36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126" name="Oval 37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7" name="Oval 38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8" name="Oval 39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9" name="Oval 40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30" name="Text Box 41"/>
          <p:cNvSpPr txBox="1">
            <a:spLocks noChangeArrowheads="1"/>
          </p:cNvSpPr>
          <p:nvPr/>
        </p:nvSpPr>
        <p:spPr bwMode="gray">
          <a:xfrm>
            <a:off x="950640" y="153928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80808"/>
                </a:solidFill>
              </a:rPr>
              <a:t>1</a:t>
            </a:r>
            <a:endParaRPr lang="en-US" altLang="zh-CN" sz="2400" dirty="0">
              <a:solidFill>
                <a:srgbClr val="080808"/>
              </a:solidFill>
            </a:endParaRPr>
          </a:p>
        </p:txBody>
      </p:sp>
      <p:sp>
        <p:nvSpPr>
          <p:cNvPr id="131" name="Text Box 42"/>
          <p:cNvSpPr txBox="1">
            <a:spLocks noChangeArrowheads="1"/>
          </p:cNvSpPr>
          <p:nvPr/>
        </p:nvSpPr>
        <p:spPr bwMode="white">
          <a:xfrm>
            <a:off x="1977008" y="2682116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专业技能提升，修炼必备的就业能力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/>
        </p:nvSpPr>
        <p:spPr bwMode="white">
          <a:xfrm>
            <a:off x="1977008" y="1601996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清晰职业发展方向，激发实现职业目标的驱动力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grpSp>
        <p:nvGrpSpPr>
          <p:cNvPr id="134" name="Group 29"/>
          <p:cNvGrpSpPr>
            <a:grpSpLocks/>
          </p:cNvGrpSpPr>
          <p:nvPr/>
        </p:nvGrpSpPr>
        <p:grpSpPr bwMode="auto">
          <a:xfrm>
            <a:off x="1563960" y="3501008"/>
            <a:ext cx="6248400" cy="990600"/>
            <a:chOff x="720" y="1392"/>
            <a:chExt cx="4058" cy="480"/>
          </a:xfrm>
        </p:grpSpPr>
        <p:sp>
          <p:nvSpPr>
            <p:cNvPr id="135" name="AutoShape 3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b="1">
                <a:solidFill>
                  <a:schemeClr val="bg1"/>
                </a:solidFill>
                <a:ea typeface="宋体" charset="-122"/>
              </a:endParaRPr>
            </a:p>
          </p:txBody>
        </p:sp>
        <p:grpSp>
          <p:nvGrpSpPr>
            <p:cNvPr id="136" name="Group 3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37" name="AutoShape 32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solidFill>
                    <a:schemeClr val="bg1"/>
                  </a:solidFill>
                  <a:ea typeface="宋体" charset="-122"/>
                </a:endParaRPr>
              </a:p>
            </p:txBody>
          </p:sp>
          <p:sp>
            <p:nvSpPr>
              <p:cNvPr id="138" name="AutoShape 3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b="1">
                  <a:solidFill>
                    <a:schemeClr val="bg1"/>
                  </a:solidFill>
                  <a:ea typeface="宋体" charset="-122"/>
                </a:endParaRPr>
              </a:p>
            </p:txBody>
          </p:sp>
        </p:grpSp>
      </p:grpSp>
      <p:grpSp>
        <p:nvGrpSpPr>
          <p:cNvPr id="139" name="Group 34"/>
          <p:cNvGrpSpPr>
            <a:grpSpLocks/>
          </p:cNvGrpSpPr>
          <p:nvPr/>
        </p:nvGrpSpPr>
        <p:grpSpPr bwMode="auto">
          <a:xfrm>
            <a:off x="831304" y="3667571"/>
            <a:ext cx="611188" cy="608013"/>
            <a:chOff x="579" y="1386"/>
            <a:chExt cx="385" cy="383"/>
          </a:xfrm>
        </p:grpSpPr>
        <p:sp>
          <p:nvSpPr>
            <p:cNvPr id="141" name="Oval 35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42" name="Group 36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143" name="Oval 37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4" name="Oval 38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5" name="Oval 39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6" name="Oval 40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48" name="Text Box 41"/>
          <p:cNvSpPr txBox="1">
            <a:spLocks noChangeArrowheads="1"/>
          </p:cNvSpPr>
          <p:nvPr/>
        </p:nvSpPr>
        <p:spPr bwMode="gray">
          <a:xfrm>
            <a:off x="939254" y="3737421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80808"/>
                </a:solidFill>
              </a:rPr>
              <a:t>3</a:t>
            </a:r>
          </a:p>
        </p:txBody>
      </p:sp>
      <p:sp>
        <p:nvSpPr>
          <p:cNvPr id="149" name="Text Box 44"/>
          <p:cNvSpPr txBox="1">
            <a:spLocks noChangeArrowheads="1"/>
          </p:cNvSpPr>
          <p:nvPr/>
        </p:nvSpPr>
        <p:spPr bwMode="white">
          <a:xfrm>
            <a:off x="2005285" y="3762236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高起点职业发展平台，为你描绘精彩职业生涯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grpSp>
        <p:nvGrpSpPr>
          <p:cNvPr id="151" name="Group 29"/>
          <p:cNvGrpSpPr>
            <a:grpSpLocks/>
          </p:cNvGrpSpPr>
          <p:nvPr/>
        </p:nvGrpSpPr>
        <p:grpSpPr bwMode="auto">
          <a:xfrm>
            <a:off x="1563960" y="5661248"/>
            <a:ext cx="6248400" cy="990600"/>
            <a:chOff x="720" y="1392"/>
            <a:chExt cx="4058" cy="480"/>
          </a:xfrm>
        </p:grpSpPr>
        <p:sp>
          <p:nvSpPr>
            <p:cNvPr id="153" name="AutoShape 30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54" name="Group 31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67" name="AutoShape 32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68" name="AutoShape 33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33333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169" name="Group 34"/>
          <p:cNvGrpSpPr>
            <a:grpSpLocks/>
          </p:cNvGrpSpPr>
          <p:nvPr/>
        </p:nvGrpSpPr>
        <p:grpSpPr bwMode="auto">
          <a:xfrm>
            <a:off x="831304" y="5827811"/>
            <a:ext cx="611188" cy="608013"/>
            <a:chOff x="579" y="1386"/>
            <a:chExt cx="385" cy="383"/>
          </a:xfrm>
        </p:grpSpPr>
        <p:sp>
          <p:nvSpPr>
            <p:cNvPr id="173" name="Oval 35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74" name="Group 36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175" name="Oval 37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6" name="Oval 38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7" name="Oval 39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8" name="Oval 40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79" name="Text Box 41"/>
          <p:cNvSpPr txBox="1">
            <a:spLocks noChangeArrowheads="1"/>
          </p:cNvSpPr>
          <p:nvPr/>
        </p:nvSpPr>
        <p:spPr bwMode="gray">
          <a:xfrm>
            <a:off x="939254" y="5897661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80808"/>
                </a:solidFill>
              </a:rPr>
              <a:t>5</a:t>
            </a:r>
            <a:endParaRPr lang="en-US" altLang="zh-CN" sz="2400" dirty="0">
              <a:solidFill>
                <a:srgbClr val="080808"/>
              </a:solidFill>
            </a:endParaRPr>
          </a:p>
        </p:txBody>
      </p:sp>
      <p:sp>
        <p:nvSpPr>
          <p:cNvPr id="180" name="Text Box 44"/>
          <p:cNvSpPr txBox="1">
            <a:spLocks noChangeArrowheads="1"/>
          </p:cNvSpPr>
          <p:nvPr/>
        </p:nvSpPr>
        <p:spPr bwMode="white">
          <a:xfrm>
            <a:off x="2005285" y="5922476"/>
            <a:ext cx="563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接触高端人脉，提升自身眼界与位势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grpSp>
        <p:nvGrpSpPr>
          <p:cNvPr id="181" name="Group 16"/>
          <p:cNvGrpSpPr>
            <a:grpSpLocks/>
          </p:cNvGrpSpPr>
          <p:nvPr/>
        </p:nvGrpSpPr>
        <p:grpSpPr bwMode="auto">
          <a:xfrm>
            <a:off x="1535683" y="4581128"/>
            <a:ext cx="6248400" cy="990600"/>
            <a:chOff x="720" y="1392"/>
            <a:chExt cx="4058" cy="480"/>
          </a:xfrm>
        </p:grpSpPr>
        <p:sp>
          <p:nvSpPr>
            <p:cNvPr id="182" name="AutoShape 17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89020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83" name="Group 18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184" name="AutoShape 19"/>
              <p:cNvSpPr>
                <a:spLocks noChangeArrowheads="1"/>
              </p:cNvSpPr>
              <p:nvPr/>
            </p:nvSpPr>
            <p:spPr bwMode="gray">
              <a:xfrm>
                <a:off x="744" y="173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41176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5" name="AutoShape 20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33333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grpSp>
        <p:nvGrpSpPr>
          <p:cNvPr id="186" name="Group 21"/>
          <p:cNvGrpSpPr>
            <a:grpSpLocks/>
          </p:cNvGrpSpPr>
          <p:nvPr/>
        </p:nvGrpSpPr>
        <p:grpSpPr bwMode="auto">
          <a:xfrm>
            <a:off x="827584" y="4747691"/>
            <a:ext cx="611188" cy="608013"/>
            <a:chOff x="579" y="1386"/>
            <a:chExt cx="385" cy="383"/>
          </a:xfrm>
        </p:grpSpPr>
        <p:sp>
          <p:nvSpPr>
            <p:cNvPr id="187" name="Oval 22"/>
            <p:cNvSpPr>
              <a:spLocks noChangeArrowheads="1"/>
            </p:cNvSpPr>
            <p:nvPr/>
          </p:nvSpPr>
          <p:spPr bwMode="gray">
            <a:xfrm>
              <a:off x="579" y="1386"/>
              <a:ext cx="385" cy="383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88" name="Group 23"/>
            <p:cNvGrpSpPr>
              <a:grpSpLocks/>
            </p:cNvGrpSpPr>
            <p:nvPr/>
          </p:nvGrpSpPr>
          <p:grpSpPr bwMode="auto">
            <a:xfrm>
              <a:off x="587" y="1392"/>
              <a:ext cx="369" cy="369"/>
              <a:chOff x="587" y="1392"/>
              <a:chExt cx="369" cy="369"/>
            </a:xfrm>
          </p:grpSpPr>
          <p:sp>
            <p:nvSpPr>
              <p:cNvPr id="189" name="Oval 24"/>
              <p:cNvSpPr>
                <a:spLocks noChangeArrowheads="1"/>
              </p:cNvSpPr>
              <p:nvPr/>
            </p:nvSpPr>
            <p:spPr bwMode="gray">
              <a:xfrm>
                <a:off x="587" y="1392"/>
                <a:ext cx="369" cy="369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0" name="Oval 25"/>
              <p:cNvSpPr>
                <a:spLocks noChangeArrowheads="1"/>
              </p:cNvSpPr>
              <p:nvPr/>
            </p:nvSpPr>
            <p:spPr bwMode="gray">
              <a:xfrm>
                <a:off x="592" y="1394"/>
                <a:ext cx="359" cy="3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1" name="Oval 26"/>
              <p:cNvSpPr>
                <a:spLocks noChangeArrowheads="1"/>
              </p:cNvSpPr>
              <p:nvPr/>
            </p:nvSpPr>
            <p:spPr bwMode="gray">
              <a:xfrm>
                <a:off x="596" y="1397"/>
                <a:ext cx="342" cy="33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2" name="Oval 27"/>
              <p:cNvSpPr>
                <a:spLocks noChangeArrowheads="1"/>
              </p:cNvSpPr>
              <p:nvPr/>
            </p:nvSpPr>
            <p:spPr bwMode="gray">
              <a:xfrm>
                <a:off x="615" y="1407"/>
                <a:ext cx="305" cy="27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93" name="Text Box 28"/>
          <p:cNvSpPr txBox="1">
            <a:spLocks noChangeArrowheads="1"/>
          </p:cNvSpPr>
          <p:nvPr/>
        </p:nvSpPr>
        <p:spPr bwMode="gray">
          <a:xfrm>
            <a:off x="935534" y="4819699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080808"/>
                </a:solidFill>
              </a:rPr>
              <a:t>4</a:t>
            </a:r>
          </a:p>
        </p:txBody>
      </p:sp>
      <p:sp>
        <p:nvSpPr>
          <p:cNvPr id="194" name="Text Box 43"/>
          <p:cNvSpPr txBox="1">
            <a:spLocks noChangeArrowheads="1"/>
          </p:cNvSpPr>
          <p:nvPr/>
        </p:nvSpPr>
        <p:spPr bwMode="white">
          <a:xfrm>
            <a:off x="1907704" y="4779640"/>
            <a:ext cx="5638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bg1"/>
                </a:solidFill>
              </a:rPr>
              <a:t>中产阶级收入，能力与收入复利增长，成就复利型人生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06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157319244</TotalTime>
  <Pages>0</Pages>
  <Words>479</Words>
  <Characters>0</Characters>
  <Application>Microsoft Macintosh PowerPoint</Application>
  <DocSecurity>0</DocSecurity>
  <PresentationFormat>全屏显示(4:3)</PresentationFormat>
  <Lines>0</Lines>
  <Paragraphs>133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气流</vt:lpstr>
      <vt:lpstr>就业方向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6741</cp:revision>
  <cp:lastPrinted>1899-12-30T00:00:00Z</cp:lastPrinted>
  <dcterms:created xsi:type="dcterms:W3CDTF">2012-07-12T07:10:00Z</dcterms:created>
  <dcterms:modified xsi:type="dcterms:W3CDTF">2015-03-26T14:34:57Z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