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3"/>
  </p:notesMasterIdLst>
  <p:handoutMasterIdLst>
    <p:handoutMasterId r:id="rId14"/>
  </p:handoutMasterIdLst>
  <p:sldIdLst>
    <p:sldId id="1551" r:id="rId2"/>
    <p:sldId id="1557" r:id="rId3"/>
    <p:sldId id="1552" r:id="rId4"/>
    <p:sldId id="1558" r:id="rId5"/>
    <p:sldId id="1556" r:id="rId6"/>
    <p:sldId id="1559" r:id="rId7"/>
    <p:sldId id="1560" r:id="rId8"/>
    <p:sldId id="1561" r:id="rId9"/>
    <p:sldId id="1553" r:id="rId10"/>
    <p:sldId id="1555" r:id="rId11"/>
    <p:sldId id="1554" r:id="rId12"/>
  </p:sldIdLst>
  <p:sldSz cx="9144000" cy="6858000" type="screen4x3"/>
  <p:notesSz cx="6797675" cy="987425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7"/>
            <p14:sldId id="1552"/>
            <p14:sldId id="1558"/>
            <p14:sldId id="1556"/>
            <p14:sldId id="1559"/>
            <p14:sldId id="1560"/>
            <p14:sldId id="1561"/>
            <p14:sldId id="1553"/>
            <p14:sldId id="1555"/>
            <p14:sldId id="15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48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/>
              <a:t>-Blocks</a:t>
            </a:r>
            <a:r>
              <a:rPr lang="zh-CN" altLang="en-US" b="0" dirty="0"/>
              <a:t>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/>
              <a:t>Blocks</a:t>
            </a:r>
            <a:r>
              <a:rPr kumimoji="1" lang="zh-CN" altLang="en-US" sz="3600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Blocks的赋值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  <a:defRPr/>
            </a:pPr>
            <a:r>
              <a:rPr lang="zh-CN" altLang="en-US" sz="2400" dirty="0"/>
              <a:t>在声明的同时定义变量，然后赋值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int (^MySum)(int,int) = ^(int a,int b) {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	return a + b;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}</a:t>
            </a:r>
            <a:r>
              <a:rPr lang="zh-CN" altLang="en-US" sz="2400" dirty="0" smtClean="0"/>
              <a:t>;</a:t>
            </a:r>
            <a:endParaRPr lang="en-US" altLang="zh-CN" sz="2400" dirty="0" smtClean="0"/>
          </a:p>
          <a:p>
            <a:pPr>
              <a:buFont typeface="Wingdings" charset="0"/>
              <a:buNone/>
              <a:defRPr/>
            </a:pPr>
            <a:endParaRPr lang="zh-CN" altLang="en-US" sz="2400" dirty="0"/>
          </a:p>
          <a:p>
            <a:pPr marL="342900" indent="-342900">
              <a:buFont typeface="Wingdings" charset="2"/>
              <a:buChar char="Ø"/>
              <a:defRPr/>
            </a:pPr>
            <a:r>
              <a:rPr lang="zh-CN" altLang="en-US" sz="2400" dirty="0"/>
              <a:t>也可先用typedef先声明类型，再定义变量进行赋值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typedef int (^MySum)(int,int);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MySum sum = ^(int a,int b) {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	return a + b;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};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71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使用注意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默认情况下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内部不能修改外面的局部变量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内部可以修改使用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__block</a:t>
            </a:r>
            <a:r>
              <a:rPr kumimoji="1" lang="zh-CN" altLang="en-US" sz="2000" dirty="0"/>
              <a:t>修饰</a:t>
            </a:r>
            <a:r>
              <a:rPr kumimoji="1" lang="zh-CN" altLang="en-US" sz="2000" dirty="0" smtClean="0"/>
              <a:t>的局部变量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Blocks的定义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：</a:t>
            </a: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(^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MySum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,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= ^(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a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,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return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a+b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};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定义了一个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叫MySum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blocks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对象，它带有两个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参数，返回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。等式右边就是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blocks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的具体实现</a:t>
            </a: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Block可以访问局部变量，但是不能修改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。</a:t>
            </a: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sum 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=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10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(^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yBlock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= ^(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	sum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++;//编译报错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return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*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};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如果要修改就要加关键字：</a:t>
            </a:r>
            <a:r>
              <a:rPr lang="en-US" altLang="ja-JP" sz="2000" b="1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__block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__block 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sum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= 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10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zh-CN" sz="20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Block</a:t>
            </a:r>
            <a:r>
              <a:rPr lang="zh-TW" altLang="en-US" b="0" dirty="0" smtClean="0">
                <a:solidFill>
                  <a:srgbClr val="FFFFFF"/>
                </a:solidFill>
              </a:rPr>
              <a:t>介绍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784976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block</a:t>
            </a:r>
            <a:r>
              <a:rPr lang="zh-CN" altLang="en-US" dirty="0" smtClean="0">
                <a:solidFill>
                  <a:srgbClr val="FFFFFF"/>
                </a:solidFill>
              </a:rPr>
              <a:t>就是一个代码块</a:t>
            </a:r>
            <a:r>
              <a:rPr lang="zh-CN" altLang="en-US" dirty="0">
                <a:solidFill>
                  <a:srgbClr val="FFFFFF"/>
                </a:solidFill>
              </a:rPr>
              <a:t>，是一个</a:t>
            </a:r>
            <a:r>
              <a:rPr lang="en-US" altLang="zh-CN" dirty="0">
                <a:solidFill>
                  <a:srgbClr val="FFFFFF"/>
                </a:solidFill>
              </a:rPr>
              <a:t>C</a:t>
            </a:r>
            <a:r>
              <a:rPr lang="zh-CN" altLang="en-US" dirty="0">
                <a:solidFill>
                  <a:srgbClr val="FFFFFF"/>
                </a:solidFill>
              </a:rPr>
              <a:t>级别的语法以及运行时的一个特性，和标准</a:t>
            </a:r>
            <a:r>
              <a:rPr lang="en-US" altLang="zh-CN" dirty="0">
                <a:solidFill>
                  <a:srgbClr val="FFFFFF"/>
                </a:solidFill>
              </a:rPr>
              <a:t>C</a:t>
            </a:r>
            <a:r>
              <a:rPr lang="zh-CN" altLang="en-US" dirty="0">
                <a:solidFill>
                  <a:srgbClr val="FFFFFF"/>
                </a:solidFill>
              </a:rPr>
              <a:t>中的函数（函数指针）类似，但是其运行需要编译器和运行时支持，从</a:t>
            </a:r>
            <a:r>
              <a:rPr lang="en-US" altLang="zh-CN" dirty="0">
                <a:solidFill>
                  <a:srgbClr val="FFFFFF"/>
                </a:solidFill>
              </a:rPr>
              <a:t>ios4.0</a:t>
            </a:r>
            <a:r>
              <a:rPr lang="zh-CN" altLang="en-US" dirty="0">
                <a:solidFill>
                  <a:srgbClr val="FFFFFF"/>
                </a:solidFill>
              </a:rPr>
              <a:t>开始就很好的支持</a:t>
            </a:r>
            <a:r>
              <a:rPr lang="en-US" altLang="zh-CN" dirty="0">
                <a:solidFill>
                  <a:srgbClr val="FFFFFF"/>
                </a:solidFill>
              </a:rPr>
              <a:t>Block</a:t>
            </a:r>
            <a:r>
              <a:rPr lang="zh-CN" altLang="en-US" dirty="0" smtClean="0">
                <a:solidFill>
                  <a:srgbClr val="FFFFFF"/>
                </a:solidFill>
              </a:rPr>
              <a:t>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dirty="0">
                <a:solidFill>
                  <a:srgbClr val="FFFFFF"/>
                </a:solidFill>
              </a:rPr>
              <a:t>block</a:t>
            </a:r>
            <a:r>
              <a:rPr kumimoji="1" lang="zh-CN" altLang="en-US" dirty="0">
                <a:solidFill>
                  <a:srgbClr val="FFFFFF"/>
                </a:solidFill>
              </a:rPr>
              <a:t>是一个特殊的</a:t>
            </a:r>
            <a:r>
              <a:rPr kumimoji="1" lang="en-US" altLang="zh-CN" dirty="0">
                <a:solidFill>
                  <a:srgbClr val="FFFFFF"/>
                </a:solidFill>
              </a:rPr>
              <a:t>OC</a:t>
            </a:r>
            <a:r>
              <a:rPr kumimoji="1" lang="zh-CN" altLang="en-US" dirty="0">
                <a:solidFill>
                  <a:srgbClr val="FFFFFF"/>
                </a:solidFill>
              </a:rPr>
              <a:t>对象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chemeClr val="accent3"/>
                </a:solidFill>
              </a:rPr>
              <a:t>它建立在栈上</a:t>
            </a:r>
            <a:r>
              <a:rPr kumimoji="1" lang="en-US" altLang="zh-CN" dirty="0">
                <a:solidFill>
                  <a:schemeClr val="accent3"/>
                </a:solidFill>
              </a:rPr>
              <a:t>, </a:t>
            </a:r>
            <a:r>
              <a:rPr kumimoji="1" lang="zh-CN" altLang="en-US" dirty="0">
                <a:solidFill>
                  <a:schemeClr val="accent3"/>
                </a:solidFill>
              </a:rPr>
              <a:t>而不是堆上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这么做一个是为性能考虑</a:t>
            </a:r>
            <a:r>
              <a:rPr kumimoji="1" lang="en-US" altLang="zh-CN" dirty="0">
                <a:solidFill>
                  <a:srgbClr val="FFFFFF"/>
                </a:solidFill>
              </a:rPr>
              <a:t>,</a:t>
            </a:r>
            <a:r>
              <a:rPr kumimoji="1" lang="zh-CN" altLang="en-US" dirty="0">
                <a:solidFill>
                  <a:srgbClr val="FFFFFF"/>
                </a:solidFill>
              </a:rPr>
              <a:t>还有就是方便访问局部变量</a:t>
            </a:r>
            <a:r>
              <a:rPr kumimoji="1" lang="en-US" altLang="zh-CN" dirty="0" smtClean="0">
                <a:solidFill>
                  <a:srgbClr val="FFFFFF"/>
                </a:solidFill>
              </a:rPr>
              <a:t>.</a:t>
            </a:r>
            <a:r>
              <a:rPr kumimoji="1" lang="zh-CN" altLang="en-US" dirty="0" smtClean="0">
                <a:solidFill>
                  <a:srgbClr val="FFFF00"/>
                </a:solidFill>
              </a:rPr>
              <a:t>默认情况下</a:t>
            </a:r>
            <a:r>
              <a:rPr kumimoji="1" lang="en-US" altLang="zh-CN" dirty="0">
                <a:solidFill>
                  <a:srgbClr val="FFFF00"/>
                </a:solidFill>
              </a:rPr>
              <a:t>block</a:t>
            </a:r>
            <a:r>
              <a:rPr kumimoji="1" lang="zh-CN" altLang="en-US" dirty="0">
                <a:solidFill>
                  <a:srgbClr val="FFFF00"/>
                </a:solidFill>
              </a:rPr>
              <a:t>使用到的局部变量都会被复制</a:t>
            </a:r>
            <a:r>
              <a:rPr kumimoji="1" lang="en-US" altLang="zh-CN" dirty="0">
                <a:solidFill>
                  <a:srgbClr val="FFFF00"/>
                </a:solidFill>
              </a:rPr>
              <a:t>,</a:t>
            </a:r>
            <a:r>
              <a:rPr kumimoji="1" lang="zh-CN" altLang="en-US" dirty="0">
                <a:solidFill>
                  <a:srgbClr val="FFFF00"/>
                </a:solidFill>
              </a:rPr>
              <a:t>而不是保留</a:t>
            </a:r>
            <a:r>
              <a:rPr kumimoji="1" lang="en-US" altLang="zh-CN" dirty="0" smtClean="0">
                <a:solidFill>
                  <a:srgbClr val="FFFFFF"/>
                </a:solidFill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</a:rPr>
              <a:t>所以它无法改变局部变</a:t>
            </a:r>
            <a:r>
              <a:rPr kumimoji="1" lang="zh-CN" altLang="en-US" dirty="0">
                <a:solidFill>
                  <a:srgbClr val="FFFFFF"/>
                </a:solidFill>
              </a:rPr>
              <a:t>量的值</a:t>
            </a:r>
            <a:r>
              <a:rPr kumimoji="1" lang="en-US" altLang="zh-CN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如果在变量面前加上</a:t>
            </a:r>
            <a:r>
              <a:rPr kumimoji="1" lang="en-US" altLang="zh-CN" dirty="0">
                <a:solidFill>
                  <a:srgbClr val="8000FF"/>
                </a:solidFill>
              </a:rPr>
              <a:t>__block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那么编译器回去不会复制变量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而是去找变量的地址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通过地址来访问变量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实际上就是直接操作变量</a:t>
            </a:r>
            <a:r>
              <a:rPr kumimoji="1" lang="en-US" altLang="zh-CN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另外块是在栈上分配的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所以一旦离开作用域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就会释放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 smtClean="0">
                <a:solidFill>
                  <a:srgbClr val="FFFFFF"/>
                </a:solidFill>
              </a:rPr>
              <a:t>因此如果你要把块用在别</a:t>
            </a:r>
            <a:r>
              <a:rPr kumimoji="1" lang="zh-CN" altLang="en-US" dirty="0">
                <a:solidFill>
                  <a:srgbClr val="FFFFFF"/>
                </a:solidFill>
              </a:rPr>
              <a:t>的地方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必须要复制一份</a:t>
            </a:r>
            <a:r>
              <a:rPr kumimoji="1" lang="en-US" altLang="zh-CN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所以在</a:t>
            </a:r>
            <a:r>
              <a:rPr kumimoji="1" lang="zh-CN" altLang="en-US" dirty="0" smtClean="0">
                <a:solidFill>
                  <a:srgbClr val="FFFFFF"/>
                </a:solidFill>
              </a:rPr>
              <a:t>属性定义一个块的时候</a:t>
            </a:r>
            <a:r>
              <a:rPr kumimoji="1" lang="zh-CN" altLang="en-US" dirty="0">
                <a:solidFill>
                  <a:srgbClr val="FFFFFF"/>
                </a:solidFill>
              </a:rPr>
              <a:t>需要使用</a:t>
            </a:r>
            <a:r>
              <a:rPr kumimoji="1" lang="en-US" altLang="zh-CN" dirty="0">
                <a:solidFill>
                  <a:srgbClr val="FFFF00"/>
                </a:solidFill>
              </a:rPr>
              <a:t>copy</a:t>
            </a:r>
            <a:r>
              <a:rPr kumimoji="1" lang="en-US" altLang="zh-CN" dirty="0">
                <a:solidFill>
                  <a:srgbClr val="FFFFFF"/>
                </a:solidFill>
              </a:rPr>
              <a:t>:  @property (</a:t>
            </a:r>
            <a:r>
              <a:rPr kumimoji="1" lang="en-US" altLang="zh-CN" dirty="0" err="1">
                <a:solidFill>
                  <a:srgbClr val="FFFFFF"/>
                </a:solidFill>
              </a:rPr>
              <a:t>nonatomic</a:t>
            </a:r>
            <a:r>
              <a:rPr kumimoji="1" lang="en-US" altLang="zh-CN" dirty="0">
                <a:solidFill>
                  <a:srgbClr val="FFFFFF"/>
                </a:solidFill>
              </a:rPr>
              <a:t>, copy) void (^</a:t>
            </a:r>
            <a:r>
              <a:rPr kumimoji="1" lang="en-US" altLang="zh-CN" dirty="0" err="1">
                <a:solidFill>
                  <a:srgbClr val="FFFFFF"/>
                </a:solidFill>
              </a:rPr>
              <a:t>onTextEntered</a:t>
            </a:r>
            <a:r>
              <a:rPr kumimoji="1" lang="en-US" altLang="zh-CN" dirty="0">
                <a:solidFill>
                  <a:srgbClr val="FFFFFF"/>
                </a:solidFill>
              </a:rPr>
              <a:t>)(</a:t>
            </a:r>
            <a:r>
              <a:rPr kumimoji="1" lang="en-US" altLang="zh-CN" dirty="0" err="1">
                <a:solidFill>
                  <a:srgbClr val="FFFFFF"/>
                </a:solidFill>
              </a:rPr>
              <a:t>NSString</a:t>
            </a:r>
            <a:r>
              <a:rPr kumimoji="1" lang="en-US" altLang="zh-CN" dirty="0">
                <a:solidFill>
                  <a:srgbClr val="FFFFFF"/>
                </a:solidFill>
              </a:rPr>
              <a:t> *</a:t>
            </a:r>
            <a:r>
              <a:rPr kumimoji="1" lang="en-US" altLang="zh-CN" dirty="0" err="1">
                <a:solidFill>
                  <a:srgbClr val="FFFFFF"/>
                </a:solidFill>
              </a:rPr>
              <a:t>enteredText</a:t>
            </a:r>
            <a:r>
              <a:rPr kumimoji="1" lang="en-US" altLang="zh-CN" dirty="0">
                <a:solidFill>
                  <a:srgbClr val="FFFFFF"/>
                </a:solidFill>
              </a:rPr>
              <a:t>);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块是不能保留的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</a:rPr>
              <a:t>retain</a:t>
            </a:r>
            <a:r>
              <a:rPr kumimoji="1" lang="zh-CN" altLang="en-US" dirty="0">
                <a:solidFill>
                  <a:schemeClr val="accent5">
                    <a:lumMod val="75000"/>
                  </a:schemeClr>
                </a:solidFill>
              </a:rPr>
              <a:t>对块没有意义</a:t>
            </a:r>
            <a:r>
              <a:rPr kumimoji="1" lang="en-US" altLang="zh-CN" dirty="0">
                <a:solidFill>
                  <a:srgbClr val="FFFFFF"/>
                </a:solidFill>
              </a:rPr>
              <a:t>.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</a:t>
            </a:r>
            <a:r>
              <a:rPr kumimoji="1" lang="en-US" altLang="zh-CN" dirty="0" err="1"/>
              <a:t>Block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是</a:t>
            </a:r>
            <a:r>
              <a:rPr kumimoji="1" lang="en-US" altLang="zh-CN" sz="2000" dirty="0" err="1"/>
              <a:t>iOS</a:t>
            </a:r>
            <a:r>
              <a:rPr kumimoji="1" lang="zh-CN" altLang="en-US" sz="2000" dirty="0"/>
              <a:t>中一种比较特殊的数据类型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是苹果官方特别推荐使用的数据类型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应用场景比较广泛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动画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多线程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集合遍历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网络请求回调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的作用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用来保存某一段代码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可以在恰当的时间再取出来调用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功能有点类似于函数和</a:t>
            </a:r>
            <a:r>
              <a:rPr kumimoji="1" lang="zh-CN" altLang="en-US" sz="2000" dirty="0" smtClean="0"/>
              <a:t>方法</a:t>
            </a:r>
            <a:endParaRPr kumimoji="1" lang="en-US" altLang="zh-CN" sz="2000" dirty="0" smtClean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可以作为函数参数或者函数的返回值，而其本身又可以带输入参数或返回值。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苹果官方建议尽量多用block。在多线程、异步任务、集合遍历、集合排序、动画转场用的很多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25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Block</a:t>
            </a:r>
            <a:r>
              <a:rPr lang="en-US" altLang="en-US" b="0" dirty="0" err="1" smtClean="0">
                <a:solidFill>
                  <a:srgbClr val="FFFFFF"/>
                </a:solidFill>
              </a:rPr>
              <a:t>介绍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>
                <a:solidFill>
                  <a:srgbClr val="FFFFFF"/>
                </a:solidFill>
              </a:rPr>
              <a:t>block</a:t>
            </a:r>
            <a:r>
              <a:rPr kumimoji="1" lang="zh-CN" altLang="en-US" sz="2400" dirty="0">
                <a:solidFill>
                  <a:srgbClr val="FFFFFF"/>
                </a:solidFill>
              </a:rPr>
              <a:t>如何申明（对比于</a:t>
            </a:r>
            <a:r>
              <a:rPr kumimoji="1" lang="en-US" altLang="zh-CN" sz="2400" dirty="0">
                <a:solidFill>
                  <a:srgbClr val="FFFFFF"/>
                </a:solidFill>
              </a:rPr>
              <a:t>c</a:t>
            </a:r>
            <a:r>
              <a:rPr kumimoji="1" lang="zh-CN" altLang="en-US" sz="2400" dirty="0">
                <a:solidFill>
                  <a:srgbClr val="FFFFFF"/>
                </a:solidFill>
              </a:rPr>
              <a:t>语言中的函数申明）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684740" cy="45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Blocks和函数指针对比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定义函数指针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int (</a:t>
            </a: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*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myFn)();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定义Blocks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int </a:t>
            </a: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^</a:t>
            </a: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MyBlocks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)(int,int);</a:t>
            </a:r>
          </a:p>
          <a:p>
            <a:pPr>
              <a:buFont typeface="Wingdings" charset="0"/>
              <a:buNone/>
            </a:pP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调用函数指针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(*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myFn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(10, 20);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调用Blocks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MyBlocks(10, 20);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Block</a:t>
            </a:r>
            <a:r>
              <a:rPr lang="zh-CN" altLang="en-US" b="0" dirty="0" smtClean="0">
                <a:solidFill>
                  <a:srgbClr val="FFFFFF"/>
                </a:solidFill>
              </a:rPr>
              <a:t>使用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784976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FFFFFF"/>
                </a:solidFill>
              </a:rPr>
              <a:t>使用</a:t>
            </a:r>
            <a:r>
              <a:rPr kumimoji="1" lang="en-US" altLang="zh-CN" sz="2400" dirty="0">
                <a:solidFill>
                  <a:srgbClr val="FFFFFF"/>
                </a:solidFill>
              </a:rPr>
              <a:t>typed</a:t>
            </a:r>
            <a:r>
              <a:rPr kumimoji="1" lang="zh-CN" altLang="en-US" sz="2400" dirty="0">
                <a:solidFill>
                  <a:srgbClr val="FFFFFF"/>
                </a:solidFill>
              </a:rPr>
              <a:t>声明</a:t>
            </a:r>
            <a:r>
              <a:rPr kumimoji="1" lang="en-US" altLang="zh-CN" sz="2400" dirty="0">
                <a:solidFill>
                  <a:srgbClr val="FFFFFF"/>
                </a:solidFill>
              </a:rPr>
              <a:t>block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2400" dirty="0" err="1">
                <a:solidFill>
                  <a:srgbClr val="FFFFFF"/>
                </a:solidFill>
              </a:rPr>
              <a:t>typedef</a:t>
            </a:r>
            <a:r>
              <a:rPr kumimoji="1" lang="en-US" altLang="zh-CN" sz="2400" dirty="0">
                <a:solidFill>
                  <a:srgbClr val="FFFFFF"/>
                </a:solidFill>
              </a:rPr>
              <a:t> void(^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didFinishBlock</a:t>
            </a:r>
            <a:r>
              <a:rPr kumimoji="1" lang="en-US" altLang="zh-CN" sz="2400" dirty="0">
                <a:solidFill>
                  <a:srgbClr val="FFFFFF"/>
                </a:solidFill>
              </a:rPr>
              <a:t>) (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NSObject</a:t>
            </a:r>
            <a:r>
              <a:rPr kumimoji="1" lang="en-US" altLang="zh-CN" sz="2400" dirty="0">
                <a:solidFill>
                  <a:srgbClr val="FFFFFF"/>
                </a:solidFill>
              </a:rPr>
              <a:t> *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ob</a:t>
            </a:r>
            <a:r>
              <a:rPr kumimoji="1" lang="en-US" altLang="zh-CN" sz="2400" dirty="0">
                <a:solidFill>
                  <a:srgbClr val="FFFFFF"/>
                </a:solidFill>
              </a:rPr>
              <a:t>);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2400" dirty="0">
                <a:solidFill>
                  <a:srgbClr val="FFFFFF"/>
                </a:solidFill>
              </a:rPr>
              <a:t>这就声明了一个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didFinishBlock</a:t>
            </a:r>
            <a:r>
              <a:rPr kumimoji="1" lang="zh-CN" altLang="en-US" sz="2400" dirty="0">
                <a:solidFill>
                  <a:srgbClr val="FFFFFF"/>
                </a:solidFill>
              </a:rPr>
              <a:t>类型的</a:t>
            </a:r>
            <a:r>
              <a:rPr kumimoji="1" lang="en-US" altLang="zh-CN" sz="2400" dirty="0">
                <a:solidFill>
                  <a:srgbClr val="FFFFFF"/>
                </a:solidFill>
              </a:rPr>
              <a:t>block</a:t>
            </a:r>
            <a:r>
              <a:rPr kumimoji="1" lang="zh-CN" altLang="en-US" sz="2400" dirty="0">
                <a:solidFill>
                  <a:srgbClr val="FFFFFF"/>
                </a:solidFill>
              </a:rPr>
              <a:t>，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2400" dirty="0">
                <a:solidFill>
                  <a:srgbClr val="FFFFFF"/>
                </a:solidFill>
              </a:rPr>
              <a:t>然</a:t>
            </a:r>
            <a:r>
              <a:rPr kumimoji="1" lang="zh-CN" altLang="en-US" sz="2400" dirty="0" smtClean="0">
                <a:solidFill>
                  <a:srgbClr val="FFFFFF"/>
                </a:solidFill>
              </a:rPr>
              <a:t>后便可用</a:t>
            </a:r>
            <a:r>
              <a:rPr kumimoji="1" lang="en-US" altLang="zh-CN" sz="2400" dirty="0" smtClean="0">
                <a:solidFill>
                  <a:srgbClr val="FFFFFF"/>
                </a:solidFill>
              </a:rPr>
              <a:t>@</a:t>
            </a:r>
            <a:r>
              <a:rPr kumimoji="1" lang="en-US" altLang="zh-CN" sz="2400" dirty="0">
                <a:solidFill>
                  <a:srgbClr val="FFFFFF"/>
                </a:solidFill>
              </a:rPr>
              <a:t>property (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nonatomic,copy</a:t>
            </a:r>
            <a:r>
              <a:rPr kumimoji="1" lang="en-US" altLang="zh-CN" sz="2400" dirty="0">
                <a:solidFill>
                  <a:srgbClr val="FFFFFF"/>
                </a:solidFill>
              </a:rPr>
              <a:t>) 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didFinishBlock</a:t>
            </a:r>
            <a:r>
              <a:rPr kumimoji="1" lang="en-US" altLang="zh-CN" sz="2400" dirty="0">
                <a:solidFill>
                  <a:srgbClr val="FFFFFF"/>
                </a:solidFill>
              </a:rPr>
              <a:t>  </a:t>
            </a:r>
            <a:r>
              <a:rPr kumimoji="1" lang="en-US" altLang="zh-CN" sz="2400" dirty="0" err="1">
                <a:solidFill>
                  <a:srgbClr val="FFFFFF"/>
                </a:solidFill>
              </a:rPr>
              <a:t>finishBlock</a:t>
            </a:r>
            <a:r>
              <a:rPr kumimoji="1" lang="en-US" altLang="zh-CN" sz="2400" dirty="0">
                <a:solidFill>
                  <a:srgbClr val="FFFFFF"/>
                </a:solidFill>
              </a:rPr>
              <a:t>;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2400" dirty="0">
                <a:solidFill>
                  <a:srgbClr val="FFFFFF"/>
                </a:solidFill>
              </a:rPr>
              <a:t>声明一个</a:t>
            </a:r>
            <a:r>
              <a:rPr kumimoji="1" lang="en-US" altLang="zh-CN" sz="2400" dirty="0">
                <a:solidFill>
                  <a:srgbClr val="FFFFFF"/>
                </a:solidFill>
              </a:rPr>
              <a:t>block</a:t>
            </a:r>
            <a:r>
              <a:rPr kumimoji="1" lang="zh-CN" altLang="en-US" sz="2400" dirty="0">
                <a:solidFill>
                  <a:srgbClr val="FFFFFF"/>
                </a:solidFill>
              </a:rPr>
              <a:t>对象，注意对象属性设置为</a:t>
            </a:r>
            <a:r>
              <a:rPr kumimoji="1" lang="en-US" altLang="zh-CN" sz="2400" dirty="0">
                <a:solidFill>
                  <a:srgbClr val="FFFFFF"/>
                </a:solidFill>
              </a:rPr>
              <a:t>copy</a:t>
            </a:r>
            <a:r>
              <a:rPr kumimoji="1" lang="zh-CN" altLang="en-US" sz="2400" dirty="0">
                <a:solidFill>
                  <a:srgbClr val="FFFFFF"/>
                </a:solidFill>
              </a:rPr>
              <a:t>，接到</a:t>
            </a:r>
            <a:r>
              <a:rPr kumimoji="1" lang="en-US" altLang="zh-CN" sz="2400" dirty="0">
                <a:solidFill>
                  <a:srgbClr val="FFFFFF"/>
                </a:solidFill>
              </a:rPr>
              <a:t>block </a:t>
            </a:r>
            <a:r>
              <a:rPr kumimoji="1" lang="zh-CN" altLang="en-US" sz="2400" dirty="0">
                <a:solidFill>
                  <a:srgbClr val="FFFFFF"/>
                </a:solidFill>
              </a:rPr>
              <a:t>参数时，便会自动复制一份。 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2400" dirty="0">
                <a:solidFill>
                  <a:srgbClr val="FFFF00"/>
                </a:solidFill>
              </a:rPr>
              <a:t>__block</a:t>
            </a:r>
            <a:r>
              <a:rPr kumimoji="1" lang="zh-CN" altLang="en-US" sz="2400" dirty="0">
                <a:solidFill>
                  <a:srgbClr val="FFFFFF"/>
                </a:solidFill>
              </a:rPr>
              <a:t>是一种特殊类型，</a:t>
            </a:r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2400" dirty="0">
                <a:solidFill>
                  <a:srgbClr val="FFFFFF"/>
                </a:solidFill>
              </a:rPr>
              <a:t>使用该关键字声明的局部变量，可以被</a:t>
            </a:r>
            <a:r>
              <a:rPr kumimoji="1" lang="en-US" altLang="zh-CN" sz="2400" dirty="0">
                <a:solidFill>
                  <a:srgbClr val="FFFFFF"/>
                </a:solidFill>
              </a:rPr>
              <a:t>block</a:t>
            </a:r>
            <a:r>
              <a:rPr kumimoji="1" lang="zh-CN" altLang="en-US" sz="2400" dirty="0">
                <a:solidFill>
                  <a:srgbClr val="FFFFFF"/>
                </a:solidFill>
              </a:rPr>
              <a:t>所改变，并且其在原函数中的值会被改变。</a:t>
            </a:r>
          </a:p>
        </p:txBody>
      </p:sp>
    </p:spTree>
    <p:extLst>
      <p:ext uri="{BB962C8B-B14F-4D97-AF65-F5344CB8AC3E}">
        <p14:creationId xmlns:p14="http://schemas.microsoft.com/office/powerpoint/2010/main" val="1667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Block</a:t>
            </a:r>
            <a:r>
              <a:rPr lang="zh-CN" altLang="en-US" b="0" dirty="0" smtClean="0">
                <a:solidFill>
                  <a:srgbClr val="FFFFFF"/>
                </a:solidFill>
              </a:rPr>
              <a:t>使用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784976" cy="550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FFFF00"/>
                </a:solidFill>
              </a:rPr>
              <a:t>使用</a:t>
            </a:r>
            <a:r>
              <a:rPr kumimoji="1" lang="en-US" altLang="zh-CN" dirty="0">
                <a:solidFill>
                  <a:srgbClr val="FFFF00"/>
                </a:solidFill>
              </a:rPr>
              <a:t>block</a:t>
            </a:r>
            <a:r>
              <a:rPr kumimoji="1" lang="zh-CN" altLang="en-US" dirty="0">
                <a:solidFill>
                  <a:srgbClr val="FFFF00"/>
                </a:solidFill>
              </a:rPr>
              <a:t>和使用</a:t>
            </a:r>
            <a:r>
              <a:rPr kumimoji="1" lang="en-US" altLang="zh-CN" dirty="0">
                <a:solidFill>
                  <a:srgbClr val="FFFF00"/>
                </a:solidFill>
              </a:rPr>
              <a:t>delegate</a:t>
            </a:r>
            <a:r>
              <a:rPr kumimoji="1" lang="zh-CN" altLang="en-US" dirty="0">
                <a:solidFill>
                  <a:srgbClr val="FFFF00"/>
                </a:solidFill>
              </a:rPr>
              <a:t>完成委托模式有什么优点？</a:t>
            </a:r>
          </a:p>
          <a:p>
            <a:pPr>
              <a:lnSpc>
                <a:spcPct val="140000"/>
              </a:lnSpc>
              <a:buClr>
                <a:srgbClr val="00FFFF"/>
              </a:buClr>
            </a:pPr>
            <a:r>
              <a:rPr kumimoji="1" lang="zh-CN" altLang="en-US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dirty="0">
                <a:solidFill>
                  <a:srgbClr val="FFFFFF"/>
                </a:solidFill>
              </a:rPr>
              <a:t>block</a:t>
            </a:r>
            <a:r>
              <a:rPr kumimoji="1" lang="zh-CN" altLang="en-US" dirty="0">
                <a:solidFill>
                  <a:srgbClr val="FFFFFF"/>
                </a:solidFill>
              </a:rPr>
              <a:t>不同其它变量的原因在于它不是一个单一变量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而是一个方法</a:t>
            </a:r>
            <a:r>
              <a:rPr kumimoji="1" lang="en-US" altLang="zh-CN" dirty="0" smtClean="0">
                <a:solidFill>
                  <a:srgbClr val="FFFFFF"/>
                </a:solidFill>
              </a:rPr>
              <a:t>,</a:t>
            </a:r>
            <a:r>
              <a:rPr kumimoji="1" lang="zh-CN" altLang="en-US" dirty="0" smtClean="0">
                <a:solidFill>
                  <a:srgbClr val="FFFFFF"/>
                </a:solidFill>
              </a:rPr>
              <a:t>我们要传递</a:t>
            </a:r>
            <a:r>
              <a:rPr kumimoji="1" lang="zh-CN" altLang="en-US" dirty="0">
                <a:solidFill>
                  <a:srgbClr val="FFFFFF"/>
                </a:solidFill>
              </a:rPr>
              <a:t>的是一个代码块</a:t>
            </a:r>
            <a:r>
              <a:rPr kumimoji="1" lang="en-US" altLang="zh-CN" dirty="0">
                <a:solidFill>
                  <a:srgbClr val="FFFFFF"/>
                </a:solidFill>
              </a:rPr>
              <a:t>,</a:t>
            </a:r>
            <a:r>
              <a:rPr kumimoji="1" lang="zh-CN" altLang="en-US" dirty="0">
                <a:solidFill>
                  <a:srgbClr val="FFFFFF"/>
                </a:solidFill>
              </a:rPr>
              <a:t>并且这个代码块可以存在参数</a:t>
            </a:r>
            <a:r>
              <a:rPr kumimoji="1" lang="en-US" altLang="zh-CN" dirty="0" smtClean="0">
                <a:solidFill>
                  <a:srgbClr val="FFFFFF"/>
                </a:solidFill>
              </a:rPr>
              <a:t>,</a:t>
            </a:r>
            <a:r>
              <a:rPr kumimoji="1" lang="zh-CN" altLang="en-US" dirty="0" smtClean="0">
                <a:solidFill>
                  <a:srgbClr val="FFFFFF"/>
                </a:solidFill>
              </a:rPr>
              <a:t>这个参数并</a:t>
            </a:r>
            <a:r>
              <a:rPr kumimoji="1" lang="zh-CN" altLang="en-US" dirty="0">
                <a:solidFill>
                  <a:srgbClr val="FFFFFF"/>
                </a:solidFill>
              </a:rPr>
              <a:t>不是在定义</a:t>
            </a:r>
            <a:r>
              <a:rPr kumimoji="1" lang="en-US" altLang="zh-CN" dirty="0">
                <a:solidFill>
                  <a:srgbClr val="FFFFFF"/>
                </a:solidFill>
              </a:rPr>
              <a:t>block</a:t>
            </a:r>
            <a:r>
              <a:rPr kumimoji="1" lang="zh-CN" altLang="en-US" dirty="0">
                <a:solidFill>
                  <a:srgbClr val="FFFFFF"/>
                </a:solidFill>
              </a:rPr>
              <a:t>的时候就赋予值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而是我们在实际运行</a:t>
            </a:r>
            <a:r>
              <a:rPr kumimoji="1" lang="en-US" altLang="zh-CN" dirty="0">
                <a:solidFill>
                  <a:srgbClr val="FFFFFF"/>
                </a:solidFill>
              </a:rPr>
              <a:t>block</a:t>
            </a:r>
            <a:r>
              <a:rPr kumimoji="1" lang="zh-CN" altLang="en-US" dirty="0">
                <a:solidFill>
                  <a:srgbClr val="FFFFFF"/>
                </a:solidFill>
              </a:rPr>
              <a:t>的时候才赋予值</a:t>
            </a:r>
            <a:r>
              <a:rPr kumimoji="1" lang="en-US" altLang="zh-CN" dirty="0">
                <a:solidFill>
                  <a:srgbClr val="FFFFFF"/>
                </a:solidFill>
              </a:rPr>
              <a:t>. </a:t>
            </a: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因此对于有参数的</a:t>
            </a:r>
            <a:r>
              <a:rPr kumimoji="1" lang="en-US" altLang="zh-CN" dirty="0">
                <a:solidFill>
                  <a:srgbClr val="FFFFFF"/>
                </a:solidFill>
              </a:rPr>
              <a:t>block,</a:t>
            </a:r>
            <a:r>
              <a:rPr kumimoji="1" lang="zh-CN" altLang="en-US" dirty="0">
                <a:solidFill>
                  <a:srgbClr val="FFFFFF"/>
                </a:solidFill>
              </a:rPr>
              <a:t>当我们传递过去的时候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它的需要接收方提供相应的参数才能运行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 smtClean="0">
                <a:solidFill>
                  <a:srgbClr val="FFFFFF"/>
                </a:solidFill>
              </a:rPr>
              <a:t>这么做我们就可以在</a:t>
            </a:r>
            <a:r>
              <a:rPr kumimoji="1" lang="en-US" altLang="zh-CN" dirty="0">
                <a:solidFill>
                  <a:srgbClr val="FFFFFF"/>
                </a:solidFill>
              </a:rPr>
              <a:t>A</a:t>
            </a:r>
            <a:r>
              <a:rPr kumimoji="1" lang="zh-CN" altLang="en-US" dirty="0">
                <a:solidFill>
                  <a:srgbClr val="FFFFFF"/>
                </a:solidFill>
              </a:rPr>
              <a:t>类为</a:t>
            </a:r>
            <a:r>
              <a:rPr kumimoji="1" lang="en-US" altLang="zh-CN" dirty="0">
                <a:solidFill>
                  <a:srgbClr val="FFFFFF"/>
                </a:solidFill>
              </a:rPr>
              <a:t>B</a:t>
            </a:r>
            <a:r>
              <a:rPr kumimoji="1" lang="zh-CN" altLang="en-US" dirty="0">
                <a:solidFill>
                  <a:srgbClr val="FFFFFF"/>
                </a:solidFill>
              </a:rPr>
              <a:t>类将来会发生的事件提前做好处理的方法</a:t>
            </a:r>
            <a:r>
              <a:rPr kumimoji="1" lang="en-US" altLang="zh-CN" dirty="0">
                <a:solidFill>
                  <a:srgbClr val="FFFFFF"/>
                </a:solidFill>
              </a:rPr>
              <a:t>,</a:t>
            </a:r>
            <a:r>
              <a:rPr kumimoji="1" lang="zh-CN" altLang="en-US" dirty="0">
                <a:solidFill>
                  <a:srgbClr val="FFFFFF"/>
                </a:solidFill>
              </a:rPr>
              <a:t>即使我们还没有这些事件的具体参数</a:t>
            </a:r>
            <a:r>
              <a:rPr kumimoji="1" lang="en-US" altLang="zh-CN" dirty="0" smtClean="0">
                <a:solidFill>
                  <a:srgbClr val="FFFFFF"/>
                </a:solidFill>
              </a:rPr>
              <a:t>.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某种意义上将这样就不需要两者之间的委托关系</a:t>
            </a:r>
            <a:r>
              <a:rPr kumimoji="1" lang="en-US" altLang="zh-CN" dirty="0" smtClean="0">
                <a:solidFill>
                  <a:srgbClr val="FFFFFF"/>
                </a:solidFill>
              </a:rPr>
              <a:t>.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>
                <a:solidFill>
                  <a:srgbClr val="FFFFFF"/>
                </a:solidFill>
              </a:rPr>
              <a:t>委托关系就是</a:t>
            </a:r>
            <a:r>
              <a:rPr kumimoji="1" lang="en-US" altLang="zh-CN" dirty="0">
                <a:solidFill>
                  <a:srgbClr val="FFFFFF"/>
                </a:solidFill>
              </a:rPr>
              <a:t>B</a:t>
            </a:r>
            <a:r>
              <a:rPr kumimoji="1" lang="zh-CN" altLang="en-US" dirty="0">
                <a:solidFill>
                  <a:srgbClr val="FFFFFF"/>
                </a:solidFill>
              </a:rPr>
              <a:t>类发生一个事件后</a:t>
            </a:r>
            <a:r>
              <a:rPr kumimoji="1" lang="en-US" altLang="zh-CN" dirty="0">
                <a:solidFill>
                  <a:srgbClr val="FFFFFF"/>
                </a:solidFill>
              </a:rPr>
              <a:t>,</a:t>
            </a:r>
            <a:r>
              <a:rPr kumimoji="1" lang="zh-CN" altLang="en-US" dirty="0">
                <a:solidFill>
                  <a:srgbClr val="FFFFFF"/>
                </a:solidFill>
              </a:rPr>
              <a:t>通知</a:t>
            </a:r>
            <a:r>
              <a:rPr kumimoji="1" lang="en-US" altLang="zh-CN" dirty="0">
                <a:solidFill>
                  <a:srgbClr val="FFFFFF"/>
                </a:solidFill>
              </a:rPr>
              <a:t>A</a:t>
            </a:r>
            <a:r>
              <a:rPr kumimoji="1" lang="zh-CN" altLang="en-US" dirty="0">
                <a:solidFill>
                  <a:srgbClr val="FFFFFF"/>
                </a:solidFill>
              </a:rPr>
              <a:t>类</a:t>
            </a:r>
            <a:r>
              <a:rPr kumimoji="1" lang="en-US" altLang="zh-CN" dirty="0">
                <a:solidFill>
                  <a:srgbClr val="FFFFFF"/>
                </a:solidFill>
              </a:rPr>
              <a:t>,</a:t>
            </a:r>
            <a:r>
              <a:rPr kumimoji="1" lang="zh-CN" altLang="en-US" dirty="0">
                <a:solidFill>
                  <a:srgbClr val="FFFFFF"/>
                </a:solidFill>
              </a:rPr>
              <a:t>让</a:t>
            </a:r>
            <a:r>
              <a:rPr kumimoji="1" lang="en-US" altLang="zh-CN" dirty="0">
                <a:solidFill>
                  <a:srgbClr val="FFFFFF"/>
                </a:solidFill>
              </a:rPr>
              <a:t>A</a:t>
            </a:r>
            <a:r>
              <a:rPr kumimoji="1" lang="zh-CN" altLang="en-US" dirty="0">
                <a:solidFill>
                  <a:srgbClr val="FFFFFF"/>
                </a:solidFill>
              </a:rPr>
              <a:t>类再针对这个事件进行一些处</a:t>
            </a:r>
            <a:r>
              <a:rPr kumimoji="1" lang="zh-CN" altLang="en-US" dirty="0" smtClean="0">
                <a:solidFill>
                  <a:srgbClr val="FFFFFF"/>
                </a:solidFill>
              </a:rPr>
              <a:t>理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FFFFFF"/>
                </a:solidFill>
              </a:rPr>
              <a:t>而</a:t>
            </a:r>
            <a:r>
              <a:rPr kumimoji="1" lang="zh-CN" altLang="en-US" dirty="0">
                <a:solidFill>
                  <a:srgbClr val="FFFFFF"/>
                </a:solidFill>
              </a:rPr>
              <a:t>使用</a:t>
            </a:r>
            <a:r>
              <a:rPr kumimoji="1" lang="en-US" altLang="zh-CN" dirty="0">
                <a:solidFill>
                  <a:srgbClr val="FFFFFF"/>
                </a:solidFill>
              </a:rPr>
              <a:t>block,</a:t>
            </a:r>
            <a:r>
              <a:rPr kumimoji="1" lang="zh-CN" altLang="en-US" dirty="0">
                <a:solidFill>
                  <a:srgbClr val="FFFFFF"/>
                </a:solidFill>
              </a:rPr>
              <a:t>则是</a:t>
            </a:r>
            <a:r>
              <a:rPr kumimoji="1" lang="en-US" altLang="zh-CN" dirty="0">
                <a:solidFill>
                  <a:srgbClr val="FFFFFF"/>
                </a:solidFill>
              </a:rPr>
              <a:t>A</a:t>
            </a:r>
            <a:r>
              <a:rPr kumimoji="1" lang="zh-CN" altLang="en-US" dirty="0">
                <a:solidFill>
                  <a:srgbClr val="FFFFFF"/>
                </a:solidFill>
              </a:rPr>
              <a:t>已经提前将这个事件的处理方法告诉了</a:t>
            </a:r>
            <a:r>
              <a:rPr kumimoji="1" lang="en-US" altLang="zh-CN" dirty="0">
                <a:solidFill>
                  <a:srgbClr val="FFFFFF"/>
                </a:solidFill>
              </a:rPr>
              <a:t>B</a:t>
            </a:r>
            <a:r>
              <a:rPr kumimoji="1" lang="zh-CN" altLang="en-US" dirty="0">
                <a:solidFill>
                  <a:srgbClr val="FFFFFF"/>
                </a:solidFill>
              </a:rPr>
              <a:t>类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等时间发生的时候</a:t>
            </a:r>
            <a:r>
              <a:rPr kumimoji="1" lang="en-US" altLang="zh-CN" dirty="0">
                <a:solidFill>
                  <a:srgbClr val="FFFFFF"/>
                </a:solidFill>
              </a:rPr>
              <a:t>, B</a:t>
            </a:r>
            <a:r>
              <a:rPr kumimoji="1" lang="zh-CN" altLang="en-US" dirty="0">
                <a:solidFill>
                  <a:srgbClr val="FFFFFF"/>
                </a:solidFill>
              </a:rPr>
              <a:t>类无需通知</a:t>
            </a:r>
            <a:r>
              <a:rPr kumimoji="1" lang="en-US" altLang="zh-CN" dirty="0">
                <a:solidFill>
                  <a:srgbClr val="FFFFFF"/>
                </a:solidFill>
              </a:rPr>
              <a:t>A</a:t>
            </a:r>
            <a:r>
              <a:rPr kumimoji="1" lang="zh-CN" altLang="en-US" dirty="0">
                <a:solidFill>
                  <a:srgbClr val="FFFFFF"/>
                </a:solidFill>
              </a:rPr>
              <a:t>类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直接运行实现设置好的处理方法</a:t>
            </a:r>
            <a:r>
              <a:rPr kumimoji="1" lang="en-US" altLang="zh-CN" dirty="0">
                <a:solidFill>
                  <a:srgbClr val="FFFFFF"/>
                </a:solidFill>
              </a:rPr>
              <a:t>(block)</a:t>
            </a:r>
            <a:r>
              <a:rPr kumimoji="1" lang="zh-CN" altLang="en-US" dirty="0">
                <a:solidFill>
                  <a:srgbClr val="FFFFFF"/>
                </a:solidFill>
              </a:rPr>
              <a:t>即可</a:t>
            </a:r>
            <a:r>
              <a:rPr kumimoji="1" lang="en-US" altLang="zh-CN" dirty="0" smtClean="0">
                <a:solidFill>
                  <a:srgbClr val="FFFFFF"/>
                </a:solidFill>
              </a:rPr>
              <a:t>.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 smtClean="0">
                <a:solidFill>
                  <a:srgbClr val="FFFFFF"/>
                </a:solidFill>
              </a:rPr>
              <a:t>如果你在运行一个</a:t>
            </a:r>
            <a:r>
              <a:rPr kumimoji="1" lang="zh-CN" altLang="en-US" dirty="0">
                <a:solidFill>
                  <a:srgbClr val="FFFFFF"/>
                </a:solidFill>
              </a:rPr>
              <a:t>方法的时候又想告诉这个方法在某一特定情况你还要怎么做的话</a:t>
            </a:r>
            <a:r>
              <a:rPr kumimoji="1" lang="en-US" altLang="zh-CN" dirty="0">
                <a:solidFill>
                  <a:srgbClr val="FFFFFF"/>
                </a:solidFill>
              </a:rPr>
              <a:t>, </a:t>
            </a:r>
            <a:r>
              <a:rPr kumimoji="1" lang="zh-CN" altLang="en-US" dirty="0">
                <a:solidFill>
                  <a:srgbClr val="FFFFFF"/>
                </a:solidFill>
              </a:rPr>
              <a:t>就可以使用</a:t>
            </a:r>
            <a:r>
              <a:rPr kumimoji="1" lang="en-US" altLang="zh-CN" dirty="0">
                <a:solidFill>
                  <a:srgbClr val="FFFFFF"/>
                </a:solidFill>
              </a:rPr>
              <a:t>Block.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8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Block</a:t>
            </a:r>
            <a:r>
              <a:rPr lang="zh-CN" altLang="en-US" b="0" dirty="0" smtClean="0">
                <a:solidFill>
                  <a:srgbClr val="FFFFFF"/>
                </a:solidFill>
              </a:rPr>
              <a:t>使用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05529"/>
            <a:ext cx="8784976" cy="575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#import &lt;Cocoa/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Cocoa.h</a:t>
            </a:r>
            <a:r>
              <a:rPr kumimoji="1" lang="en-US" altLang="zh-CN" sz="1600" dirty="0">
                <a:solidFill>
                  <a:srgbClr val="FFFFFF"/>
                </a:solidFill>
              </a:rPr>
              <a:t>&gt;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main(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argc</a:t>
            </a:r>
            <a:r>
              <a:rPr kumimoji="1" lang="en-US" altLang="zh-CN" sz="1600" dirty="0">
                <a:solidFill>
                  <a:srgbClr val="FFFFFF"/>
                </a:solidFill>
              </a:rPr>
              <a:t>, char *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</a:rPr>
              <a:t>[])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{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@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autoreleasepool</a:t>
            </a:r>
            <a:r>
              <a:rPr kumimoji="1" lang="en-US" altLang="zh-CN" sz="1600" dirty="0">
                <a:solidFill>
                  <a:srgbClr val="FFFFFF"/>
                </a:solidFill>
              </a:rPr>
              <a:t> {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void (^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myblocks</a:t>
            </a:r>
            <a:r>
              <a:rPr kumimoji="1" lang="en-US" altLang="zh-CN" sz="1600" dirty="0">
                <a:solidFill>
                  <a:srgbClr val="FFFFFF"/>
                </a:solidFill>
              </a:rPr>
              <a:t>) (void) = NULL;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myblocks</a:t>
            </a:r>
            <a:r>
              <a:rPr kumimoji="1" lang="en-US" altLang="zh-CN" sz="1600" dirty="0">
                <a:solidFill>
                  <a:srgbClr val="FFFFFF"/>
                </a:solidFill>
              </a:rPr>
              <a:t> = ^(void) {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   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NSLog</a:t>
            </a:r>
            <a:r>
              <a:rPr kumimoji="1" lang="en-US" altLang="zh-CN" sz="1600" dirty="0">
                <a:solidFill>
                  <a:srgbClr val="FFFFFF"/>
                </a:solidFill>
              </a:rPr>
              <a:t>(@"in blocks");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};  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>
              <a:buClr>
                <a:srgbClr val="00FFFF"/>
              </a:buClr>
            </a:pPr>
            <a:r>
              <a:rPr kumimoji="1" lang="en-US" altLang="zh-CN" sz="1600" dirty="0" smtClean="0">
                <a:solidFill>
                  <a:srgbClr val="FFFFFF"/>
                </a:solidFill>
              </a:rPr>
              <a:t>        </a:t>
            </a:r>
            <a:r>
              <a:rPr kumimoji="1" lang="en-US" altLang="zh-CN" sz="1600" dirty="0" err="1" smtClean="0">
                <a:solidFill>
                  <a:srgbClr val="FFFFFF"/>
                </a:solidFill>
              </a:rPr>
              <a:t>myblocks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();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 smtClean="0">
                <a:solidFill>
                  <a:srgbClr val="FFFFFF"/>
                </a:solidFill>
              </a:rPr>
              <a:t>                            </a:t>
            </a:r>
            <a:endParaRPr kumimoji="1" lang="en-US" altLang="zh-CN" sz="1600" dirty="0">
              <a:solidFill>
                <a:srgbClr val="FFFFFF"/>
              </a:solidFill>
            </a:endParaRP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</a:t>
            </a:r>
            <a:r>
              <a:rPr kumimoji="1" lang="en-US" altLang="zh-CN" sz="16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kumimoji="1"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kumimoji="1"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 此处如果</a:t>
            </a:r>
            <a:r>
              <a:rPr kumimoji="1" lang="zh-CN" altLang="en-US" sz="1600" dirty="0">
                <a:solidFill>
                  <a:schemeClr val="accent5">
                    <a:lumMod val="75000"/>
                  </a:schemeClr>
                </a:solidFill>
              </a:rPr>
              <a:t>不加</a:t>
            </a:r>
            <a:r>
              <a:rPr kumimoji="1" lang="en-US" altLang="zh-CN" sz="1600" dirty="0">
                <a:solidFill>
                  <a:schemeClr val="accent5">
                    <a:lumMod val="75000"/>
                  </a:schemeClr>
                </a:solidFill>
              </a:rPr>
              <a:t>__block</a:t>
            </a:r>
            <a:r>
              <a:rPr kumimoji="1" lang="zh-CN" altLang="en-US" sz="1600" dirty="0">
                <a:solidFill>
                  <a:schemeClr val="accent5">
                    <a:lumMod val="75000"/>
                  </a:schemeClr>
                </a:solidFill>
              </a:rPr>
              <a:t>会报错  </a:t>
            </a:r>
          </a:p>
          <a:p>
            <a:pPr>
              <a:buClr>
                <a:srgbClr val="00FFFF"/>
              </a:buClr>
            </a:pPr>
            <a:r>
              <a:rPr kumimoji="1" lang="zh-CN" altLang="en-US" sz="1600" dirty="0">
                <a:solidFill>
                  <a:srgbClr val="FFFFFF"/>
                </a:solidFill>
              </a:rPr>
              <a:t>    </a:t>
            </a:r>
            <a:r>
              <a:rPr kumimoji="1" lang="en-US" altLang="zh-CN" sz="1600" dirty="0" smtClean="0">
                <a:solidFill>
                  <a:srgbClr val="FFFF00"/>
                </a:solidFill>
              </a:rPr>
              <a:t>__block</a:t>
            </a:r>
            <a:r>
              <a:rPr kumimoji="1" lang="zh-CN" altLang="en-US" sz="16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600" dirty="0" err="1" smtClean="0">
                <a:solidFill>
                  <a:srgbClr val="FFFF00"/>
                </a:solidFill>
              </a:rPr>
              <a:t>int</a:t>
            </a:r>
            <a:r>
              <a:rPr kumimoji="1" lang="en-US" altLang="zh-CN" sz="16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600" dirty="0">
                <a:solidFill>
                  <a:srgbClr val="FFFF00"/>
                </a:solidFill>
              </a:rPr>
              <a:t>sum = 0;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(^myblocks3) (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a,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b) = ^(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a,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</a:rPr>
              <a:t> b) {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    sum = a + b;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   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return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sum</a:t>
            </a:r>
            <a:r>
              <a:rPr kumimoji="1" lang="zh-CN" altLang="zh-CN" sz="1600" dirty="0">
                <a:solidFill>
                  <a:srgbClr val="FFFFFF"/>
                </a:solidFill>
              </a:rPr>
              <a:t>;</a:t>
            </a:r>
            <a:endParaRPr kumimoji="1" lang="en-US" altLang="zh-CN" sz="1600" dirty="0">
              <a:solidFill>
                <a:srgbClr val="FFFFFF"/>
              </a:solidFill>
            </a:endParaRP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};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myblocks3(20, 30);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   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NSLog</a:t>
            </a:r>
            <a:r>
              <a:rPr kumimoji="1" lang="en-US" altLang="zh-CN" sz="1600" dirty="0">
                <a:solidFill>
                  <a:srgbClr val="FFFFFF"/>
                </a:solidFill>
              </a:rPr>
              <a:t>(@"sum is %d", sum);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}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>
                <a:solidFill>
                  <a:srgbClr val="FFFFFF"/>
                </a:solidFill>
              </a:rPr>
              <a:t>    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returnNSApplicationMain</a:t>
            </a:r>
            <a:r>
              <a:rPr kumimoji="1" lang="en-US" altLang="zh-CN" sz="1600" dirty="0">
                <a:solidFill>
                  <a:srgbClr val="FFFFFF"/>
                </a:solidFill>
              </a:rPr>
              <a:t>(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argc</a:t>
            </a:r>
            <a:r>
              <a:rPr kumimoji="1" lang="en-US" altLang="zh-CN" sz="1600" dirty="0">
                <a:solidFill>
                  <a:srgbClr val="FFFFFF"/>
                </a:solidFill>
              </a:rPr>
              <a:t>, (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constchar</a:t>
            </a:r>
            <a:r>
              <a:rPr kumimoji="1" lang="en-US" altLang="zh-CN" sz="1600" dirty="0">
                <a:solidFill>
                  <a:srgbClr val="FFFFFF"/>
                </a:solidFill>
              </a:rPr>
              <a:t> **)</a:t>
            </a:r>
            <a:r>
              <a:rPr kumimoji="1" lang="en-US" altLang="zh-CN" sz="1600" dirty="0" err="1">
                <a:solidFill>
                  <a:srgbClr val="FFFFFF"/>
                </a:solidFill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</a:rPr>
              <a:t>);  </a:t>
            </a:r>
          </a:p>
          <a:p>
            <a:pPr>
              <a:buClr>
                <a:srgbClr val="00FFFF"/>
              </a:buClr>
            </a:pPr>
            <a:r>
              <a:rPr kumimoji="1" lang="en-US" altLang="zh-CN" sz="1600" dirty="0" smtClean="0">
                <a:solidFill>
                  <a:srgbClr val="FFFFFF"/>
                </a:solidFill>
              </a:rPr>
              <a:t>}</a:t>
            </a:r>
          </a:p>
          <a:p>
            <a:pPr>
              <a:buClr>
                <a:srgbClr val="00FFFF"/>
              </a:buClr>
            </a:pPr>
            <a:r>
              <a:rPr kumimoji="1" lang="zh-CN" altLang="zh-CN" sz="1600" dirty="0" smtClean="0">
                <a:solidFill>
                  <a:srgbClr val="8000FF"/>
                </a:solidFill>
              </a:rPr>
              <a:t>*</a:t>
            </a:r>
            <a:r>
              <a:rPr kumimoji="1" lang="zh-CN" altLang="en-US" sz="1600" dirty="0">
                <a:solidFill>
                  <a:srgbClr val="8000FF"/>
                </a:solidFill>
              </a:rPr>
              <a:t>**注意防止循环</a:t>
            </a:r>
            <a:r>
              <a:rPr kumimoji="1" lang="zh-CN" altLang="en-US" sz="1600" dirty="0" smtClean="0">
                <a:solidFill>
                  <a:srgbClr val="8000FF"/>
                </a:solidFill>
              </a:rPr>
              <a:t>引用，学会使用</a:t>
            </a:r>
            <a:r>
              <a:rPr kumimoji="1" lang="en-US" altLang="zh-CN" sz="1600" dirty="0">
                <a:solidFill>
                  <a:srgbClr val="8000FF"/>
                </a:solidFill>
              </a:rPr>
              <a:t>__weak</a:t>
            </a:r>
            <a:endParaRPr kumimoji="1" lang="zh-CN" altLang="en-US" sz="1600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6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基本使用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的组成要素跟函数类似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返回值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形式参数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实际参数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的定义格式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返回值类型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 = ^(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Menlo-Regular"/>
              </a:rPr>
              <a:t>调用</a:t>
            </a:r>
            <a:r>
              <a:rPr kumimoji="1"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kumimoji="1" lang="zh-CN" altLang="en-US" sz="2000" dirty="0">
                <a:solidFill>
                  <a:srgbClr val="000000"/>
                </a:solidFill>
                <a:latin typeface="Menlo-Regular"/>
              </a:rPr>
              <a:t>保存的代码</a:t>
            </a: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实参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使用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kumimoji="1" lang="zh-CN" altLang="en-US" sz="2000" dirty="0"/>
              <a:t>定义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类型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 返回值类型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类型名称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);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17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157296765</TotalTime>
  <Pages>0</Pages>
  <Words>747</Words>
  <Characters>0</Characters>
  <Application>Microsoft Macintosh PowerPoint</Application>
  <DocSecurity>0</DocSecurity>
  <PresentationFormat>全屏显示(4:3)</PresentationFormat>
  <Lines>0</Lines>
  <Paragraphs>133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平衡</vt:lpstr>
      <vt:lpstr>OC语言-Blocks语法</vt:lpstr>
      <vt:lpstr>Block介绍</vt:lpstr>
      <vt:lpstr>什么是Block</vt:lpstr>
      <vt:lpstr>Block介绍</vt:lpstr>
      <vt:lpstr>Blocks和函数指针对比</vt:lpstr>
      <vt:lpstr>Block使用</vt:lpstr>
      <vt:lpstr>Block使用</vt:lpstr>
      <vt:lpstr>Block使用</vt:lpstr>
      <vt:lpstr>基本使用</vt:lpstr>
      <vt:lpstr>Blocks的赋值</vt:lpstr>
      <vt:lpstr>使用注意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7118</cp:revision>
  <cp:lastPrinted>1899-12-30T00:00:00Z</cp:lastPrinted>
  <dcterms:created xsi:type="dcterms:W3CDTF">2012-07-12T07:10:00Z</dcterms:created>
  <dcterms:modified xsi:type="dcterms:W3CDTF">2015-05-08T01:39:25Z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