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84" r:id="rId1"/>
    <p:sldMasterId id="2147486669" r:id="rId2"/>
  </p:sldMasterIdLst>
  <p:notesMasterIdLst>
    <p:notesMasterId r:id="rId31"/>
  </p:notesMasterIdLst>
  <p:handoutMasterIdLst>
    <p:handoutMasterId r:id="rId32"/>
  </p:handoutMasterIdLst>
  <p:sldIdLst>
    <p:sldId id="1631" r:id="rId3"/>
    <p:sldId id="1613" r:id="rId4"/>
    <p:sldId id="1614" r:id="rId5"/>
    <p:sldId id="1623" r:id="rId6"/>
    <p:sldId id="1624" r:id="rId7"/>
    <p:sldId id="1615" r:id="rId8"/>
    <p:sldId id="1626" r:id="rId9"/>
    <p:sldId id="1627" r:id="rId10"/>
    <p:sldId id="1625" r:id="rId11"/>
    <p:sldId id="1633" r:id="rId12"/>
    <p:sldId id="1630" r:id="rId13"/>
    <p:sldId id="1629" r:id="rId14"/>
    <p:sldId id="1632" r:id="rId15"/>
    <p:sldId id="1634" r:id="rId16"/>
    <p:sldId id="1635" r:id="rId17"/>
    <p:sldId id="1643" r:id="rId18"/>
    <p:sldId id="1642" r:id="rId19"/>
    <p:sldId id="1636" r:id="rId20"/>
    <p:sldId id="1640" r:id="rId21"/>
    <p:sldId id="1637" r:id="rId22"/>
    <p:sldId id="1641" r:id="rId23"/>
    <p:sldId id="1638" r:id="rId24"/>
    <p:sldId id="1639" r:id="rId25"/>
    <p:sldId id="1618" r:id="rId26"/>
    <p:sldId id="1619" r:id="rId27"/>
    <p:sldId id="1620" r:id="rId28"/>
    <p:sldId id="1621" r:id="rId29"/>
    <p:sldId id="1622" r:id="rId30"/>
  </p:sldIdLst>
  <p:sldSz cx="9144000" cy="6858000" type="screen4x3"/>
  <p:notesSz cx="6797675" cy="987425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CD9E9C64-869B-0941-BA6D-64C3C79D1846}">
          <p14:sldIdLst>
            <p14:sldId id="1631"/>
          </p14:sldIdLst>
        </p14:section>
        <p14:section name="什么是iOS开发" id="{C16A14F4-732D-D048-B99A-F590F19B5FC4}">
          <p14:sldIdLst>
            <p14:sldId id="1613"/>
            <p14:sldId id="1614"/>
            <p14:sldId id="1623"/>
          </p14:sldIdLst>
        </p14:section>
        <p14:section name="为什么要选择iOS开发" id="{7D04C98C-FE04-884F-A8D9-1FB0D6E7C51B}">
          <p14:sldIdLst>
            <p14:sldId id="1624"/>
            <p14:sldId id="1615"/>
            <p14:sldId id="1626"/>
            <p14:sldId id="1627"/>
            <p14:sldId id="1625"/>
            <p14:sldId id="1633"/>
            <p14:sldId id="1630"/>
            <p14:sldId id="1629"/>
          </p14:sldIdLst>
        </p14:section>
        <p14:section name="iOS开发就业方向" id="{21BF17FB-01E0-4F46-8940-1A58E1DE8FC0}">
          <p14:sldIdLst>
            <p14:sldId id="1632"/>
            <p14:sldId id="1634"/>
            <p14:sldId id="1635"/>
          </p14:sldIdLst>
        </p14:section>
        <p14:section name="为什么选择鹏途" id="{F024667F-3E38-DD48-AD21-B2FB095AADF2}">
          <p14:sldIdLst>
            <p14:sldId id="1643"/>
            <p14:sldId id="1642"/>
            <p14:sldId id="1636"/>
            <p14:sldId id="1640"/>
            <p14:sldId id="1637"/>
            <p14:sldId id="1641"/>
            <p14:sldId id="1638"/>
            <p14:sldId id="1639"/>
          </p14:sldIdLst>
        </p14:section>
        <p14:section name="学习iOS开发的准备" id="{7550A45C-E526-444D-9E59-634E558BA68C}">
          <p14:sldIdLst>
            <p14:sldId id="1618"/>
            <p14:sldId id="1619"/>
            <p14:sldId id="1620"/>
            <p14:sldId id="1621"/>
            <p14:sldId id="16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D01"/>
    <a:srgbClr val="FF8000"/>
    <a:srgbClr val="CCFF66"/>
    <a:srgbClr val="204A82"/>
    <a:srgbClr val="5971CB"/>
    <a:srgbClr val="6B9EDB"/>
    <a:srgbClr val="3A7DCE"/>
    <a:srgbClr val="FFF2C9"/>
    <a:srgbClr val="B7E0FF"/>
    <a:srgbClr val="80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1449" autoAdjust="0"/>
  </p:normalViewPr>
  <p:slideViewPr>
    <p:cSldViewPr>
      <p:cViewPr varScale="1">
        <p:scale>
          <a:sx n="84" d="100"/>
          <a:sy n="84" d="100"/>
        </p:scale>
        <p:origin x="-1664" y="-10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IOS&#22521;&#35757;&#35774;&#22791;&#36141;&#20080;&#28165;&#2133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3392075932314"/>
          <c:y val="0.135473990164628"/>
          <c:w val="0.938888888888889"/>
          <c:h val="0.63736329833770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366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zh-CN" dirty="0" smtClean="0"/>
                      <a:t>3</a:t>
                    </a:r>
                    <a:r>
                      <a:rPr lang="en-US" altLang="zh-CN" dirty="0" smtClean="0"/>
                      <a:t>2.</a:t>
                    </a:r>
                    <a:r>
                      <a:rPr lang="en-US" altLang="zh-CN" dirty="0" smtClean="0"/>
                      <a:t>1</a:t>
                    </a:r>
                    <a:r>
                      <a:rPr lang="en-US" altLang="zh-CN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Sheet2!$A$39:$A$48</c:f>
              <c:strCache>
                <c:ptCount val="10"/>
                <c:pt idx="0">
                  <c:v>苹果</c:v>
                </c:pt>
                <c:pt idx="1">
                  <c:v>三星</c:v>
                </c:pt>
                <c:pt idx="2">
                  <c:v>小米</c:v>
                </c:pt>
                <c:pt idx="3">
                  <c:v>华为</c:v>
                </c:pt>
                <c:pt idx="4">
                  <c:v>OPPO</c:v>
                </c:pt>
                <c:pt idx="5">
                  <c:v>步步高</c:v>
                </c:pt>
                <c:pt idx="6">
                  <c:v>联想</c:v>
                </c:pt>
                <c:pt idx="7">
                  <c:v>酷派</c:v>
                </c:pt>
                <c:pt idx="8">
                  <c:v>中兴</c:v>
                </c:pt>
                <c:pt idx="9">
                  <c:v>HTC</c:v>
                </c:pt>
              </c:strCache>
            </c:strRef>
          </c:cat>
          <c:val>
            <c:numRef>
              <c:f>Sheet2!$B$39:$B$48</c:f>
              <c:numCache>
                <c:formatCode>0.0%</c:formatCode>
                <c:ptCount val="10"/>
                <c:pt idx="0">
                  <c:v>0.311</c:v>
                </c:pt>
                <c:pt idx="1">
                  <c:v>0.155</c:v>
                </c:pt>
                <c:pt idx="2">
                  <c:v>0.118</c:v>
                </c:pt>
                <c:pt idx="3">
                  <c:v>0.065</c:v>
                </c:pt>
                <c:pt idx="4">
                  <c:v>0.04</c:v>
                </c:pt>
                <c:pt idx="5">
                  <c:v>0.039</c:v>
                </c:pt>
                <c:pt idx="6">
                  <c:v>0.038</c:v>
                </c:pt>
                <c:pt idx="7">
                  <c:v>0.037</c:v>
                </c:pt>
                <c:pt idx="8">
                  <c:v>0.016</c:v>
                </c:pt>
                <c:pt idx="9">
                  <c:v>0.012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axId val="-2078991656"/>
        <c:axId val="-2072787032"/>
      </c:barChart>
      <c:catAx>
        <c:axId val="-20789916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-2072787032"/>
        <c:crosses val="autoZero"/>
        <c:auto val="1"/>
        <c:lblAlgn val="ctr"/>
        <c:lblOffset val="100"/>
        <c:noMultiLvlLbl val="0"/>
      </c:catAx>
      <c:valAx>
        <c:axId val="-207278703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-2078991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15/6/30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15/6/30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1373" y="740569"/>
            <a:ext cx="4534930" cy="3704559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平台好（硬件平台，软件平台）、高端，</a:t>
            </a:r>
            <a:r>
              <a:rPr kumimoji="1" lang="en-US" altLang="zh-CN" dirty="0" err="1" smtClean="0"/>
              <a:t>AppStore</a:t>
            </a:r>
            <a:r>
              <a:rPr kumimoji="1" lang="zh-CN" altLang="en-US" dirty="0" smtClean="0"/>
              <a:t>应用数量达</a:t>
            </a:r>
            <a:r>
              <a:rPr kumimoji="1" lang="en-US" altLang="zh-CN" dirty="0" smtClean="0"/>
              <a:t>90</a:t>
            </a:r>
            <a:r>
              <a:rPr kumimoji="1" lang="zh-CN" altLang="en-US" dirty="0" smtClean="0"/>
              <a:t>万，下载次数达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亿，这是跟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的对比，如果跟别的开发平台对比的话，那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开发就是起点较高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36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40300" cy="37052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36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很清晰的职业路径，初、中、高级工程师、架构师、项目经理；要怎么去实现岗位的晋升；除了开发经验的积累还需要什么</a:t>
            </a:r>
            <a:r>
              <a:rPr lang="zh-CN" altLang="zh-CN" sz="1400" dirty="0" smtClean="0"/>
              <a:t>？</a:t>
            </a:r>
            <a:endParaRPr lang="en-US" altLang="zh-CN" sz="140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接下来的课程安排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2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1373" y="740569"/>
            <a:ext cx="4534930" cy="3704559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E2023-2644-401C-9630-6D7CEC15ED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6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E2023-2644-401C-9630-6D7CEC15ED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1373" y="740569"/>
            <a:ext cx="4534930" cy="3704559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1373" y="740569"/>
            <a:ext cx="4534930" cy="3704559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r>
              <a:rPr kumimoji="1" lang="zh-CN" altLang="en-US" dirty="0" smtClean="0"/>
              <a:t>年第一代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发布，国外开始出现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开发，但是在中国</a:t>
            </a:r>
            <a:r>
              <a:rPr kumimoji="1" lang="en-US" altLang="zh-CN" dirty="0" smtClean="0"/>
              <a:t>09</a:t>
            </a:r>
            <a:r>
              <a:rPr kumimoji="1" lang="zh-CN" altLang="en-US" dirty="0" smtClean="0"/>
              <a:t>年才渐渐的出现这个职业，</a:t>
            </a:r>
            <a:r>
              <a:rPr kumimoji="1" lang="en-US" altLang="zh-CN" dirty="0" smtClean="0"/>
              <a:t>2010</a:t>
            </a:r>
            <a:r>
              <a:rPr kumimoji="1" lang="zh-CN" altLang="en-US" dirty="0" smtClean="0"/>
              <a:t>年开始盛行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63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0" lang="en-US" altLang="zh-CN"/>
              <a:t>Pro  Air</a:t>
            </a:r>
            <a:endParaRPr kumimoji="0" lang="zh-CN" altLang="en-US"/>
          </a:p>
        </p:txBody>
      </p:sp>
      <p:sp>
        <p:nvSpPr>
          <p:cNvPr id="310276" name="幻灯片编号占位符 3"/>
          <p:cNvSpPr txBox="1">
            <a:spLocks noGrp="1" noChangeArrowheads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236BED91-5BAB-5A42-829D-F69239E75EA8}" type="slidenum">
              <a:rPr kumimoji="0" lang="en-US" altLang="zh-CN" sz="1200"/>
              <a:pPr algn="r"/>
              <a:t>26</a:t>
            </a:fld>
            <a:endParaRPr kumimoji="0"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40300" cy="37052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1373" y="740569"/>
            <a:ext cx="4534930" cy="3704559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5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越来越多的传统企业向互联网转型，移动端是必不可少的部分，岗位的需求也是</a:t>
            </a:r>
            <a:r>
              <a:rPr kumimoji="1" lang="zh-CN" altLang="en-US" smtClean="0"/>
              <a:t>越来越大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5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黑莓和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基本上可以忽略了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36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1373" y="740569"/>
            <a:ext cx="4534930" cy="3704559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52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40300" cy="37052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254874"/>
            <a:ext cx="4482633" cy="2284861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4957762"/>
            <a:ext cx="9144000" cy="1900238"/>
          </a:xfrm>
          <a:prstGeom prst="rect">
            <a:avLst/>
          </a:prstGeom>
          <a:solidFill>
            <a:srgbClr val="009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808537"/>
            <a:ext cx="9144000" cy="147638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28650" y="5245099"/>
            <a:ext cx="7886700" cy="1325563"/>
          </a:xfrm>
        </p:spPr>
        <p:txBody>
          <a:bodyPr>
            <a:normAutofit/>
          </a:bodyPr>
          <a:lstStyle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lang="zh-CN" altLang="en-US" sz="4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2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8"/>
          <p:cNvSpPr/>
          <p:nvPr userDrawn="1"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9"/>
          <p:cNvSpPr/>
          <p:nvPr userDrawn="1"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872" cy="71095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15/6/30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-27384"/>
            <a:ext cx="9144000" cy="1080120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25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928"/>
            <a:ext cx="6804838" cy="493344"/>
          </a:xfrm>
        </p:spPr>
        <p:txBody>
          <a:bodyPr>
            <a:noAutofit/>
          </a:bodyPr>
          <a:lstStyle>
            <a:lvl1pPr>
              <a:defRPr sz="3200" b="0" cap="none" spc="0">
                <a:ln w="0"/>
                <a:solidFill>
                  <a:srgbClr val="33B45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7886700" cy="4792663"/>
          </a:xfrm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20000"/>
              </a:lnSpc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20000"/>
              </a:lnSpc>
              <a:defRPr sz="16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356351"/>
            <a:ext cx="838200" cy="39781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48F63A3B-78C7-47BE-AE5E-E10140E04643}" type="slidenum">
              <a:rPr lang="en-US" smtClean="0"/>
              <a:t>‹#›</a:t>
            </a:fld>
            <a:r>
              <a:rPr lang="zh-CN" altLang="en-US" dirty="0" smtClean="0"/>
              <a:t>页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21476"/>
            <a:ext cx="9144000" cy="136524"/>
          </a:xfrm>
          <a:prstGeom prst="rect">
            <a:avLst/>
          </a:prstGeom>
          <a:solidFill>
            <a:srgbClr val="F19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16" y="187618"/>
            <a:ext cx="1217218" cy="427964"/>
          </a:xfrm>
          <a:prstGeom prst="rect">
            <a:avLst/>
          </a:prstGeom>
        </p:spPr>
      </p:pic>
      <p:sp>
        <p:nvSpPr>
          <p:cNvPr id="9" name="矩形 9"/>
          <p:cNvSpPr/>
          <p:nvPr userDrawn="1"/>
        </p:nvSpPr>
        <p:spPr>
          <a:xfrm>
            <a:off x="0" y="6721476"/>
            <a:ext cx="6457950" cy="136524"/>
          </a:xfrm>
          <a:custGeom>
            <a:avLst/>
            <a:gdLst>
              <a:gd name="connsiteX0" fmla="*/ 0 w 6115050"/>
              <a:gd name="connsiteY0" fmla="*/ 0 h 136524"/>
              <a:gd name="connsiteX1" fmla="*/ 6115050 w 6115050"/>
              <a:gd name="connsiteY1" fmla="*/ 0 h 136524"/>
              <a:gd name="connsiteX2" fmla="*/ 6115050 w 6115050"/>
              <a:gd name="connsiteY2" fmla="*/ 136524 h 136524"/>
              <a:gd name="connsiteX3" fmla="*/ 0 w 6115050"/>
              <a:gd name="connsiteY3" fmla="*/ 136524 h 136524"/>
              <a:gd name="connsiteX4" fmla="*/ 0 w 6115050"/>
              <a:gd name="connsiteY4" fmla="*/ 0 h 136524"/>
              <a:gd name="connsiteX0" fmla="*/ 0 w 6115050"/>
              <a:gd name="connsiteY0" fmla="*/ 0 h 140552"/>
              <a:gd name="connsiteX1" fmla="*/ 6115050 w 6115050"/>
              <a:gd name="connsiteY1" fmla="*/ 0 h 140552"/>
              <a:gd name="connsiteX2" fmla="*/ 5812936 w 6115050"/>
              <a:gd name="connsiteY2" fmla="*/ 140552 h 140552"/>
              <a:gd name="connsiteX3" fmla="*/ 0 w 6115050"/>
              <a:gd name="connsiteY3" fmla="*/ 136524 h 140552"/>
              <a:gd name="connsiteX4" fmla="*/ 0 w 6115050"/>
              <a:gd name="connsiteY4" fmla="*/ 0 h 14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050" h="140552">
                <a:moveTo>
                  <a:pt x="0" y="0"/>
                </a:moveTo>
                <a:lnTo>
                  <a:pt x="6115050" y="0"/>
                </a:lnTo>
                <a:lnTo>
                  <a:pt x="5812936" y="140552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64287" y="6738349"/>
            <a:ext cx="979714" cy="99603"/>
          </a:xfrm>
          <a:prstGeom prst="rect">
            <a:avLst/>
          </a:prstGeom>
          <a:noFill/>
        </p:spPr>
        <p:txBody>
          <a:bodyPr wrap="square" lIns="3600" tIns="3600" rIns="3600" bIns="3600" rtlCol="0">
            <a:spAutoFit/>
          </a:bodyPr>
          <a:lstStyle/>
          <a:p>
            <a:r>
              <a:rPr lang="en-US" altLang="zh-CN" sz="600" dirty="0" smtClean="0">
                <a:solidFill>
                  <a:schemeClr val="bg1"/>
                </a:solidFill>
              </a:rPr>
              <a:t>PENTU</a:t>
            </a:r>
            <a:r>
              <a:rPr lang="en-US" altLang="zh-CN" sz="600" baseline="0" dirty="0" smtClean="0">
                <a:solidFill>
                  <a:schemeClr val="bg1"/>
                </a:solidFill>
              </a:rPr>
              <a:t> EDUCATION CO.</a:t>
            </a:r>
            <a:endParaRPr lang="zh-CN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4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4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928"/>
            <a:ext cx="6817290" cy="493344"/>
          </a:xfrm>
        </p:spPr>
        <p:txBody>
          <a:bodyPr>
            <a:noAutofit/>
          </a:bodyPr>
          <a:lstStyle>
            <a:lvl1pPr>
              <a:defRPr sz="3200" b="0" cap="none" spc="0">
                <a:ln w="0"/>
                <a:solidFill>
                  <a:srgbClr val="33B45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3100" y="6356351"/>
            <a:ext cx="838200" cy="39781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fld id="{48F63A3B-78C7-47BE-AE5E-E10140E04643}" type="slidenum">
              <a:rPr lang="en-US" smtClean="0"/>
              <a:t>‹#›</a:t>
            </a:fld>
            <a:r>
              <a:rPr lang="zh-CN" altLang="en-US" dirty="0" smtClean="0"/>
              <a:t>页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21476"/>
            <a:ext cx="9144000" cy="136524"/>
          </a:xfrm>
          <a:prstGeom prst="rect">
            <a:avLst/>
          </a:prstGeom>
          <a:solidFill>
            <a:srgbClr val="F19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16" y="187618"/>
            <a:ext cx="1217218" cy="427964"/>
          </a:xfrm>
          <a:prstGeom prst="rect">
            <a:avLst/>
          </a:prstGeom>
        </p:spPr>
      </p:pic>
      <p:sp>
        <p:nvSpPr>
          <p:cNvPr id="9" name="矩形 9"/>
          <p:cNvSpPr/>
          <p:nvPr userDrawn="1"/>
        </p:nvSpPr>
        <p:spPr>
          <a:xfrm>
            <a:off x="0" y="6721476"/>
            <a:ext cx="6457950" cy="136524"/>
          </a:xfrm>
          <a:custGeom>
            <a:avLst/>
            <a:gdLst>
              <a:gd name="connsiteX0" fmla="*/ 0 w 6115050"/>
              <a:gd name="connsiteY0" fmla="*/ 0 h 136524"/>
              <a:gd name="connsiteX1" fmla="*/ 6115050 w 6115050"/>
              <a:gd name="connsiteY1" fmla="*/ 0 h 136524"/>
              <a:gd name="connsiteX2" fmla="*/ 6115050 w 6115050"/>
              <a:gd name="connsiteY2" fmla="*/ 136524 h 136524"/>
              <a:gd name="connsiteX3" fmla="*/ 0 w 6115050"/>
              <a:gd name="connsiteY3" fmla="*/ 136524 h 136524"/>
              <a:gd name="connsiteX4" fmla="*/ 0 w 6115050"/>
              <a:gd name="connsiteY4" fmla="*/ 0 h 136524"/>
              <a:gd name="connsiteX0" fmla="*/ 0 w 6115050"/>
              <a:gd name="connsiteY0" fmla="*/ 0 h 140552"/>
              <a:gd name="connsiteX1" fmla="*/ 6115050 w 6115050"/>
              <a:gd name="connsiteY1" fmla="*/ 0 h 140552"/>
              <a:gd name="connsiteX2" fmla="*/ 5812936 w 6115050"/>
              <a:gd name="connsiteY2" fmla="*/ 140552 h 140552"/>
              <a:gd name="connsiteX3" fmla="*/ 0 w 6115050"/>
              <a:gd name="connsiteY3" fmla="*/ 136524 h 140552"/>
              <a:gd name="connsiteX4" fmla="*/ 0 w 6115050"/>
              <a:gd name="connsiteY4" fmla="*/ 0 h 14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5050" h="140552">
                <a:moveTo>
                  <a:pt x="0" y="0"/>
                </a:moveTo>
                <a:lnTo>
                  <a:pt x="6115050" y="0"/>
                </a:lnTo>
                <a:lnTo>
                  <a:pt x="5812936" y="140552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01609" y="6738349"/>
            <a:ext cx="942392" cy="99603"/>
          </a:xfrm>
          <a:prstGeom prst="rect">
            <a:avLst/>
          </a:prstGeom>
          <a:noFill/>
        </p:spPr>
        <p:txBody>
          <a:bodyPr wrap="square" lIns="3600" tIns="3600" rIns="3600" bIns="3600" rtlCol="0">
            <a:spAutoFit/>
          </a:bodyPr>
          <a:lstStyle/>
          <a:p>
            <a:r>
              <a:rPr lang="en-US" altLang="zh-CN" sz="600" dirty="0" smtClean="0">
                <a:solidFill>
                  <a:schemeClr val="bg1"/>
                </a:solidFill>
              </a:rPr>
              <a:t>PENTU</a:t>
            </a:r>
            <a:r>
              <a:rPr lang="en-US" altLang="zh-CN" sz="600" baseline="0" dirty="0" smtClean="0">
                <a:solidFill>
                  <a:schemeClr val="bg1"/>
                </a:solidFill>
              </a:rPr>
              <a:t> EDUCATION CO.</a:t>
            </a:r>
            <a:endParaRPr lang="zh-CN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16" y="251118"/>
            <a:ext cx="1217218" cy="4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7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254874"/>
            <a:ext cx="4482633" cy="2284861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4957762"/>
            <a:ext cx="9144000" cy="1900238"/>
          </a:xfrm>
          <a:prstGeom prst="rect">
            <a:avLst/>
          </a:prstGeom>
          <a:solidFill>
            <a:srgbClr val="009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808537"/>
            <a:ext cx="9144000" cy="147638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342900" y="5567362"/>
            <a:ext cx="8458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03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235825" y="6453188"/>
            <a:ext cx="1439863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2883A6C3-B245-4E27-95AD-DB091AB29567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4E78D016-8718-4775-BEAA-F9CF48F2EBDB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668459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04800" y="762000"/>
            <a:ext cx="8582025" cy="0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716713"/>
            <a:ext cx="9144000" cy="150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1600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010400" y="662940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 </a:t>
            </a:r>
            <a:fld id="{9BDE4376-F767-481A-8C52-7DB45A9ADD2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1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FA32-CA7E-4BC3-83EC-1374A73E4755}" type="datetimeFigureOut">
              <a:rPr lang="zh-CN" altLang="en-US" smtClean="0"/>
              <a:t>15/6/30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37EB-8B5D-4834-A3F1-313B7890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85" r:id="rId1"/>
    <p:sldLayoutId id="2147486686" r:id="rId2"/>
    <p:sldLayoutId id="2147486687" r:id="rId3"/>
    <p:sldLayoutId id="2147486688" r:id="rId4"/>
    <p:sldLayoutId id="2147486689" r:id="rId5"/>
    <p:sldLayoutId id="2147486690" r:id="rId6"/>
    <p:sldLayoutId id="2147486691" r:id="rId7"/>
    <p:sldLayoutId id="2147486692" r:id="rId8"/>
    <p:sldLayoutId id="2147486693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872" cy="71095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484784"/>
            <a:ext cx="792088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15/6/30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-27384"/>
            <a:ext cx="9144000" cy="1080120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2" r:id="rId12"/>
    <p:sldLayoutId id="2147486479" r:id="rId13"/>
    <p:sldLayoutId id="2147486683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0" i="0" kern="1200">
          <a:solidFill>
            <a:schemeClr val="tx1"/>
          </a:solidFill>
          <a:effectLst/>
          <a:latin typeface="黑体"/>
          <a:ea typeface="黑体"/>
          <a:cs typeface="黑体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%E9%B9%8F%E9%80%94%E9%9B%86%E5%9B%A20105%E6%88%90%E5%93%814%E5%88%86%E9%92%9F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file://localhost/Users/gongshuntoshi/Desktop/BaoChe/%E8%B5%84%E6%96%99/IOS%E8%AF%BE%E7%A8%8B%E8%A1%A8-%E6%9C%AA%E5%AE%9A%E7%A8%BF.xls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48F63A3B-78C7-47BE-AE5E-E10140E04643}" type="slidenum">
              <a:rPr lang="en-US" smtClean="0"/>
              <a:t>0</a:t>
            </a:fld>
            <a:r>
              <a:rPr lang="zh-CN" altLang="en-US" smtClean="0"/>
              <a:t>页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619672" y="1052736"/>
            <a:ext cx="6259512" cy="666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26063" y="1095598"/>
            <a:ext cx="5592762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r>
              <a:rPr lang="zh-CN" altLang="en-US" sz="2400" i="0" spc="600" dirty="0" smtClean="0">
                <a:latin typeface="+mj-ea"/>
                <a:ea typeface="+mj-ea"/>
              </a:rPr>
              <a:t>什么是</a:t>
            </a:r>
            <a:r>
              <a:rPr lang="en-US" altLang="zh-CN" sz="2400" i="0" spc="600" dirty="0" err="1" smtClean="0">
                <a:latin typeface="+mj-ea"/>
                <a:ea typeface="+mj-ea"/>
              </a:rPr>
              <a:t>iOS</a:t>
            </a:r>
            <a:r>
              <a:rPr lang="zh-CN" altLang="en-US" sz="2400" i="0" spc="600" dirty="0" smtClean="0">
                <a:latin typeface="+mj-ea"/>
                <a:ea typeface="+mj-ea"/>
              </a:rPr>
              <a:t>开发</a:t>
            </a:r>
            <a:endParaRPr lang="zh-CN" altLang="en-US" sz="2400" i="0" spc="600" dirty="0">
              <a:latin typeface="+mj-ea"/>
              <a:ea typeface="+mj-ea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19672" y="2167161"/>
            <a:ext cx="6259512" cy="666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16638" y="2210023"/>
            <a:ext cx="5592762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r>
              <a:rPr lang="en-US" altLang="en-US" sz="2400" i="0" spc="600" dirty="0" err="1">
                <a:latin typeface="微软雅黑"/>
                <a:ea typeface="微软雅黑"/>
                <a:cs typeface="微软雅黑"/>
              </a:rPr>
              <a:t>为什么选择iOS开发</a:t>
            </a:r>
            <a:endParaRPr lang="zh-CN" altLang="en-US" sz="2400" i="0" spc="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619672" y="3260948"/>
            <a:ext cx="6259512" cy="666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16638" y="3303811"/>
            <a:ext cx="5592762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r>
              <a:rPr lang="en-US" altLang="en-US" sz="2400" i="0" spc="600" dirty="0" err="1" smtClean="0">
                <a:latin typeface="微软雅黑"/>
                <a:ea typeface="微软雅黑"/>
                <a:cs typeface="微软雅黑"/>
              </a:rPr>
              <a:t>iOS开发就业方向</a:t>
            </a:r>
            <a:endParaRPr lang="zh-CN" altLang="en-US" sz="2400" i="0" spc="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619672" y="4354736"/>
            <a:ext cx="6259512" cy="666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16638" y="4397598"/>
            <a:ext cx="5592762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r>
              <a:rPr lang="en-US" altLang="en-US" sz="2400" i="0" spc="600" dirty="0" smtClean="0">
                <a:latin typeface="微软雅黑"/>
                <a:ea typeface="微软雅黑"/>
                <a:cs typeface="微软雅黑"/>
              </a:rPr>
              <a:t>为什么选择鹏途</a:t>
            </a:r>
            <a:endParaRPr lang="zh-CN" altLang="en-US" sz="2400" i="0" spc="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87943" y="990823"/>
            <a:ext cx="825500" cy="803275"/>
            <a:chOff x="7035006" y="1382713"/>
            <a:chExt cx="825500" cy="803275"/>
          </a:xfrm>
        </p:grpSpPr>
        <p:pic>
          <p:nvPicPr>
            <p:cNvPr id="39" name="Picture 14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006" y="1382713"/>
              <a:ext cx="825500" cy="800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7035006" y="1382713"/>
              <a:ext cx="819954" cy="803275"/>
            </a:xfrm>
            <a:prstGeom prst="ellipse">
              <a:avLst/>
            </a:prstGeom>
            <a:solidFill>
              <a:srgbClr val="33B458"/>
            </a:soli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38" name="Picture 16" descr="Picture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398" y="1390596"/>
              <a:ext cx="652002" cy="2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WordArt 17"/>
            <p:cNvSpPr>
              <a:spLocks noChangeArrowheads="1" noChangeShapeType="1"/>
            </p:cNvSpPr>
            <p:nvPr/>
          </p:nvSpPr>
          <p:spPr bwMode="auto">
            <a:xfrm>
              <a:off x="7363767" y="1609495"/>
              <a:ext cx="187027" cy="323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i="0" dirty="0">
                  <a:ln w="9525" cmpd="sng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i="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87943" y="2105248"/>
            <a:ext cx="825500" cy="803276"/>
            <a:chOff x="7035006" y="2497138"/>
            <a:chExt cx="825500" cy="803276"/>
          </a:xfrm>
        </p:grpSpPr>
        <p:pic>
          <p:nvPicPr>
            <p:cNvPr id="33" name="Picture 21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006" y="2497138"/>
              <a:ext cx="825500" cy="80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7035006" y="2497138"/>
              <a:ext cx="819954" cy="803276"/>
            </a:xfrm>
            <a:prstGeom prst="ellipse">
              <a:avLst/>
            </a:prstGeom>
            <a:solidFill>
              <a:srgbClr val="33B458"/>
            </a:soli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32" name="Picture 23" descr="Picture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398" y="2505021"/>
              <a:ext cx="652002" cy="2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WordArt 24"/>
            <p:cNvSpPr>
              <a:spLocks noChangeArrowheads="1" noChangeShapeType="1"/>
            </p:cNvSpPr>
            <p:nvPr/>
          </p:nvSpPr>
          <p:spPr bwMode="auto">
            <a:xfrm>
              <a:off x="7342981" y="2713038"/>
              <a:ext cx="2286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i="0" dirty="0">
                  <a:ln w="9525" cmpd="sng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i="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7943" y="3197448"/>
            <a:ext cx="825500" cy="803276"/>
            <a:chOff x="7035006" y="3589338"/>
            <a:chExt cx="825500" cy="803276"/>
          </a:xfrm>
        </p:grpSpPr>
        <p:pic>
          <p:nvPicPr>
            <p:cNvPr id="27" name="Picture 28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006" y="3589338"/>
              <a:ext cx="825500" cy="80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7035006" y="3589338"/>
              <a:ext cx="819954" cy="803276"/>
            </a:xfrm>
            <a:prstGeom prst="ellipse">
              <a:avLst/>
            </a:prstGeom>
            <a:solidFill>
              <a:srgbClr val="33B458"/>
            </a:soli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26" name="Picture 30" descr="Picture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398" y="3597221"/>
              <a:ext cx="652002" cy="2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WordArt 31"/>
            <p:cNvSpPr>
              <a:spLocks noChangeArrowheads="1" noChangeShapeType="1"/>
            </p:cNvSpPr>
            <p:nvPr/>
          </p:nvSpPr>
          <p:spPr bwMode="auto">
            <a:xfrm>
              <a:off x="7342981" y="3805238"/>
              <a:ext cx="2286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i="0" dirty="0">
                  <a:ln w="9525" cmpd="sng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i="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7943" y="4280123"/>
            <a:ext cx="825500" cy="803276"/>
            <a:chOff x="7035006" y="4672013"/>
            <a:chExt cx="825500" cy="803276"/>
          </a:xfrm>
        </p:grpSpPr>
        <p:pic>
          <p:nvPicPr>
            <p:cNvPr id="21" name="Picture 35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006" y="4672013"/>
              <a:ext cx="825500" cy="80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7035006" y="4672013"/>
              <a:ext cx="819954" cy="803276"/>
            </a:xfrm>
            <a:prstGeom prst="ellipse">
              <a:avLst/>
            </a:prstGeom>
            <a:solidFill>
              <a:srgbClr val="33B458"/>
            </a:soli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pic>
          <p:nvPicPr>
            <p:cNvPr id="20" name="Picture 37" descr="Picture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398" y="4679896"/>
              <a:ext cx="652002" cy="2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WordArt 38"/>
            <p:cNvSpPr>
              <a:spLocks noChangeArrowheads="1" noChangeShapeType="1"/>
            </p:cNvSpPr>
            <p:nvPr/>
          </p:nvSpPr>
          <p:spPr bwMode="auto">
            <a:xfrm>
              <a:off x="7304881" y="4887913"/>
              <a:ext cx="2667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i="0" dirty="0">
                  <a:ln w="9525" cmpd="sng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i="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1598770" y="5474370"/>
            <a:ext cx="6259512" cy="666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195736" y="5517232"/>
            <a:ext cx="5592762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r>
              <a:rPr lang="zh-CN" altLang="en-US" sz="2400" i="0" spc="600" dirty="0" smtClean="0">
                <a:latin typeface="+mj-ea"/>
                <a:ea typeface="+mj-ea"/>
              </a:rPr>
              <a:t>学习</a:t>
            </a:r>
            <a:r>
              <a:rPr lang="en-US" altLang="zh-CN" sz="2400" i="0" spc="600" dirty="0" err="1" smtClean="0">
                <a:latin typeface="+mj-ea"/>
                <a:ea typeface="+mj-ea"/>
              </a:rPr>
              <a:t>iOS</a:t>
            </a:r>
            <a:r>
              <a:rPr lang="zh-CN" altLang="en-US" sz="2400" i="0" spc="600" dirty="0" smtClean="0">
                <a:latin typeface="+mj-ea"/>
                <a:ea typeface="+mj-ea"/>
              </a:rPr>
              <a:t>开发的准备</a:t>
            </a:r>
            <a:endParaRPr lang="zh-CN" altLang="en-US" sz="2400" i="0" spc="600" dirty="0">
              <a:latin typeface="+mj-ea"/>
              <a:ea typeface="+mj-ea"/>
            </a:endParaRPr>
          </a:p>
        </p:txBody>
      </p:sp>
      <p:grpSp>
        <p:nvGrpSpPr>
          <p:cNvPr id="45" name="组合 43"/>
          <p:cNvGrpSpPr/>
          <p:nvPr/>
        </p:nvGrpSpPr>
        <p:grpSpPr>
          <a:xfrm>
            <a:off x="1067041" y="5399757"/>
            <a:ext cx="825500" cy="803276"/>
            <a:chOff x="7035006" y="4672013"/>
            <a:chExt cx="825500" cy="803276"/>
          </a:xfrm>
        </p:grpSpPr>
        <p:pic>
          <p:nvPicPr>
            <p:cNvPr id="46" name="Picture 35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006" y="4672013"/>
              <a:ext cx="825500" cy="800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Oval 36"/>
            <p:cNvSpPr>
              <a:spLocks noChangeArrowheads="1"/>
            </p:cNvSpPr>
            <p:nvPr/>
          </p:nvSpPr>
          <p:spPr bwMode="auto">
            <a:xfrm>
              <a:off x="7035006" y="4672013"/>
              <a:ext cx="819954" cy="803276"/>
            </a:xfrm>
            <a:prstGeom prst="ellipse">
              <a:avLst/>
            </a:prstGeom>
            <a:solidFill>
              <a:srgbClr val="33B458"/>
            </a:soli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pic>
          <p:nvPicPr>
            <p:cNvPr id="48" name="Picture 37" descr="Picture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398" y="4679896"/>
              <a:ext cx="652002" cy="2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WordArt 38"/>
            <p:cNvSpPr>
              <a:spLocks noChangeArrowheads="1" noChangeShapeType="1"/>
            </p:cNvSpPr>
            <p:nvPr/>
          </p:nvSpPr>
          <p:spPr bwMode="auto">
            <a:xfrm>
              <a:off x="7304881" y="4887913"/>
              <a:ext cx="2667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2400" i="0" dirty="0">
                  <a:ln w="9525" cmpd="sng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i="0" dirty="0"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8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开发人才缺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9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8292" y="973909"/>
            <a:ext cx="8547416" cy="449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sz="2400" dirty="0" smtClean="0">
                <a:latin typeface="+mj-ea"/>
                <a:ea typeface="+mj-ea"/>
              </a:rPr>
              <a:t>从</a:t>
            </a:r>
            <a:r>
              <a:rPr lang="en-US" altLang="zh-CN" sz="2400" dirty="0" smtClean="0">
                <a:latin typeface="+mj-ea"/>
                <a:ea typeface="+mj-ea"/>
              </a:rPr>
              <a:t>2014</a:t>
            </a:r>
            <a:r>
              <a:rPr lang="zh-CN" altLang="en-US" sz="2400" dirty="0" smtClean="0">
                <a:latin typeface="+mj-ea"/>
                <a:ea typeface="+mj-ea"/>
              </a:rPr>
              <a:t>年招聘</a:t>
            </a:r>
            <a:r>
              <a:rPr lang="zh-CN" altLang="en-US" sz="2400" dirty="0">
                <a:latin typeface="+mj-ea"/>
                <a:ea typeface="+mj-ea"/>
              </a:rPr>
              <a:t>情况来看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i</a:t>
            </a:r>
            <a:r>
              <a:rPr lang="en-US" altLang="zh-CN" sz="2400" dirty="0" smtClean="0">
                <a:latin typeface="+mj-ea"/>
                <a:ea typeface="+mj-ea"/>
              </a:rPr>
              <a:t>OS</a:t>
            </a:r>
            <a:r>
              <a:rPr lang="zh-CN" altLang="en-US" sz="2400" dirty="0">
                <a:latin typeface="+mj-ea"/>
                <a:ea typeface="+mj-ea"/>
              </a:rPr>
              <a:t>软件工程师岗位需求达到了惊人</a:t>
            </a:r>
            <a:r>
              <a:rPr lang="zh-CN" altLang="en-US" sz="2400" dirty="0" smtClean="0">
                <a:latin typeface="+mj-ea"/>
                <a:ea typeface="+mj-ea"/>
              </a:rPr>
              <a:t>的</a:t>
            </a:r>
            <a:r>
              <a:rPr lang="en-US" altLang="zh-CN" sz="2400" dirty="0" smtClean="0">
                <a:latin typeface="+mj-ea"/>
                <a:ea typeface="+mj-ea"/>
              </a:rPr>
              <a:t>5</a:t>
            </a:r>
            <a:r>
              <a:rPr lang="zh-CN" altLang="en-US" sz="2400" dirty="0" smtClean="0">
                <a:latin typeface="+mj-ea"/>
                <a:ea typeface="+mj-ea"/>
              </a:rPr>
              <a:t>万多个</a:t>
            </a:r>
            <a:r>
              <a:rPr lang="zh-CN" altLang="en-US" sz="2400" dirty="0">
                <a:latin typeface="+mj-ea"/>
                <a:ea typeface="+mj-ea"/>
              </a:rPr>
              <a:t>，成为索引擎上最热门的岗位。随着</a:t>
            </a:r>
            <a:r>
              <a:rPr lang="en-US" altLang="zh-CN" sz="2400" dirty="0">
                <a:latin typeface="+mj-ea"/>
                <a:ea typeface="+mj-ea"/>
              </a:rPr>
              <a:t>iPhone</a:t>
            </a:r>
            <a:r>
              <a:rPr lang="zh-CN" altLang="en-US" sz="2400" dirty="0">
                <a:latin typeface="+mj-ea"/>
                <a:ea typeface="+mj-ea"/>
              </a:rPr>
              <a:t>在全球创造的庞大的应用市场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i</a:t>
            </a:r>
            <a:r>
              <a:rPr lang="en-US" altLang="zh-CN" sz="2400" dirty="0" smtClean="0">
                <a:latin typeface="+mj-ea"/>
                <a:ea typeface="+mj-ea"/>
              </a:rPr>
              <a:t>OS</a:t>
            </a:r>
            <a:r>
              <a:rPr lang="zh-CN" altLang="en-US" sz="2400" dirty="0">
                <a:latin typeface="+mj-ea"/>
                <a:ea typeface="+mj-ea"/>
              </a:rPr>
              <a:t>开发人员成为应用开发公司所争抢的对象，调查数据显示，目前</a:t>
            </a:r>
            <a:r>
              <a:rPr lang="en-US" altLang="zh-CN" sz="2400" dirty="0" smtClean="0">
                <a:latin typeface="+mj-ea"/>
                <a:ea typeface="+mj-ea"/>
              </a:rPr>
              <a:t>iOS</a:t>
            </a:r>
            <a:r>
              <a:rPr lang="zh-CN" altLang="en-US" sz="2400" dirty="0" smtClean="0">
                <a:latin typeface="+mj-ea"/>
                <a:ea typeface="+mj-ea"/>
              </a:rPr>
              <a:t>软件</a:t>
            </a:r>
            <a:r>
              <a:rPr lang="zh-CN" altLang="en-US" sz="2400" dirty="0">
                <a:latin typeface="+mj-ea"/>
                <a:ea typeface="+mj-ea"/>
              </a:rPr>
              <a:t>人才已出现了</a:t>
            </a:r>
            <a:r>
              <a:rPr lang="en-US" altLang="zh-CN" sz="2400" dirty="0">
                <a:latin typeface="+mj-ea"/>
                <a:ea typeface="+mj-ea"/>
              </a:rPr>
              <a:t>38</a:t>
            </a:r>
            <a:r>
              <a:rPr lang="zh-CN" altLang="en-US" sz="2400" dirty="0">
                <a:latin typeface="+mj-ea"/>
                <a:ea typeface="+mj-ea"/>
              </a:rPr>
              <a:t>万缺口，根据国家官方公布的数据，未来几年</a:t>
            </a:r>
            <a:r>
              <a:rPr lang="en-US" altLang="zh-CN" sz="2400" dirty="0" smtClean="0">
                <a:latin typeface="+mj-ea"/>
                <a:ea typeface="+mj-ea"/>
              </a:rPr>
              <a:t>iOS</a:t>
            </a:r>
            <a:r>
              <a:rPr lang="zh-CN" altLang="en-US" sz="2400" dirty="0" smtClean="0">
                <a:latin typeface="+mj-ea"/>
                <a:ea typeface="+mj-ea"/>
              </a:rPr>
              <a:t>软件开发</a:t>
            </a:r>
            <a:r>
              <a:rPr lang="zh-CN" altLang="en-US" sz="2400" dirty="0">
                <a:latin typeface="+mj-ea"/>
                <a:ea typeface="+mj-ea"/>
              </a:rPr>
              <a:t>人才市场缺口将达百万，未来几年内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i</a:t>
            </a:r>
            <a:r>
              <a:rPr lang="en-US" altLang="zh-CN" sz="2400" dirty="0" smtClean="0">
                <a:latin typeface="+mj-ea"/>
                <a:ea typeface="+mj-ea"/>
              </a:rPr>
              <a:t>OS</a:t>
            </a:r>
            <a:r>
              <a:rPr lang="zh-CN" altLang="en-US" sz="2400" dirty="0">
                <a:latin typeface="+mj-ea"/>
                <a:ea typeface="+mj-ea"/>
              </a:rPr>
              <a:t>软件开发人员都将</a:t>
            </a:r>
            <a:r>
              <a:rPr lang="zh-CN" altLang="en-US" sz="2400" dirty="0" smtClean="0">
                <a:latin typeface="+mj-ea"/>
                <a:ea typeface="+mj-ea"/>
              </a:rPr>
              <a:t>供不应求，高薪纳贤便成为社会发展所需。</a:t>
            </a:r>
          </a:p>
        </p:txBody>
      </p:sp>
    </p:spTree>
    <p:extLst>
      <p:ext uri="{BB962C8B-B14F-4D97-AF65-F5344CB8AC3E}">
        <p14:creationId xmlns:p14="http://schemas.microsoft.com/office/powerpoint/2010/main" val="2914342571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471" y="154928"/>
            <a:ext cx="7045017" cy="493344"/>
          </a:xfrm>
        </p:spPr>
        <p:txBody>
          <a:bodyPr/>
          <a:lstStyle/>
          <a:p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为什么要选择iOS（跟</a:t>
            </a:r>
            <a:r>
              <a:rPr lang="en-US" altLang="zh-CN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ndroid的比较）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3867"/>
              </p:ext>
            </p:extLst>
          </p:nvPr>
        </p:nvGraphicFramePr>
        <p:xfrm>
          <a:off x="475528" y="2903733"/>
          <a:ext cx="8184231" cy="3350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8077"/>
                <a:gridCol w="2728077"/>
                <a:gridCol w="2728077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对比项</a:t>
                      </a:r>
                      <a:endParaRPr lang="zh-CN" altLang="en-US" sz="1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+mn-ea"/>
                          <a:ea typeface="+mn-ea"/>
                        </a:rPr>
                        <a:t>iOS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+mn-ea"/>
                          <a:ea typeface="+mn-ea"/>
                        </a:rPr>
                        <a:t>Android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开发难易度</a:t>
                      </a:r>
                      <a:endParaRPr lang="zh-CN" altLang="en-US" sz="1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低（平台统一）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高（碎片化严重）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平台带来的收益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900" dirty="0" smtClean="0">
                          <a:latin typeface="+mn-ea"/>
                          <a:ea typeface="+mn-ea"/>
                        </a:rPr>
                        <a:t>Android</a:t>
                      </a: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9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倍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比</a:t>
                      </a:r>
                      <a:r>
                        <a:rPr lang="en-US" altLang="zh-CN" sz="1900" dirty="0" smtClean="0">
                          <a:latin typeface="+mn-ea"/>
                          <a:ea typeface="+mn-ea"/>
                        </a:rPr>
                        <a:t>iOS</a:t>
                      </a: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低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应用生态圈</a:t>
                      </a:r>
                      <a:endParaRPr kumimoji="0" lang="zh-CN" altLang="en-US" sz="19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完善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不完善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平板市场占有率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很大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小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9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系统安全性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安全、稳定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smtClean="0">
                          <a:latin typeface="+mn-ea"/>
                          <a:ea typeface="+mn-ea"/>
                        </a:rPr>
                        <a:t>安全性略低、漏洞较多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用户人群</a:t>
                      </a:r>
                      <a:endParaRPr kumimoji="0" lang="zh-CN" altLang="en-US" sz="19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消费能力强的高端用户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各种用户人群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9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对新系统的更新</a:t>
                      </a:r>
                      <a:endParaRPr kumimoji="0" lang="zh-CN" altLang="en-US" sz="19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积极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不太积极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42" y="851646"/>
            <a:ext cx="1872914" cy="1845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59" y="877795"/>
            <a:ext cx="1819088" cy="18190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4824" y="1538941"/>
            <a:ext cx="164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rgbClr val="FF0000"/>
                </a:solidFill>
              </a:rPr>
              <a:t>VS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60650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</a:rPr>
              <a:t>看看</a:t>
            </a:r>
            <a:r>
              <a:rPr kumimoji="1" lang="en-US" altLang="zh-CN" dirty="0" err="1">
                <a:latin typeface="+mj-ea"/>
              </a:rPr>
              <a:t>iOS</a:t>
            </a:r>
            <a:r>
              <a:rPr kumimoji="1" lang="zh-CN" altLang="en-US" dirty="0">
                <a:latin typeface="+mj-ea"/>
              </a:rPr>
              <a:t>开发的薪资</a:t>
            </a: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9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8642"/>
            <a:ext cx="4262066" cy="2330718"/>
          </a:xfrm>
          <a:prstGeom prst="rect">
            <a:avLst/>
          </a:prstGeom>
        </p:spPr>
      </p:pic>
      <p:pic>
        <p:nvPicPr>
          <p:cNvPr id="6" name="Picture 4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90" y="1489152"/>
            <a:ext cx="421961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589"/>
            <a:ext cx="4455978" cy="25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236" y="4326661"/>
            <a:ext cx="4557058" cy="23412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3528" y="892755"/>
            <a:ext cx="828092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7"/>
              </a:buBlip>
              <a:tabLst>
                <a:tab pos="442913" algn="l"/>
              </a:tabLst>
            </a:pPr>
            <a:r>
              <a:rPr lang="en-US" altLang="zh-CN" dirty="0" smtClean="0">
                <a:latin typeface="+mj-ea"/>
                <a:ea typeface="+mj-ea"/>
              </a:rPr>
              <a:t>2014</a:t>
            </a:r>
            <a:r>
              <a:rPr lang="zh-CN" altLang="en-US" dirty="0" smtClean="0">
                <a:latin typeface="+mj-ea"/>
                <a:ea typeface="+mj-ea"/>
              </a:rPr>
              <a:t>年</a:t>
            </a:r>
            <a:r>
              <a:rPr lang="en-US" altLang="zh-CN" dirty="0" smtClean="0">
                <a:latin typeface="+mj-ea"/>
                <a:ea typeface="+mj-ea"/>
              </a:rPr>
              <a:t>iOS</a:t>
            </a:r>
            <a:r>
              <a:rPr lang="zh-CN" altLang="en-US" dirty="0" smtClean="0">
                <a:latin typeface="+mj-ea"/>
                <a:ea typeface="+mj-ea"/>
              </a:rPr>
              <a:t>开发</a:t>
            </a:r>
            <a:r>
              <a:rPr lang="zh-CN" altLang="en-US" dirty="0">
                <a:latin typeface="+mj-ea"/>
                <a:ea typeface="+mj-ea"/>
              </a:rPr>
              <a:t>者</a:t>
            </a:r>
            <a:r>
              <a:rPr lang="zh-CN" altLang="en-US" dirty="0" smtClean="0">
                <a:latin typeface="+mj-ea"/>
                <a:ea typeface="+mj-ea"/>
              </a:rPr>
              <a:t>薪酬范围比例以及月薪与工作经验。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406221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+mj-ea"/>
              </a:rPr>
              <a:t>就业</a:t>
            </a:r>
            <a:r>
              <a:rPr kumimoji="1" lang="zh-CN" altLang="en-US" dirty="0">
                <a:latin typeface="+mj-ea"/>
              </a:rPr>
              <a:t>方向</a:t>
            </a:r>
            <a:endParaRPr kumimoji="1" lang="en-US" altLang="zh-CN" dirty="0">
              <a:latin typeface="+mj-ea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1640" y="1768204"/>
            <a:ext cx="6184555" cy="3478213"/>
            <a:chOff x="92" y="1677"/>
            <a:chExt cx="4804" cy="2191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21182673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770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1C1C1C"/>
                  </a:solidFill>
                  <a:latin typeface="+mj-ea"/>
                  <a:ea typeface="+mj-ea"/>
                </a:rPr>
                <a:t>i</a:t>
              </a:r>
              <a:r>
                <a:rPr lang="en-US" altLang="zh-CN" sz="3200" b="1" dirty="0" smtClean="0">
                  <a:solidFill>
                    <a:srgbClr val="1C1C1C"/>
                  </a:solidFill>
                  <a:latin typeface="+mj-ea"/>
                  <a:ea typeface="+mj-ea"/>
                </a:rPr>
                <a:t>OS</a:t>
              </a:r>
              <a:r>
                <a:rPr lang="zh-CN" altLang="en-US" sz="3200" b="1" dirty="0" smtClean="0">
                  <a:solidFill>
                    <a:srgbClr val="1C1C1C"/>
                  </a:solidFill>
                  <a:latin typeface="+mj-ea"/>
                  <a:ea typeface="+mj-ea"/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  <a:latin typeface="+mj-ea"/>
                <a:ea typeface="+mj-ea"/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79"/>
              <a:ext cx="1495" cy="863"/>
              <a:chOff x="3099" y="246"/>
              <a:chExt cx="1959" cy="632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9" y="246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4000" y="2133"/>
              <a:ext cx="80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  <a:latin typeface="+mj-ea"/>
                  <a:ea typeface="+mj-ea"/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665" y="3131"/>
              <a:ext cx="1328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33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179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  <a:latin typeface="+mj-ea"/>
                  <a:ea typeface="+mj-ea"/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98294" y="1046117"/>
            <a:ext cx="782637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en-US" altLang="zh-CN" dirty="0">
                <a:latin typeface="+mj-ea"/>
                <a:ea typeface="+mj-ea"/>
              </a:rPr>
              <a:t>i</a:t>
            </a:r>
            <a:r>
              <a:rPr lang="en-US" altLang="zh-CN" dirty="0" smtClean="0">
                <a:latin typeface="+mj-ea"/>
                <a:ea typeface="+mj-ea"/>
              </a:rPr>
              <a:t>OS</a:t>
            </a:r>
            <a:r>
              <a:rPr lang="zh-CN" altLang="en-US" dirty="0" smtClean="0">
                <a:latin typeface="+mj-ea"/>
                <a:ea typeface="+mj-ea"/>
              </a:rPr>
              <a:t>开发</a:t>
            </a:r>
            <a:r>
              <a:rPr lang="zh-CN" altLang="en-US" dirty="0">
                <a:latin typeface="+mj-ea"/>
                <a:ea typeface="+mj-ea"/>
              </a:rPr>
              <a:t>发展方向主要分为两大块：独立开发者、企业开发人员。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2392" y="5301208"/>
            <a:ext cx="827692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dirty="0" smtClean="0">
                <a:latin typeface="+mj-ea"/>
                <a:ea typeface="+mj-ea"/>
              </a:rPr>
              <a:t>苹果公司允许开发人员或软件公司将软件通过</a:t>
            </a:r>
            <a:r>
              <a:rPr lang="en-US" altLang="zh-CN" dirty="0" smtClean="0">
                <a:latin typeface="+mj-ea"/>
                <a:ea typeface="+mj-ea"/>
              </a:rPr>
              <a:t>App Store</a:t>
            </a:r>
            <a:r>
              <a:rPr lang="zh-CN" altLang="en-US" dirty="0" smtClean="0">
                <a:latin typeface="+mj-ea"/>
                <a:ea typeface="+mj-ea"/>
              </a:rPr>
              <a:t>平台进行销售，并将销售额的</a:t>
            </a:r>
            <a:r>
              <a:rPr lang="en-US" altLang="zh-CN" dirty="0" smtClean="0">
                <a:latin typeface="+mj-ea"/>
                <a:ea typeface="+mj-ea"/>
              </a:rPr>
              <a:t>70%</a:t>
            </a:r>
            <a:r>
              <a:rPr lang="zh-CN" altLang="en-US" dirty="0" smtClean="0">
                <a:latin typeface="+mj-ea"/>
                <a:ea typeface="+mj-ea"/>
              </a:rPr>
              <a:t>返回给开发者。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951955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用人单位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41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5598893" cy="4536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69691" y="1551577"/>
            <a:ext cx="2650781" cy="2518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sz="1600" dirty="0" smtClean="0">
                <a:latin typeface="+mj-ea"/>
                <a:ea typeface="+mj-ea"/>
              </a:rPr>
              <a:t>用人单位基本可分为</a:t>
            </a:r>
            <a:r>
              <a:rPr lang="en-US" altLang="zh-CN" sz="1600" dirty="0" smtClean="0">
                <a:latin typeface="+mj-ea"/>
                <a:ea typeface="+mj-ea"/>
              </a:rPr>
              <a:t>3</a:t>
            </a:r>
            <a:r>
              <a:rPr lang="zh-CN" altLang="en-US" sz="1600" dirty="0" smtClean="0">
                <a:latin typeface="+mj-ea"/>
                <a:ea typeface="+mj-ea"/>
              </a:rPr>
              <a:t>种企业类型：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zh-CN" sz="1600" dirty="0" smtClean="0">
                <a:latin typeface="+mj-ea"/>
                <a:ea typeface="+mj-ea"/>
              </a:rPr>
              <a:t>1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zh-CN" altLang="zh-CN" sz="1600" dirty="0">
                <a:latin typeface="+mj-ea"/>
                <a:ea typeface="+mj-ea"/>
              </a:rPr>
              <a:t>移动互联网企业 </a:t>
            </a:r>
            <a:endParaRPr lang="en-US" altLang="zh-CN" sz="1600" dirty="0" smtClean="0"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zh-CN" sz="1600" dirty="0" smtClean="0">
                <a:latin typeface="+mj-ea"/>
                <a:ea typeface="+mj-ea"/>
              </a:rPr>
              <a:t>2</a:t>
            </a:r>
            <a:r>
              <a:rPr lang="zh-CN" altLang="en-US" sz="1600" dirty="0" smtClean="0">
                <a:latin typeface="+mj-ea"/>
                <a:ea typeface="+mj-ea"/>
              </a:rPr>
              <a:t>、互联网及传统软件企业</a:t>
            </a:r>
            <a:endParaRPr lang="en-US" altLang="zh-CN" sz="1600" dirty="0" smtClean="0"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zh-CN" sz="1600" dirty="0" smtClean="0">
                <a:latin typeface="+mj-ea"/>
                <a:ea typeface="+mj-ea"/>
              </a:rPr>
              <a:t>3</a:t>
            </a:r>
            <a:r>
              <a:rPr lang="zh-CN" altLang="en-US" sz="1600" dirty="0" smtClean="0">
                <a:latin typeface="+mj-ea"/>
                <a:ea typeface="+mj-ea"/>
              </a:rPr>
              <a:t>、有移动端需求的传统企业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4698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+mj-ea"/>
              </a:rPr>
              <a:t>iOS</a:t>
            </a:r>
            <a:r>
              <a:rPr kumimoji="1" lang="zh-CN" altLang="en-US" dirty="0" smtClean="0"/>
              <a:t>开发的职业发展</a:t>
            </a:r>
            <a:endParaRPr kumimoji="1" lang="zh-CN" alt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90878" y="188644"/>
            <a:ext cx="5868144" cy="764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 rot="16200000" flipV="1">
            <a:off x="2435030" y="3768256"/>
            <a:ext cx="2125663" cy="727075"/>
          </a:xfrm>
          <a:prstGeom prst="cube">
            <a:avLst>
              <a:gd name="adj" fmla="val 23792"/>
            </a:avLst>
          </a:prstGeom>
          <a:gradFill flip="none" rotWithShape="1">
            <a:gsLst>
              <a:gs pos="0">
                <a:srgbClr val="9AF911"/>
              </a:gs>
              <a:gs pos="56000">
                <a:srgbClr val="ABB912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 rot="16200000" flipV="1">
            <a:off x="2935152" y="2288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3366FF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gray">
          <a:xfrm rot="16200000" flipV="1">
            <a:off x="1773104" y="4007650"/>
            <a:ext cx="1631951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9AF911"/>
              </a:gs>
              <a:gs pos="57000">
                <a:srgbClr val="ABB912">
                  <a:alpha val="7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16200000" flipV="1">
            <a:off x="2039010" y="2782888"/>
            <a:ext cx="1109663" cy="715962"/>
          </a:xfrm>
          <a:prstGeom prst="cube">
            <a:avLst>
              <a:gd name="adj" fmla="val 23792"/>
            </a:avLst>
          </a:prstGeom>
          <a:gradFill flip="none" rotWithShape="1">
            <a:gsLst>
              <a:gs pos="0">
                <a:srgbClr val="3366FF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gray">
          <a:xfrm rot="16200000" flipV="1">
            <a:off x="1095243" y="4267996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9AF911"/>
              </a:gs>
              <a:gs pos="46000">
                <a:srgbClr val="ABB912">
                  <a:alpha val="7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 rot="16200000" flipV="1">
            <a:off x="1123817" y="3278985"/>
            <a:ext cx="1109663" cy="717550"/>
          </a:xfrm>
          <a:prstGeom prst="cube">
            <a:avLst>
              <a:gd name="adj" fmla="val 23792"/>
            </a:avLst>
          </a:prstGeom>
          <a:gradFill flip="none" rotWithShape="1">
            <a:gsLst>
              <a:gs pos="0">
                <a:srgbClr val="3366FF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  <a:cs typeface="Arial" charset="0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gray">
          <a:xfrm rot="16200000" flipV="1">
            <a:off x="395948" y="4481518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9AF911"/>
              </a:gs>
              <a:gs pos="57000">
                <a:srgbClr val="ABB912">
                  <a:alpha val="7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 rot="16200000" flipV="1">
            <a:off x="211004" y="3706022"/>
            <a:ext cx="1109663" cy="717550"/>
          </a:xfrm>
          <a:prstGeom prst="cube">
            <a:avLst>
              <a:gd name="adj" fmla="val 23792"/>
            </a:avLst>
          </a:prstGeom>
          <a:gradFill flip="none" rotWithShape="1">
            <a:gsLst>
              <a:gs pos="0">
                <a:srgbClr val="3366FF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  <a:cs typeface="Arial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gray">
          <a:xfrm flipH="1">
            <a:off x="581684" y="2781304"/>
            <a:ext cx="3747763" cy="2322512"/>
          </a:xfrm>
          <a:custGeom>
            <a:avLst/>
            <a:gdLst>
              <a:gd name="T0" fmla="*/ 2147483647 w 1755"/>
              <a:gd name="T1" fmla="*/ 2147483647 h 1413"/>
              <a:gd name="T2" fmla="*/ 2147483647 w 1755"/>
              <a:gd name="T3" fmla="*/ 2147483647 h 1413"/>
              <a:gd name="T4" fmla="*/ 2147483647 w 1755"/>
              <a:gd name="T5" fmla="*/ 2147483647 h 1413"/>
              <a:gd name="T6" fmla="*/ 2147483647 w 1755"/>
              <a:gd name="T7" fmla="*/ 2147483647 h 1413"/>
              <a:gd name="T8" fmla="*/ 2147483647 w 1755"/>
              <a:gd name="T9" fmla="*/ 2147483647 h 1413"/>
              <a:gd name="T10" fmla="*/ 2147483647 w 1755"/>
              <a:gd name="T11" fmla="*/ 2147483647 h 1413"/>
              <a:gd name="T12" fmla="*/ 2147483647 w 1755"/>
              <a:gd name="T13" fmla="*/ 2147483647 h 1413"/>
              <a:gd name="T14" fmla="*/ 2147483647 w 1755"/>
              <a:gd name="T15" fmla="*/ 2147483647 h 1413"/>
              <a:gd name="T16" fmla="*/ 2147483647 w 1755"/>
              <a:gd name="T17" fmla="*/ 0 h 1413"/>
              <a:gd name="T18" fmla="*/ 0 w 1755"/>
              <a:gd name="T19" fmla="*/ 2147483647 h 1413"/>
              <a:gd name="T20" fmla="*/ 2147483647 w 1755"/>
              <a:gd name="T21" fmla="*/ 2147483647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gray">
          <a:xfrm>
            <a:off x="358131" y="3140968"/>
            <a:ext cx="9074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 smtClean="0">
                <a:solidFill>
                  <a:srgbClr val="1C1C1C"/>
                </a:solidFill>
                <a:latin typeface="+mj-ea"/>
                <a:ea typeface="+mj-ea"/>
                <a:cs typeface="Arial" charset="0"/>
              </a:rPr>
              <a:t>3000-6000</a:t>
            </a:r>
            <a:endParaRPr lang="en-US" altLang="zh-CN" sz="1100" b="1" dirty="0">
              <a:solidFill>
                <a:srgbClr val="1C1C1C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gray">
          <a:xfrm>
            <a:off x="1239105" y="2733678"/>
            <a:ext cx="9902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+mj-ea"/>
                <a:ea typeface="+mj-ea"/>
                <a:cs typeface="Arial" charset="0"/>
              </a:rPr>
              <a:t>6000-10000</a:t>
            </a:r>
            <a:endParaRPr lang="en-US" altLang="zh-CN" sz="1100" b="1" dirty="0">
              <a:solidFill>
                <a:srgbClr val="1C1C1C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gray">
          <a:xfrm>
            <a:off x="2007074" y="2204864"/>
            <a:ext cx="1072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+mj-ea"/>
                <a:ea typeface="+mj-ea"/>
                <a:cs typeface="Arial" charset="0"/>
              </a:rPr>
              <a:t>11000-15000</a:t>
            </a:r>
            <a:endParaRPr lang="en-US" altLang="zh-CN" sz="1100" b="1" dirty="0">
              <a:solidFill>
                <a:srgbClr val="1C1C1C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gray">
          <a:xfrm>
            <a:off x="2871170" y="1700811"/>
            <a:ext cx="10729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+mj-ea"/>
                <a:ea typeface="+mj-ea"/>
                <a:cs typeface="Arial" charset="0"/>
              </a:rPr>
              <a:t>16000-25000</a:t>
            </a:r>
            <a:endParaRPr lang="en-US" altLang="zh-CN" sz="1100" b="1" dirty="0">
              <a:solidFill>
                <a:srgbClr val="1C1C1C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gray">
          <a:xfrm>
            <a:off x="634074" y="5414967"/>
            <a:ext cx="2930525" cy="452437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white">
          <a:xfrm>
            <a:off x="1071939" y="5459413"/>
            <a:ext cx="2159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FFFF"/>
                </a:solidFill>
                <a:latin typeface="+mj-ea"/>
                <a:ea typeface="+mj-ea"/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latin typeface="+mj-ea"/>
                <a:ea typeface="+mj-ea"/>
                <a:cs typeface="Arial" charset="0"/>
              </a:rPr>
              <a:t>职业发展通道</a:t>
            </a:r>
            <a:endParaRPr lang="en-US" altLang="zh-CN" sz="2000" b="1" dirty="0">
              <a:solidFill>
                <a:srgbClr val="FFFFFF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gray">
          <a:xfrm>
            <a:off x="370547" y="3736975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latin typeface="+mj-ea"/>
                <a:ea typeface="+mj-ea"/>
                <a:cs typeface="Arial" charset="0"/>
              </a:rPr>
              <a:t>实习生</a:t>
            </a:r>
            <a:endParaRPr lang="en-US" altLang="zh-CN" sz="1400" dirty="0">
              <a:solidFill>
                <a:srgbClr val="EAEAEA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1284946" y="3248027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EAEAEA"/>
                </a:solidFill>
                <a:latin typeface="+mj-ea"/>
                <a:ea typeface="+mj-ea"/>
                <a:cs typeface="Arial" charset="0"/>
              </a:rPr>
              <a:t>初级</a:t>
            </a:r>
            <a:r>
              <a:rPr lang="zh-CN" altLang="en-US" sz="1400" dirty="0" smtClean="0">
                <a:solidFill>
                  <a:srgbClr val="EAEAEA"/>
                </a:solidFill>
                <a:latin typeface="+mj-ea"/>
                <a:ea typeface="+mj-ea"/>
                <a:cs typeface="Arial" charset="0"/>
              </a:rPr>
              <a:t>工程师</a:t>
            </a:r>
            <a:endParaRPr lang="en-US" altLang="zh-CN" sz="1400" dirty="0">
              <a:solidFill>
                <a:srgbClr val="EAEAEA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gray">
          <a:xfrm>
            <a:off x="2197759" y="2781300"/>
            <a:ext cx="63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latin typeface="+mj-ea"/>
                <a:ea typeface="+mj-ea"/>
                <a:cs typeface="Arial" charset="0"/>
              </a:rPr>
              <a:t>中级工程师</a:t>
            </a:r>
            <a:endParaRPr lang="en-US" altLang="zh-CN" sz="1400" dirty="0">
              <a:solidFill>
                <a:srgbClr val="EAEAEA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3077234" y="2276476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latin typeface="+mj-ea"/>
                <a:ea typeface="+mj-ea"/>
                <a:cs typeface="Arial" charset="0"/>
              </a:rPr>
              <a:t>高级工程师</a:t>
            </a:r>
            <a:endParaRPr lang="en-US" altLang="zh-CN" sz="1400" dirty="0">
              <a:solidFill>
                <a:srgbClr val="EAEAEA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 rot="16200000" flipV="1">
            <a:off x="3074432" y="3538639"/>
            <a:ext cx="2510035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9AF911"/>
              </a:gs>
              <a:gs pos="65000">
                <a:srgbClr val="ABB912">
                  <a:alpha val="7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gray">
          <a:xfrm rot="16200000" flipV="1">
            <a:off x="3707369" y="1795313"/>
            <a:ext cx="1253680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rgbClr val="3366FF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 dirty="0">
              <a:latin typeface="+mj-ea"/>
              <a:ea typeface="+mj-ea"/>
              <a:cs typeface="Arial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3900898" y="1754814"/>
            <a:ext cx="63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latin typeface="+mj-ea"/>
                <a:ea typeface="+mj-ea"/>
                <a:cs typeface="Arial" charset="0"/>
              </a:rPr>
              <a:t>管理人员或</a:t>
            </a:r>
            <a:r>
              <a:rPr lang="zh-CN" altLang="en-US" sz="1400" dirty="0" smtClean="0">
                <a:solidFill>
                  <a:srgbClr val="FF6600"/>
                </a:solidFill>
                <a:latin typeface="+mj-ea"/>
                <a:ea typeface="+mj-ea"/>
                <a:cs typeface="Arial" charset="0"/>
              </a:rPr>
              <a:t>架构师</a:t>
            </a:r>
            <a:endParaRPr lang="en-US" altLang="zh-CN" sz="1400" dirty="0">
              <a:solidFill>
                <a:srgbClr val="FF6600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3949162" y="1196755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+mj-ea"/>
                <a:ea typeface="+mj-ea"/>
                <a:cs typeface="Arial" charset="0"/>
              </a:rPr>
              <a:t>25000</a:t>
            </a:r>
            <a:r>
              <a:rPr lang="zh-CN" altLang="en-US" sz="1100" b="1" dirty="0" smtClean="0">
                <a:solidFill>
                  <a:srgbClr val="1C1C1C"/>
                </a:solidFill>
                <a:latin typeface="+mj-ea"/>
                <a:ea typeface="+mj-ea"/>
                <a:cs typeface="Arial" charset="0"/>
              </a:rPr>
              <a:t>以上</a:t>
            </a:r>
            <a:endParaRPr lang="en-US" altLang="zh-CN" sz="1100" b="1" dirty="0">
              <a:solidFill>
                <a:srgbClr val="1C1C1C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4985320" y="3735264"/>
            <a:ext cx="40736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latin typeface="微软雅黑"/>
                <a:ea typeface="微软雅黑"/>
                <a:cs typeface="微软雅黑"/>
              </a:rPr>
              <a:t>2. i</a:t>
            </a:r>
            <a:r>
              <a:rPr lang="en-US" altLang="zh-CN" sz="1600" b="1" dirty="0" smtClean="0">
                <a:solidFill>
                  <a:srgbClr val="D7181F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latin typeface="微软雅黑"/>
                <a:ea typeface="微软雅黑"/>
                <a:cs typeface="微软雅黑"/>
              </a:rPr>
              <a:t>开发岗位发展</a:t>
            </a:r>
            <a:endParaRPr lang="en-US" altLang="zh-CN" sz="1600" b="1" dirty="0" smtClean="0">
              <a:solidFill>
                <a:srgbClr val="D7181F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开发可分为个人开发者与企业开发者，个人开发者主要以开发应用上线至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App Store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后分所占收入比例的百分之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70%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；企业开发者可往管理方向以及架构师方向发展。</a:t>
            </a:r>
            <a:endParaRPr lang="en-US" altLang="zh-CN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5004048" y="2007072"/>
            <a:ext cx="396044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latin typeface="微软雅黑"/>
                <a:ea typeface="微软雅黑"/>
                <a:cs typeface="微软雅黑"/>
              </a:rPr>
              <a:t>1. i</a:t>
            </a:r>
            <a:r>
              <a:rPr lang="en-US" altLang="zh-CN" sz="1600" b="1" dirty="0" smtClean="0">
                <a:solidFill>
                  <a:srgbClr val="D7181F"/>
                </a:solidFill>
                <a:latin typeface="微软雅黑"/>
                <a:ea typeface="微软雅黑"/>
                <a:cs typeface="微软雅黑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latin typeface="微软雅黑"/>
                <a:ea typeface="微软雅黑"/>
                <a:cs typeface="微软雅黑"/>
              </a:rPr>
              <a:t>开发者薪资范围</a:t>
            </a:r>
            <a:endParaRPr lang="en-US" altLang="zh-CN" sz="1600" b="1" dirty="0" smtClean="0">
              <a:solidFill>
                <a:srgbClr val="D7181F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调研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显示，工作经验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年以下的开发者月薪多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6K-8K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；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1-3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年开发者月薪多集中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8-12K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；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3-5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年开发者月薪以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13-15K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居多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，少数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月薪达到了 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25K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；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年开发者月薪多在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16-25K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black">
          <a:xfrm>
            <a:off x="5004048" y="3486149"/>
            <a:ext cx="3960440" cy="238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30143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extBox 15"/>
          <p:cNvSpPr>
            <a:spLocks noChangeArrowheads="1"/>
          </p:cNvSpPr>
          <p:nvPr/>
        </p:nvSpPr>
        <p:spPr bwMode="auto">
          <a:xfrm>
            <a:off x="8335966" y="250827"/>
            <a:ext cx="33813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Arial Unicode MS" charset="0"/>
                <a:cs typeface="Arial Unicode MS" charset="0"/>
                <a:sym typeface="Arial Unicode MS" charset="0"/>
              </a:rPr>
              <a:t>*</a:t>
            </a:r>
            <a:r>
              <a:rPr lang="en-US" altLang="zh-CN" sz="1200">
                <a:solidFill>
                  <a:srgbClr val="FFFFFF"/>
                </a:solidFill>
                <a:latin typeface="Arial Unicode MS" charset="0"/>
                <a:cs typeface="Arial Unicode MS" charset="0"/>
                <a:sym typeface="Arial Unicode MS" charset="0"/>
              </a:rPr>
              <a:t> </a:t>
            </a:r>
          </a:p>
        </p:txBody>
      </p:sp>
      <p:sp>
        <p:nvSpPr>
          <p:cNvPr id="4112" name="矩形 1"/>
          <p:cNvSpPr>
            <a:spLocks noChangeArrowheads="1"/>
          </p:cNvSpPr>
          <p:nvPr/>
        </p:nvSpPr>
        <p:spPr bwMode="auto">
          <a:xfrm>
            <a:off x="1960563" y="25241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鹏途简</a:t>
            </a:r>
            <a:endParaRPr lang="zh-CN" altLang="en-US" dirty="0"/>
          </a:p>
        </p:txBody>
      </p:sp>
      <p:sp>
        <p:nvSpPr>
          <p:cNvPr id="4113" name="Text Box 6"/>
          <p:cNvSpPr>
            <a:spLocks noChangeArrowheads="1"/>
          </p:cNvSpPr>
          <p:nvPr/>
        </p:nvSpPr>
        <p:spPr bwMode="auto">
          <a:xfrm>
            <a:off x="758828" y="1052736"/>
            <a:ext cx="7737475" cy="51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     鹏途集团作为华南地区最大的信息化应用人才储备中心，开创中国信息化人才实战培训新模式，面向企业、院校、软件厂商、社会培训机构以及个人提供管理与信息化人才培训与服务。鹏途集团与SAP、Oracle、用友、金蝶等国内 外知名软件厂商建立战略合作，搭建专业管理软件应用工程师定向培养，采用先进的教学平台，专业的讲师培训，为用友、SAP、金蝶、富士通、中国电信、中国银行等国内外知名企业输送信息化人才。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     鹏途双赢融合模式、实践育人理念、开放教学平台、专业教育体系，被誉为中国实战信息化人应用才培训第一品牌，就业率稳居行业第一。 </a:t>
            </a: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  <a:hlinkClick r:id="rId3" action="ppaction://hlinkfile"/>
              </a:rPr>
              <a:t>鹏途集团</a:t>
            </a:r>
            <a:r>
              <a:rPr 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  <a:hlinkClick r:id="rId3" action="ppaction://hlinkfile"/>
              </a:rPr>
              <a:t>0105</a:t>
            </a: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  <a:hlinkClick r:id="rId3" action="ppaction://hlinkfile"/>
              </a:rPr>
              <a:t>成品</a:t>
            </a:r>
            <a:r>
              <a:rPr 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  <a:hlinkClick r:id="rId3" action="ppaction://hlinkfile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  <a:hlinkClick r:id="rId3" action="ppaction://hlinkfile"/>
              </a:rPr>
              <a:t>分钟</a:t>
            </a:r>
            <a:r>
              <a:rPr lang="en-US" sz="20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  <a:hlinkClick r:id="rId3" action="ppaction://hlinkfile"/>
              </a:rPr>
              <a:t>.mp4</a:t>
            </a:r>
            <a:endParaRPr lang="zh-CN" altLang="en-US" sz="20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鹏途简介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96399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996" y="1247754"/>
            <a:ext cx="7886700" cy="47926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zh-CN" altLang="en-US" sz="2000" dirty="0">
              <a:solidFill>
                <a:srgbClr val="000000"/>
              </a:solidFill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</a:rPr>
              <a:t>鹏途自主研发的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iOS</a:t>
            </a:r>
            <a:r>
              <a:rPr kumimoji="1" lang="zh-CN" altLang="en-US" sz="2000" dirty="0">
                <a:solidFill>
                  <a:srgbClr val="000000"/>
                </a:solidFill>
              </a:rPr>
              <a:t>课程体系，全程企业实战项目教学，课程内容紧贴当前热门实用技术和企业需求，通过</a:t>
            </a:r>
            <a:r>
              <a:rPr kumimoji="1" lang="en-US" altLang="zh-CN" sz="2000" dirty="0">
                <a:solidFill>
                  <a:srgbClr val="000000"/>
                </a:solidFill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</a:rPr>
              <a:t>个月的脱产定制学习，从科学（专业开发知识）、手艺（移动项目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管理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、软件需求分析、移动应用产品设计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）</a:t>
            </a:r>
            <a:r>
              <a:rPr kumimoji="1" lang="zh-CN" altLang="en-US" sz="2000" dirty="0">
                <a:solidFill>
                  <a:srgbClr val="000000"/>
                </a:solidFill>
              </a:rPr>
              <a:t>、艺术（综合职业素养）三个维度进行全方位的人才培养</a:t>
            </a:r>
            <a:r>
              <a:rPr kumimoji="1" lang="zh-CN" altLang="en-US" sz="2000" dirty="0" smtClean="0">
                <a:solidFill>
                  <a:srgbClr val="000000"/>
                </a:solidFill>
              </a:rPr>
              <a:t>。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48F63A3B-78C7-47BE-AE5E-E10140E04643}" type="slidenum">
              <a:rPr lang="en-US" smtClean="0"/>
              <a:t>16</a:t>
            </a:fld>
            <a:r>
              <a:rPr lang="zh-CN" altLang="en-US" smtClean="0"/>
              <a:t>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3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鹏途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课程优势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88" y="1046120"/>
            <a:ext cx="8280674" cy="927515"/>
          </a:xfrm>
        </p:spPr>
        <p:txBody>
          <a:bodyPr/>
          <a:lstStyle/>
          <a:p>
            <a:r>
              <a:rPr lang="zh-CN" altLang="en-US" sz="2000" dirty="0"/>
              <a:t>我们教会你的不仅仅是</a:t>
            </a:r>
            <a:r>
              <a:rPr lang="zh-CN" altLang="en-US" sz="2000" dirty="0" smtClean="0"/>
              <a:t>如何去开发，更有掌握开发外的</a:t>
            </a:r>
            <a:r>
              <a:rPr lang="zh-CN" altLang="en-US" sz="2000" dirty="0" smtClean="0">
                <a:solidFill>
                  <a:srgbClr val="FF0000"/>
                </a:solidFill>
              </a:rPr>
              <a:t>移动项目</a:t>
            </a:r>
            <a:r>
              <a:rPr lang="zh-CN" altLang="en-US" sz="2000" dirty="0">
                <a:solidFill>
                  <a:srgbClr val="FF0000"/>
                </a:solidFill>
              </a:rPr>
              <a:t>管理</a:t>
            </a:r>
            <a:r>
              <a:rPr lang="zh-CN" altLang="en-US" sz="2000" dirty="0" smtClean="0">
                <a:solidFill>
                  <a:srgbClr val="FF0000"/>
                </a:solidFill>
              </a:rPr>
              <a:t>、需求分析、产品设计、及职业素养</a:t>
            </a:r>
            <a:r>
              <a:rPr lang="zh-CN" altLang="en-US" sz="2000" dirty="0" smtClean="0"/>
              <a:t>等等</a:t>
            </a: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2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055659" y="2995909"/>
            <a:ext cx="1440000" cy="144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dirty="0">
                <a:latin typeface="+mj-ea"/>
                <a:ea typeface="+mj-ea"/>
              </a:rPr>
              <a:t>开发知识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4873173"/>
            <a:ext cx="159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其他培训机构</a:t>
            </a:r>
            <a:endParaRPr kumimoji="1"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032635" y="2923541"/>
            <a:ext cx="1440000" cy="14400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charset="0"/>
              </a:rPr>
              <a:t>开发知识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3123" y="5595257"/>
            <a:ext cx="119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鹏途</a:t>
            </a:r>
            <a:endParaRPr kumimoji="1"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同心圆 9"/>
          <p:cNvSpPr/>
          <p:nvPr/>
        </p:nvSpPr>
        <p:spPr bwMode="auto">
          <a:xfrm rot="20709433">
            <a:off x="4962202" y="2465535"/>
            <a:ext cx="3410521" cy="2366311"/>
          </a:xfrm>
          <a:prstGeom prst="donut">
            <a:avLst>
              <a:gd name="adj" fmla="val 3442"/>
            </a:avLst>
          </a:prstGeom>
          <a:solidFill>
            <a:srgbClr val="204A82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54738" y="1676149"/>
            <a:ext cx="1080000" cy="108000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宋体" charset="0"/>
              </a:rPr>
              <a:t>项目管理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917224" y="4457360"/>
            <a:ext cx="1080000" cy="1080000"/>
          </a:xfrm>
          <a:prstGeom prst="ellipse">
            <a:avLst/>
          </a:prstGeom>
          <a:solidFill>
            <a:srgbClr val="0080FF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  <a:cs typeface="宋体" charset="0"/>
              </a:rPr>
              <a:t>职业素养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18740" y="2680605"/>
            <a:ext cx="1080000" cy="1080000"/>
          </a:xfrm>
          <a:prstGeom prst="ellipse">
            <a:avLst/>
          </a:prstGeom>
          <a:solidFill>
            <a:srgbClr val="5971CB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  <a:cs typeface="宋体" charset="0"/>
              </a:rPr>
              <a:t>需求分析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332314" y="3391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4486775" y="3273594"/>
            <a:ext cx="1080000" cy="1080000"/>
          </a:xfrm>
          <a:prstGeom prst="ellipse">
            <a:avLst/>
          </a:prstGeom>
          <a:solidFill>
            <a:srgbClr val="8CBA02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  <a:cs typeface="宋体" charset="0"/>
              </a:rPr>
              <a:t>产品设计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35107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</a:rPr>
              <a:t>培养方案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306" y="1070246"/>
            <a:ext cx="8069841" cy="50333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sz="3300" dirty="0">
                <a:solidFill>
                  <a:schemeClr val="tx1"/>
                </a:solidFill>
              </a:rPr>
              <a:t>1</a:t>
            </a:r>
            <a:r>
              <a:rPr kumimoji="1" lang="zh-CN" altLang="en-US" sz="3300" dirty="0">
                <a:solidFill>
                  <a:schemeClr val="tx1"/>
                </a:solidFill>
              </a:rPr>
              <a:t>、面向对象</a:t>
            </a:r>
            <a:r>
              <a:rPr kumimoji="1" lang="zh-CN" altLang="en-US" sz="3300" dirty="0" smtClean="0">
                <a:solidFill>
                  <a:schemeClr val="tx1"/>
                </a:solidFill>
              </a:rPr>
              <a:t>：</a:t>
            </a:r>
          </a:p>
          <a:p>
            <a:pPr lvl="1">
              <a:buFont typeface="Symbol" charset="2"/>
              <a:buChar char="-"/>
            </a:pPr>
            <a:r>
              <a:rPr kumimoji="1" lang="zh-CN" altLang="en-US" dirty="0" smtClean="0">
                <a:solidFill>
                  <a:schemeClr val="tx1"/>
                </a:solidFill>
              </a:rPr>
              <a:t>国家教育部承认</a:t>
            </a:r>
            <a:r>
              <a:rPr kumimoji="1" lang="zh-CN" altLang="en-US" dirty="0">
                <a:solidFill>
                  <a:schemeClr val="tx1"/>
                </a:solidFill>
              </a:rPr>
              <a:t>的一本、二本或专科院校；</a:t>
            </a:r>
          </a:p>
          <a:p>
            <a:pPr lvl="1">
              <a:buFont typeface="Symbol" charset="2"/>
              <a:buChar char="-"/>
            </a:pPr>
            <a:r>
              <a:rPr kumimoji="1" lang="zh-CN" altLang="en-US" dirty="0" smtClean="0">
                <a:solidFill>
                  <a:schemeClr val="tx1"/>
                </a:solidFill>
              </a:rPr>
              <a:t>计算机类专业学生及</a:t>
            </a:r>
            <a:r>
              <a:rPr kumimoji="1" lang="zh-CN" altLang="en-US" dirty="0">
                <a:solidFill>
                  <a:schemeClr val="tx1"/>
                </a:solidFill>
              </a:rPr>
              <a:t>具有较好逻辑思维能力的非计算机相关类专业学生。</a:t>
            </a:r>
          </a:p>
          <a:p>
            <a:pPr marL="0" indent="0">
              <a:buNone/>
            </a:pPr>
            <a:r>
              <a:rPr kumimoji="1" lang="en-US" altLang="zh-CN" sz="3300" dirty="0">
                <a:solidFill>
                  <a:schemeClr val="tx1"/>
                </a:solidFill>
              </a:rPr>
              <a:t>2</a:t>
            </a:r>
            <a:r>
              <a:rPr kumimoji="1" lang="zh-CN" altLang="en-US" sz="3300" dirty="0">
                <a:solidFill>
                  <a:schemeClr val="tx1"/>
                </a:solidFill>
              </a:rPr>
              <a:t>、培养目标：</a:t>
            </a:r>
          </a:p>
          <a:p>
            <a:pPr lvl="1">
              <a:buFont typeface="Symbol" charset="2"/>
              <a:buChar char="-"/>
            </a:pPr>
            <a:r>
              <a:rPr kumimoji="1" lang="zh-CN" altLang="en-US" dirty="0" smtClean="0">
                <a:solidFill>
                  <a:schemeClr val="tx1"/>
                </a:solidFill>
              </a:rPr>
              <a:t>使学员</a:t>
            </a:r>
            <a:r>
              <a:rPr kumimoji="1" lang="zh-CN" altLang="en-US" dirty="0">
                <a:solidFill>
                  <a:schemeClr val="tx1"/>
                </a:solidFill>
              </a:rPr>
              <a:t>充分掌握</a:t>
            </a:r>
            <a:r>
              <a:rPr kumimoji="1" lang="en-US" altLang="zh-CN" dirty="0" err="1">
                <a:solidFill>
                  <a:schemeClr val="tx1"/>
                </a:solidFill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</a:rPr>
              <a:t>开发核心知识</a:t>
            </a:r>
            <a:r>
              <a:rPr kumimoji="1" lang="zh-CN" altLang="en-US" dirty="0" smtClean="0">
                <a:solidFill>
                  <a:schemeClr val="tx1"/>
                </a:solidFill>
              </a:rPr>
              <a:t>。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lvl="1">
              <a:buFont typeface="Symbol" charset="2"/>
              <a:buChar char="-"/>
            </a:pPr>
            <a:r>
              <a:rPr kumimoji="1" lang="zh-CN" altLang="en-US" dirty="0" smtClean="0">
                <a:solidFill>
                  <a:schemeClr val="tx1"/>
                </a:solidFill>
              </a:rPr>
              <a:t>让学生具有需求调研、分析、及总结归纳和文档编写的能力，同时掌握移动应用产品设计的相关知识。</a:t>
            </a:r>
            <a:r>
              <a:rPr kumimoji="1" lang="en-US" altLang="zh-CN" dirty="0" smtClean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lvl="1">
              <a:buFont typeface="Symbol" charset="2"/>
              <a:buChar char="-"/>
            </a:pPr>
            <a:r>
              <a:rPr kumimoji="1" lang="zh-CN" altLang="en-US" dirty="0" smtClean="0">
                <a:solidFill>
                  <a:schemeClr val="tx1"/>
                </a:solidFill>
              </a:rPr>
              <a:t>让学员拥有独立开发中</a:t>
            </a:r>
            <a:r>
              <a:rPr kumimoji="1" lang="zh-CN" altLang="en-US" dirty="0">
                <a:solidFill>
                  <a:schemeClr val="tx1"/>
                </a:solidFill>
              </a:rPr>
              <a:t>大型</a:t>
            </a:r>
            <a:r>
              <a:rPr kumimoji="1" lang="en-US" altLang="zh-CN" dirty="0" err="1">
                <a:solidFill>
                  <a:schemeClr val="tx1"/>
                </a:solidFill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</a:rPr>
              <a:t>项目的能力，实现毕业即可上岗。</a:t>
            </a:r>
          </a:p>
          <a:p>
            <a:pPr marL="0" indent="0">
              <a:buNone/>
            </a:pPr>
            <a:r>
              <a:rPr kumimoji="1" lang="en-US" altLang="zh-CN" sz="3300" dirty="0">
                <a:solidFill>
                  <a:schemeClr val="tx1"/>
                </a:solidFill>
              </a:rPr>
              <a:t>3</a:t>
            </a:r>
            <a:r>
              <a:rPr kumimoji="1" lang="zh-CN" altLang="en-US" sz="3300" dirty="0">
                <a:solidFill>
                  <a:schemeClr val="tx1"/>
                </a:solidFill>
              </a:rPr>
              <a:t>、培养方式：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</a:rPr>
              <a:t>个月全日制脱产，每周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天上课，早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r>
              <a:rPr kumimoji="1" lang="zh-CN" altLang="en-US" dirty="0">
                <a:solidFill>
                  <a:schemeClr val="tx1"/>
                </a:solidFill>
              </a:rPr>
              <a:t>：</a:t>
            </a:r>
            <a:r>
              <a:rPr kumimoji="1" lang="en-US" altLang="zh-CN" dirty="0">
                <a:solidFill>
                  <a:schemeClr val="tx1"/>
                </a:solidFill>
              </a:rPr>
              <a:t>00</a:t>
            </a:r>
            <a:r>
              <a:rPr kumimoji="1" lang="zh-CN" altLang="en-US" dirty="0">
                <a:solidFill>
                  <a:schemeClr val="tx1"/>
                </a:solidFill>
              </a:rPr>
              <a:t>－晚 </a:t>
            </a:r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r>
              <a:rPr kumimoji="1" lang="zh-CN" altLang="en-US" dirty="0">
                <a:solidFill>
                  <a:schemeClr val="tx1"/>
                </a:solidFill>
              </a:rPr>
              <a:t>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30</a:t>
            </a:r>
          </a:p>
          <a:p>
            <a:pPr lvl="1">
              <a:buFont typeface="Symbol" charset="2"/>
              <a:buChar char="-"/>
            </a:pPr>
            <a:r>
              <a:rPr kumimoji="1" lang="zh-CN" altLang="en-US" dirty="0" smtClean="0">
                <a:solidFill>
                  <a:schemeClr val="tx1"/>
                </a:solidFill>
              </a:rPr>
              <a:t>用企业真实项目为教学题材，以边学边做的方式贯穿整个教学周期</a:t>
            </a:r>
            <a:r>
              <a:rPr kumimoji="1" lang="zh-CN" altLang="zh-CN" dirty="0" smtClean="0">
                <a:solidFill>
                  <a:schemeClr val="tx1"/>
                </a:solidFill>
              </a:rPr>
              <a:t>，</a:t>
            </a:r>
            <a:r>
              <a:rPr kumimoji="1" lang="zh-CN" altLang="en-US" dirty="0" smtClean="0">
                <a:solidFill>
                  <a:schemeClr val="tx1"/>
                </a:solidFill>
              </a:rPr>
              <a:t>打造从需求分析、产品设计、到开发编码全方位闭环式教学。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fld id="{48F63A3B-78C7-47BE-AE5E-E10140E04643}" type="slidenum">
              <a:rPr lang="en-US" smtClean="0"/>
              <a:t>18</a:t>
            </a:fld>
            <a:r>
              <a:rPr lang="zh-CN" altLang="en-US" dirty="0" smtClean="0"/>
              <a:t>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7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什么是iOS</a:t>
            </a:r>
          </a:p>
        </p:txBody>
      </p:sp>
      <p:sp>
        <p:nvSpPr>
          <p:cNvPr id="2990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08720"/>
            <a:ext cx="8119814" cy="55446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iOS是一款由苹果公司开发的操作系统（OS是Operating System的简称），就像平时在电脑上用的Windows XP、Windows 7，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都是操作系统</a:t>
            </a:r>
          </a:p>
          <a:p>
            <a:pPr marL="0" indent="0">
              <a:buNone/>
            </a:pPr>
            <a:endParaRPr kumimoji="0" lang="zh-CN" altLang="en-US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那什么是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  <a:hlinkClick r:id="rId3" action="ppaction://hlinksldjump"/>
              </a:rPr>
              <a:t>操作系统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呢</a:t>
            </a: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？操作系统其实是一种软件，是直接运行在硬件(电脑、手机等)上的最基本的系统软件，任何其他软件都必须在操作系统的支持下才能运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行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0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按照运行系统的设备进行分类，可分为：电脑操作系统、手机操作系统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0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endParaRPr kumimoji="0" lang="zh-CN" altLang="en-US" sz="1600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iOS</a:t>
            </a: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与Win7等操作系统的差异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XP、Win7是PC操作系统，也就是运行在</a:t>
            </a:r>
            <a:r>
              <a:rPr kumimoji="0" lang="zh-CN" altLang="en-US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电脑</a:t>
            </a: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上的操作系统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iOS是手持设备操作系统，也就是运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行在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移动设备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上的操作系统</a:t>
            </a: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。目前搭载这款操作系统的设备有：iPhone、iPad、iPod touch、iPad mini、Apple 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TV、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0" lang="en-US" altLang="zh-CN" sz="1600" dirty="0" smtClean="0">
                <a:latin typeface="微软雅黑"/>
                <a:ea typeface="微软雅黑"/>
                <a:cs typeface="微软雅黑"/>
              </a:rPr>
              <a:t>pple</a:t>
            </a:r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W</a:t>
            </a:r>
            <a:r>
              <a:rPr kumimoji="0" lang="en-US" altLang="zh-CN" sz="1600" dirty="0" smtClean="0">
                <a:latin typeface="微软雅黑"/>
                <a:ea typeface="微软雅黑"/>
                <a:cs typeface="微软雅黑"/>
              </a:rPr>
              <a:t>atch</a:t>
            </a:r>
            <a:endParaRPr kumimoji="0" lang="zh-CN" altLang="en-US" sz="1600" dirty="0" smtClean="0">
              <a:latin typeface="微软雅黑"/>
              <a:ea typeface="微软雅黑"/>
              <a:cs typeface="微软雅黑"/>
            </a:endParaRPr>
          </a:p>
          <a:p>
            <a:endParaRPr kumimoji="0" lang="zh-CN" altLang="en-US" sz="1600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600" dirty="0" smtClean="0">
                <a:latin typeface="微软雅黑"/>
                <a:ea typeface="微软雅黑"/>
                <a:cs typeface="微软雅黑"/>
              </a:rPr>
              <a:t>在iPad</a:t>
            </a:r>
            <a:r>
              <a:rPr kumimoji="0" lang="zh-CN" altLang="en-US" sz="1600" dirty="0">
                <a:latin typeface="微软雅黑"/>
                <a:ea typeface="微软雅黑"/>
                <a:cs typeface="微软雅黑"/>
              </a:rPr>
              <a:t>等设备出现之前，当时只有iPhone搭载了这款操作系统，称为“iPhone OS”，后来iPad等设备也搭载了这款操作系统，改名为“iOS”</a:t>
            </a:r>
          </a:p>
        </p:txBody>
      </p:sp>
    </p:spTree>
    <p:extLst>
      <p:ext uri="{BB962C8B-B14F-4D97-AF65-F5344CB8AC3E}">
        <p14:creationId xmlns:p14="http://schemas.microsoft.com/office/powerpoint/2010/main" val="5231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67544" y="1841508"/>
            <a:ext cx="1188000" cy="1188000"/>
          </a:xfrm>
          <a:prstGeom prst="ellipse">
            <a:avLst/>
          </a:prstGeom>
          <a:solidFill>
            <a:srgbClr val="3366FF"/>
          </a:solidFill>
          <a:ln w="952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第一阶段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323244" y="1841508"/>
            <a:ext cx="1188000" cy="1188000"/>
          </a:xfrm>
          <a:prstGeom prst="ellipse">
            <a:avLst/>
          </a:prstGeom>
          <a:solidFill>
            <a:srgbClr val="FF6401"/>
          </a:soli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第二阶段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031023" y="1841508"/>
            <a:ext cx="1188000" cy="1188000"/>
          </a:xfrm>
          <a:prstGeom prst="ellipse">
            <a:avLst/>
          </a:prstGeom>
          <a:solidFill>
            <a:srgbClr val="0A9293"/>
          </a:soli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第三阶段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51520" y="3199746"/>
            <a:ext cx="1699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OC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语言知识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123728" y="3209238"/>
            <a:ext cx="1606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iOS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应用开发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851920" y="3209238"/>
            <a:ext cx="15132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iOS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项目实战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7488456" y="1841508"/>
            <a:ext cx="1188000" cy="1188000"/>
          </a:xfrm>
          <a:prstGeom prst="ellipse">
            <a:avLst/>
          </a:prstGeom>
          <a:solidFill>
            <a:srgbClr val="5DE785"/>
          </a:soli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第五阶段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330976" y="3209238"/>
            <a:ext cx="148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iOS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项目答辩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1752607" y="2201127"/>
            <a:ext cx="468000" cy="485775"/>
          </a:xfrm>
          <a:prstGeom prst="rightArrow">
            <a:avLst>
              <a:gd name="adj1" fmla="val 50000"/>
              <a:gd name="adj2" fmla="val 29575"/>
            </a:avLst>
          </a:prstGeom>
          <a:solidFill>
            <a:srgbClr val="00FF00"/>
          </a:solidFill>
          <a:ln w="9525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3527936" y="2219207"/>
            <a:ext cx="468000" cy="485775"/>
          </a:xfrm>
          <a:prstGeom prst="rightArrow">
            <a:avLst>
              <a:gd name="adj1" fmla="val 50000"/>
              <a:gd name="adj2" fmla="val 34967"/>
            </a:avLst>
          </a:prstGeom>
          <a:solidFill>
            <a:srgbClr val="00FF00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6984320" y="2219207"/>
            <a:ext cx="468000" cy="485775"/>
          </a:xfrm>
          <a:prstGeom prst="rightArrow">
            <a:avLst>
              <a:gd name="adj1" fmla="val 50000"/>
              <a:gd name="adj2" fmla="val 41585"/>
            </a:avLst>
          </a:prstGeom>
          <a:solidFill>
            <a:srgbClr val="00FF00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鹏途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课程路线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5762146" y="1840886"/>
            <a:ext cx="1188000" cy="1188000"/>
          </a:xfrm>
          <a:prstGeom prst="ellipse">
            <a:avLst/>
          </a:prstGeom>
          <a:solidFill>
            <a:srgbClr val="8CBA02"/>
          </a:solidFill>
          <a:ln w="9525" cap="flat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第四阶段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393765" y="3210779"/>
            <a:ext cx="18825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latin typeface="+mj-ea"/>
                <a:ea typeface="+mj-ea"/>
              </a:rPr>
              <a:t> 项目管理、需求分析、产品设计、职业素养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248435" y="2197495"/>
            <a:ext cx="468000" cy="485775"/>
          </a:xfrm>
          <a:prstGeom prst="rightArrow">
            <a:avLst>
              <a:gd name="adj1" fmla="val 50000"/>
              <a:gd name="adj2" fmla="val 34967"/>
            </a:avLst>
          </a:prstGeom>
          <a:solidFill>
            <a:srgbClr val="00FF00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765" y="4872928"/>
            <a:ext cx="19543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/>
              <a:buChar char="•"/>
            </a:pPr>
            <a:r>
              <a:rPr kumimoji="1" lang="zh-CN" altLang="en-US" sz="3200" dirty="0">
                <a:latin typeface="+mj-ea"/>
                <a:ea typeface="+mj-ea"/>
                <a:hlinkClick r:id="rId3" action="ppaction://hlinkfile"/>
              </a:rPr>
              <a:t>课程体系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325361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ldLvl="0" animBg="1" autoUpdateAnimBg="0"/>
      <p:bldP spid="33799" grpId="0" bldLvl="0" animBg="1" autoUpdateAnimBg="0"/>
      <p:bldP spid="33800" grpId="0" bldLvl="0" animBg="1" autoUpdateAnimBg="0"/>
      <p:bldP spid="33801" grpId="0"/>
      <p:bldP spid="33802" grpId="0"/>
      <p:bldP spid="33803" grpId="0"/>
      <p:bldP spid="33804" grpId="0" animBg="1"/>
      <p:bldP spid="33805" grpId="0"/>
      <p:bldP spid="33806" grpId="0" animBg="1"/>
      <p:bldP spid="33807" grpId="0" animBg="1"/>
      <p:bldP spid="33808" grpId="0" bldLvl="0" animBg="1" autoUpdateAnimBg="0"/>
      <p:bldP spid="14" grpId="0" bldLvl="0" animBg="1" autoUpdateAnimBg="0"/>
      <p:bldP spid="15" grpId="0"/>
      <p:bldP spid="16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就业服务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234100"/>
            <a:ext cx="7886700" cy="479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zh-CN" b="1" dirty="0">
                <a:solidFill>
                  <a:srgbClr val="000000"/>
                </a:solidFill>
              </a:rPr>
              <a:t>、就业服务方式与内容</a:t>
            </a:r>
          </a:p>
          <a:p>
            <a:pPr lvl="1">
              <a:buFont typeface="Symbol" charset="2"/>
              <a:buChar char="-"/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FF6600"/>
                </a:solidFill>
              </a:rPr>
              <a:t>毕业前：</a:t>
            </a:r>
            <a:r>
              <a:rPr lang="zh-CN" altLang="zh-CN" dirty="0">
                <a:solidFill>
                  <a:srgbClr val="000000"/>
                </a:solidFill>
              </a:rPr>
              <a:t>就业咨询（职业规划、简历指导、模拟面试），提升就业能力</a:t>
            </a:r>
          </a:p>
          <a:p>
            <a:pPr lvl="1">
              <a:buFont typeface="Symbol" charset="2"/>
              <a:buChar char="-"/>
            </a:pPr>
            <a:r>
              <a:rPr lang="zh-CN" altLang="zh-CN" dirty="0" smtClean="0">
                <a:solidFill>
                  <a:srgbClr val="FF6600"/>
                </a:solidFill>
              </a:rPr>
              <a:t>毕业</a:t>
            </a:r>
            <a:r>
              <a:rPr lang="zh-CN" altLang="zh-CN" dirty="0">
                <a:solidFill>
                  <a:srgbClr val="FF6600"/>
                </a:solidFill>
              </a:rPr>
              <a:t>后：</a:t>
            </a:r>
            <a:r>
              <a:rPr lang="zh-CN" altLang="zh-CN" dirty="0">
                <a:solidFill>
                  <a:srgbClr val="000000"/>
                </a:solidFill>
              </a:rPr>
              <a:t>通过院考，参加信息化人才双选会，与信息化企业</a:t>
            </a:r>
            <a:r>
              <a:rPr lang="en-US" altLang="zh-CN" dirty="0">
                <a:solidFill>
                  <a:srgbClr val="000000"/>
                </a:solidFill>
              </a:rPr>
              <a:t>HR</a:t>
            </a:r>
            <a:r>
              <a:rPr lang="zh-CN" altLang="zh-CN" dirty="0">
                <a:solidFill>
                  <a:srgbClr val="000000"/>
                </a:solidFill>
              </a:rPr>
              <a:t>面对面交流</a:t>
            </a:r>
          </a:p>
          <a:p>
            <a:pPr lvl="1">
              <a:buFont typeface="Symbol" charset="2"/>
              <a:buChar char="-"/>
            </a:pPr>
            <a:r>
              <a:rPr lang="zh-CN" altLang="zh-CN" dirty="0" smtClean="0">
                <a:solidFill>
                  <a:srgbClr val="000000"/>
                </a:solidFill>
              </a:rPr>
              <a:t>享受一对一就业服务</a:t>
            </a:r>
            <a:r>
              <a:rPr lang="zh-CN" altLang="zh-CN" dirty="0">
                <a:solidFill>
                  <a:srgbClr val="000000"/>
                </a:solidFill>
              </a:rPr>
              <a:t>，“一地学习、全国就业”</a:t>
            </a:r>
          </a:p>
          <a:p>
            <a:pPr lvl="1">
              <a:buFont typeface="Symbol" charset="2"/>
              <a:buChar char="-"/>
            </a:pPr>
            <a:r>
              <a:rPr lang="zh-CN" altLang="zh-CN" dirty="0" smtClean="0">
                <a:solidFill>
                  <a:srgbClr val="FF6600"/>
                </a:solidFill>
              </a:rPr>
              <a:t>入职</a:t>
            </a:r>
            <a:r>
              <a:rPr lang="zh-CN" altLang="zh-CN" dirty="0">
                <a:solidFill>
                  <a:srgbClr val="FF6600"/>
                </a:solidFill>
              </a:rPr>
              <a:t>后：</a:t>
            </a:r>
            <a:r>
              <a:rPr lang="zh-CN" altLang="zh-CN" dirty="0">
                <a:solidFill>
                  <a:srgbClr val="000000"/>
                </a:solidFill>
              </a:rPr>
              <a:t>获得三年职场跟踪，为职业发展护</a:t>
            </a:r>
            <a:r>
              <a:rPr lang="zh-CN" altLang="zh-CN" dirty="0" smtClean="0">
                <a:solidFill>
                  <a:srgbClr val="000000"/>
                </a:solidFill>
              </a:rPr>
              <a:t>航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45895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师资阵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2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14310" y="3870007"/>
            <a:ext cx="8504269" cy="2336583"/>
            <a:chOff x="244194" y="1046118"/>
            <a:chExt cx="8504269" cy="23365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94" y="1190535"/>
              <a:ext cx="1591502" cy="189757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 flipH="1">
              <a:off x="1979712" y="1190535"/>
              <a:ext cx="35160" cy="1877423"/>
            </a:xfrm>
            <a:prstGeom prst="rect">
              <a:avLst/>
            </a:prstGeom>
            <a:solidFill>
              <a:srgbClr val="8CBA4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dir="2700000" algn="tl" rotWithShape="0">
                <a:srgbClr val="FF0000">
                  <a:alpha val="0"/>
                </a:srgbClr>
              </a:outerShdw>
            </a:effectLst>
          </p:spPr>
          <p:txBody>
            <a:bodyPr vert="horz" wrap="square" lIns="90170" tIns="46990" rIns="90170" bIns="469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61756" y="1046118"/>
              <a:ext cx="1480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8CBA4C"/>
                  </a:solidFill>
                  <a:latin typeface="+mj-ea"/>
                  <a:ea typeface="+mj-ea"/>
                </a:rPr>
                <a:t>李春林</a:t>
              </a:r>
              <a:endParaRPr kumimoji="1" lang="zh-CN" altLang="en-US" sz="24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61755" y="1479368"/>
              <a:ext cx="1785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 smtClean="0">
                  <a:solidFill>
                    <a:srgbClr val="8CBA4C"/>
                  </a:solidFill>
                  <a:latin typeface="+mj-ea"/>
                  <a:ea typeface="+mj-ea"/>
                </a:rPr>
                <a:t>课程研发总监</a:t>
              </a:r>
              <a:endParaRPr kumimoji="1" lang="zh-CN" altLang="en-US" sz="16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61754" y="1813041"/>
              <a:ext cx="6586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华中科技大学管理学学士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,ERP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实施项目经理 　　主讲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《NC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总账、报表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》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、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《NC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固定资产、报销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》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、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《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全面预算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》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、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《NC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全面预算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》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等课程。曾就职于用友公司，主要负责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NC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产品集团管控方面实施工作，有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9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年项目实施经验，参与过广州市妇女儿童医疗中心、广东盐业集团等大型项目实施工作，独立带过团队，对于团队建设及实施顾问能力提升工作有着丰富的实践经验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4194" y="1087389"/>
            <a:ext cx="8432261" cy="2090364"/>
            <a:chOff x="244194" y="3717032"/>
            <a:chExt cx="8432261" cy="2090364"/>
          </a:xfrm>
        </p:grpSpPr>
        <p:sp>
          <p:nvSpPr>
            <p:cNvPr id="19" name="矩形 18"/>
            <p:cNvSpPr/>
            <p:nvPr/>
          </p:nvSpPr>
          <p:spPr bwMode="auto">
            <a:xfrm flipH="1">
              <a:off x="1979712" y="3861451"/>
              <a:ext cx="35160" cy="1877423"/>
            </a:xfrm>
            <a:prstGeom prst="rect">
              <a:avLst/>
            </a:prstGeom>
            <a:solidFill>
              <a:srgbClr val="8CBA4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dir="2700000" algn="tl" rotWithShape="0">
                <a:srgbClr val="FF0000">
                  <a:alpha val="0"/>
                </a:srgbClr>
              </a:outerShdw>
            </a:effectLst>
          </p:spPr>
          <p:txBody>
            <a:bodyPr vert="horz" wrap="square" lIns="90170" tIns="46990" rIns="90170" bIns="469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61756" y="3717032"/>
              <a:ext cx="126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8CBA4C"/>
                  </a:solidFill>
                  <a:latin typeface="+mj-ea"/>
                  <a:ea typeface="+mj-ea"/>
                </a:rPr>
                <a:t>陈健聪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61754" y="4150284"/>
              <a:ext cx="2200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 smtClean="0">
                  <a:solidFill>
                    <a:srgbClr val="8CBA4C"/>
                  </a:solidFill>
                  <a:latin typeface="+mj-ea"/>
                  <a:ea typeface="+mj-ea"/>
                </a:rPr>
                <a:t>课程研发首席顾问</a:t>
              </a:r>
              <a:endParaRPr kumimoji="1" lang="zh-CN" altLang="en-US" sz="16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61754" y="4483957"/>
              <a:ext cx="65147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暨南大学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: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企业管理硕士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(MBA) ,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中山大学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: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生物化学学士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,ISO9000/22000/14000/18000 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认证审核员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,ISO13485/17025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管理体系内审员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,10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年消费品行业市场和管理实战经验；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8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年消费品行业企业流程管理和绩效管理咨询经验；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5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年消费品行业信息化和电商项目项目经理经验；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3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年消费品行业自主创业运营经验；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194" y="3861449"/>
              <a:ext cx="1591502" cy="1910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346772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师资阵容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2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98294" y="3662662"/>
            <a:ext cx="8450170" cy="2582804"/>
            <a:chOff x="298294" y="3573016"/>
            <a:chExt cx="8450170" cy="2582804"/>
          </a:xfrm>
        </p:grpSpPr>
        <p:sp>
          <p:nvSpPr>
            <p:cNvPr id="16" name="矩形 15"/>
            <p:cNvSpPr/>
            <p:nvPr/>
          </p:nvSpPr>
          <p:spPr bwMode="auto">
            <a:xfrm flipH="1">
              <a:off x="1931429" y="3717435"/>
              <a:ext cx="35160" cy="1877423"/>
            </a:xfrm>
            <a:prstGeom prst="rect">
              <a:avLst/>
            </a:prstGeom>
            <a:solidFill>
              <a:srgbClr val="8CBA4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dir="2700000" algn="tl" rotWithShape="0">
                <a:srgbClr val="FF0000">
                  <a:alpha val="0"/>
                </a:srgbClr>
              </a:outerShdw>
            </a:effectLst>
          </p:spPr>
          <p:txBody>
            <a:bodyPr vert="horz" wrap="square" lIns="90170" tIns="46990" rIns="90170" bIns="469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13473" y="3573016"/>
              <a:ext cx="126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8CBA4C"/>
                  </a:solidFill>
                  <a:latin typeface="+mj-ea"/>
                  <a:ea typeface="+mj-ea"/>
                </a:rPr>
                <a:t>熊耀文</a:t>
              </a:r>
              <a:endParaRPr kumimoji="1" lang="zh-CN" altLang="en-US" sz="24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13472" y="4006268"/>
              <a:ext cx="1785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rgbClr val="8CBA4C"/>
                  </a:solidFill>
                  <a:latin typeface="+mj-ea"/>
                  <a:ea typeface="+mj-ea"/>
                </a:rPr>
                <a:t>iOS</a:t>
              </a:r>
              <a:r>
                <a:rPr kumimoji="1" lang="zh-CN" altLang="en-US" sz="1600" dirty="0" smtClean="0">
                  <a:solidFill>
                    <a:srgbClr val="8CBA4C"/>
                  </a:solidFill>
                  <a:latin typeface="+mj-ea"/>
                  <a:ea typeface="+mj-ea"/>
                </a:rPr>
                <a:t>高级讲师</a:t>
              </a:r>
              <a:endParaRPr kumimoji="1" lang="zh-CN" altLang="en-US" sz="16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13472" y="4339938"/>
              <a:ext cx="663499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4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年大中型项目开发经验，先后在多家公司担任资深软件工程师 。在软件开发和技术培训方面积累了丰富的经验，精通企业级应用开发。对软件工程、设计模式、项目运营等有深入研究。</a:t>
              </a:r>
            </a:p>
            <a:p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熊老师不但经验丰富、专业知识夯实广博， 其授课内容丰富充实，深入浅出，知识点讲解细腻透彻， 而且善于使用图以及工作、生活中的实际案例来加深学生对知识点理解与记忆，通过一步一步的引导学生做东西来提高学生的编程技能。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94" y="3717434"/>
              <a:ext cx="1537402" cy="1943065"/>
            </a:xfrm>
            <a:prstGeom prst="rect">
              <a:avLst/>
            </a:prstGeom>
          </p:spPr>
        </p:pic>
      </p:grpSp>
      <p:grpSp>
        <p:nvGrpSpPr>
          <p:cNvPr id="4" name="组 3"/>
          <p:cNvGrpSpPr/>
          <p:nvPr/>
        </p:nvGrpSpPr>
        <p:grpSpPr>
          <a:xfrm>
            <a:off x="244196" y="1046118"/>
            <a:ext cx="8504267" cy="2021840"/>
            <a:chOff x="244196" y="1046118"/>
            <a:chExt cx="8504267" cy="2021840"/>
          </a:xfrm>
        </p:grpSpPr>
        <p:sp>
          <p:nvSpPr>
            <p:cNvPr id="11" name="矩形 10"/>
            <p:cNvSpPr/>
            <p:nvPr/>
          </p:nvSpPr>
          <p:spPr bwMode="auto">
            <a:xfrm flipH="1">
              <a:off x="1979712" y="1190535"/>
              <a:ext cx="35160" cy="1877423"/>
            </a:xfrm>
            <a:prstGeom prst="rect">
              <a:avLst/>
            </a:prstGeom>
            <a:solidFill>
              <a:srgbClr val="8CBA4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dir="2700000" algn="tl" rotWithShape="0">
                <a:srgbClr val="FF0000">
                  <a:alpha val="0"/>
                </a:srgbClr>
              </a:outerShdw>
            </a:effectLst>
          </p:spPr>
          <p:txBody>
            <a:bodyPr vert="horz" wrap="square" lIns="90170" tIns="46990" rIns="90170" bIns="469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61756" y="1046118"/>
              <a:ext cx="125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US" sz="2400" dirty="0" smtClean="0">
                  <a:solidFill>
                    <a:srgbClr val="8CBA4C"/>
                  </a:solidFill>
                  <a:latin typeface="+mj-ea"/>
                  <a:ea typeface="+mj-ea"/>
                </a:rPr>
                <a:t>龚俊慧</a:t>
              </a:r>
              <a:endParaRPr kumimoji="1" lang="zh-CN" altLang="en-US" sz="24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61755" y="1479368"/>
              <a:ext cx="1785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rgbClr val="8CBA4C"/>
                  </a:solidFill>
                  <a:latin typeface="+mj-ea"/>
                  <a:ea typeface="+mj-ea"/>
                </a:rPr>
                <a:t>iOS</a:t>
              </a:r>
              <a:r>
                <a:rPr kumimoji="1" lang="zh-CN" altLang="en-US" sz="1600" dirty="0" smtClean="0">
                  <a:solidFill>
                    <a:srgbClr val="8CBA4C"/>
                  </a:solidFill>
                  <a:latin typeface="+mj-ea"/>
                  <a:ea typeface="+mj-ea"/>
                </a:rPr>
                <a:t>教研主管</a:t>
              </a:r>
              <a:endParaRPr kumimoji="1" lang="zh-CN" altLang="en-US" sz="1600" dirty="0">
                <a:solidFill>
                  <a:srgbClr val="8CBA4C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1754" y="1813042"/>
              <a:ext cx="65867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5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年企业大型项目开发经验，曾在多家移动互联网企业从事产品设计、架构设计、核心开发、团队管理工作，拥有丰富、多品类的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iOS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项目研发经验，国内第一批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iOS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开发工程师，授课实战性强和对</a:t>
              </a:r>
              <a:r>
                <a:rPr kumimoji="1" lang="en-US" altLang="zh-CN" sz="1600" dirty="0">
                  <a:solidFill>
                    <a:srgbClr val="595959"/>
                  </a:solidFill>
                  <a:latin typeface="+mj-ea"/>
                  <a:ea typeface="+mj-ea"/>
                </a:rPr>
                <a:t>iOS</a:t>
              </a:r>
              <a:r>
                <a:rPr kumimoji="1" lang="zh-CN" altLang="en-US" sz="1600" dirty="0">
                  <a:solidFill>
                    <a:srgbClr val="595959"/>
                  </a:solidFill>
                  <a:latin typeface="+mj-ea"/>
                  <a:ea typeface="+mj-ea"/>
                </a:rPr>
                <a:t>开发有着独到的见解，着重打造最接近移动互联网的教学体验。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196" y="1190535"/>
              <a:ext cx="1591500" cy="1877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154288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dirty="0" smtClean="0">
                <a:latin typeface="+mj-ea"/>
                <a:cs typeface="Courier New" charset="0"/>
              </a:rPr>
              <a:t>学习</a:t>
            </a:r>
            <a:r>
              <a:rPr kumimoji="0" lang="en-US" altLang="zh-CN" dirty="0" smtClean="0">
                <a:latin typeface="+mj-ea"/>
                <a:cs typeface="Courier New" charset="0"/>
              </a:rPr>
              <a:t>iOS</a:t>
            </a:r>
            <a:r>
              <a:rPr kumimoji="0" lang="zh-CN" altLang="en-US" dirty="0" smtClean="0">
                <a:latin typeface="+mj-ea"/>
                <a:cs typeface="Courier New" charset="0"/>
              </a:rPr>
              <a:t>开发的准备</a:t>
            </a:r>
          </a:p>
        </p:txBody>
      </p:sp>
      <p:sp>
        <p:nvSpPr>
          <p:cNvPr id="30617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英文水平：看懂</a:t>
            </a:r>
            <a:r>
              <a:rPr kumimoji="0" lang="en-US" altLang="zh-CN" dirty="0" smtClean="0">
                <a:latin typeface="微软雅黑"/>
                <a:ea typeface="微软雅黑"/>
                <a:cs typeface="微软雅黑"/>
              </a:rPr>
              <a:t>26</a:t>
            </a:r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个英文字母</a:t>
            </a:r>
            <a:endParaRPr kumimoji="0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计算机专业：不要求计算机专业，但得有脑子</a:t>
            </a:r>
            <a:endParaRPr kumimoji="0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学习态度：积极思考、积极动手、能吃苦、有兴趣</a:t>
            </a:r>
            <a:endParaRPr kumimoji="0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编程语</a:t>
            </a:r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言</a:t>
            </a:r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：Objective</a:t>
            </a:r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-</a:t>
            </a:r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C</a:t>
            </a:r>
            <a:endParaRPr kumimoji="0" lang="zh-CN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开发工具：</a:t>
            </a:r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Xcode</a:t>
            </a:r>
            <a:endParaRPr kumimoji="0" lang="zh-CN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电脑系统：Mac OS </a:t>
            </a:r>
            <a:r>
              <a:rPr kumimoji="0" lang="zh-CN" altLang="en-US" dirty="0" smtClean="0">
                <a:latin typeface="微软雅黑"/>
                <a:ea typeface="微软雅黑"/>
                <a:cs typeface="微软雅黑"/>
              </a:rPr>
              <a:t>X</a:t>
            </a:r>
            <a:endParaRPr kumimoji="0" lang="zh-CN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真机设备：iPhone、iPad等</a:t>
            </a:r>
            <a:r>
              <a:rPr kumimoji="0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（可选</a:t>
            </a:r>
            <a:r>
              <a:rPr kumimoji="0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0" lang="zh-CN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iOS证书：调试证书</a:t>
            </a:r>
            <a:r>
              <a:rPr kumimoji="0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（可选）</a:t>
            </a:r>
            <a:r>
              <a:rPr kumimoji="0" lang="zh-CN" altLang="en-US" dirty="0">
                <a:latin typeface="微软雅黑"/>
                <a:ea typeface="微软雅黑"/>
                <a:cs typeface="微软雅黑"/>
              </a:rPr>
              <a:t>、发布证书</a:t>
            </a:r>
            <a:r>
              <a:rPr kumimoji="0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（可选）</a:t>
            </a:r>
          </a:p>
        </p:txBody>
      </p:sp>
    </p:spTree>
    <p:extLst>
      <p:ext uri="{BB962C8B-B14F-4D97-AF65-F5344CB8AC3E}">
        <p14:creationId xmlns:p14="http://schemas.microsoft.com/office/powerpoint/2010/main" val="34276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Mac OS X获取途径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74525"/>
              </p:ext>
            </p:extLst>
          </p:nvPr>
        </p:nvGraphicFramePr>
        <p:xfrm>
          <a:off x="539552" y="1844824"/>
          <a:ext cx="8280920" cy="352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733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15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虚拟机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零成本，速度慢，对PC机性能要求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815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黑苹果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成本低，速度快，安装难度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大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11644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苹果设备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(iMac\MacBook\Mac mini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成本高，速度快，无兼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容性问题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iMac(一体机)</a:t>
            </a:r>
          </a:p>
        </p:txBody>
      </p:sp>
      <p:pic>
        <p:nvPicPr>
          <p:cNvPr id="308226" name="图片 3" descr="447414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642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8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MacBook(笔记本)</a:t>
            </a:r>
          </a:p>
        </p:txBody>
      </p:sp>
      <p:pic>
        <p:nvPicPr>
          <p:cNvPr id="309250" name="图片 3" descr="12400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19283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Mac mini(迷你主机)</a:t>
            </a:r>
          </a:p>
        </p:txBody>
      </p:sp>
      <p:pic>
        <p:nvPicPr>
          <p:cNvPr id="311298" name="图片 3" descr="129423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1657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什么是iOS开发</a:t>
            </a:r>
          </a:p>
        </p:txBody>
      </p:sp>
      <p:sp>
        <p:nvSpPr>
          <p:cNvPr id="301058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886700" cy="51962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zh-CN" altLang="en-US" sz="1800" dirty="0">
                <a:cs typeface="宋体" charset="0"/>
              </a:rPr>
              <a:t>已知：iOS是iPhone、</a:t>
            </a:r>
            <a:r>
              <a:rPr kumimoji="0" lang="zh-CN" altLang="en-US" sz="1800" dirty="0" smtClean="0">
                <a:cs typeface="宋体" charset="0"/>
              </a:rPr>
              <a:t>iPad、</a:t>
            </a:r>
            <a:r>
              <a:rPr lang="en-US" altLang="zh-CN" sz="1800" dirty="0" smtClean="0">
                <a:cs typeface="宋体" charset="0"/>
              </a:rPr>
              <a:t>Apple Watch</a:t>
            </a:r>
            <a:r>
              <a:rPr kumimoji="0" lang="zh-CN" altLang="en-US" sz="1800" dirty="0" smtClean="0">
                <a:cs typeface="宋体" charset="0"/>
              </a:rPr>
              <a:t>等手持设备</a:t>
            </a:r>
            <a:r>
              <a:rPr kumimoji="0" lang="zh-CN" altLang="en-US" sz="1800" dirty="0">
                <a:cs typeface="宋体" charset="0"/>
              </a:rPr>
              <a:t>的操作系统</a:t>
            </a:r>
          </a:p>
          <a:p>
            <a:endParaRPr kumimoji="0" lang="zh-CN" altLang="en-US" sz="1800" dirty="0">
              <a:cs typeface="宋体" charset="0"/>
            </a:endParaRPr>
          </a:p>
          <a:p>
            <a:r>
              <a:rPr kumimoji="0" lang="zh-CN" altLang="en-US" sz="1800" dirty="0">
                <a:cs typeface="宋体" charset="0"/>
              </a:rPr>
              <a:t>iOS开发就是开发运行在iOS系统上的应用或者游戏软件</a:t>
            </a:r>
            <a:r>
              <a:rPr kumimoji="0" lang="zh-CN" altLang="en-US" sz="1800" dirty="0" smtClean="0">
                <a:cs typeface="宋体" charset="0"/>
              </a:rPr>
              <a:t>，比如手</a:t>
            </a:r>
            <a:r>
              <a:rPr kumimoji="0" lang="zh-CN" altLang="en-US" sz="1800" dirty="0">
                <a:cs typeface="宋体" charset="0"/>
              </a:rPr>
              <a:t>机QQ、微博或者游戏。说白了，就是开发手机软件。当然，也包括iPad版的软</a:t>
            </a:r>
            <a:r>
              <a:rPr kumimoji="0" lang="zh-CN" altLang="en-US" sz="1800" dirty="0" smtClean="0">
                <a:cs typeface="宋体" charset="0"/>
              </a:rPr>
              <a:t>件</a:t>
            </a:r>
            <a:endParaRPr kumimoji="0" lang="zh-CN" altLang="en-US" sz="1800" dirty="0">
              <a:cs typeface="宋体" charset="0"/>
            </a:endParaRPr>
          </a:p>
          <a:p>
            <a:pPr marL="0" indent="0">
              <a:buNone/>
            </a:pPr>
            <a:endParaRPr kumimoji="0" lang="en-US" altLang="zh-CN" sz="1800" dirty="0">
              <a:cs typeface="宋体" charset="0"/>
            </a:endParaRPr>
          </a:p>
          <a:p>
            <a:r>
              <a:rPr kumimoji="0" lang="zh-CN" altLang="en-US" sz="1800" dirty="0" smtClean="0">
                <a:cs typeface="宋体" charset="0"/>
              </a:rPr>
              <a:t>自</a:t>
            </a:r>
            <a:r>
              <a:rPr kumimoji="0" lang="en-US" altLang="zh-CN" sz="1800" dirty="0" smtClean="0">
                <a:cs typeface="宋体" charset="0"/>
              </a:rPr>
              <a:t>2010</a:t>
            </a:r>
            <a:r>
              <a:rPr kumimoji="0" lang="zh-CN" altLang="en-US" sz="1800" dirty="0" smtClean="0">
                <a:cs typeface="宋体" charset="0"/>
              </a:rPr>
              <a:t>年</a:t>
            </a:r>
            <a:r>
              <a:rPr kumimoji="0" lang="en-US" altLang="zh-CN" sz="1800" dirty="0" smtClean="0">
                <a:cs typeface="宋体" charset="0"/>
              </a:rPr>
              <a:t>iPhone4</a:t>
            </a:r>
            <a:r>
              <a:rPr kumimoji="0" lang="zh-CN" altLang="en-US" sz="1800" dirty="0" smtClean="0">
                <a:cs typeface="宋体" charset="0"/>
              </a:rPr>
              <a:t>的出现，国内掀起一股</a:t>
            </a:r>
            <a:r>
              <a:rPr kumimoji="0" lang="en-US" altLang="zh-CN" sz="1800" dirty="0" smtClean="0">
                <a:cs typeface="宋体" charset="0"/>
              </a:rPr>
              <a:t>iOS</a:t>
            </a:r>
            <a:r>
              <a:rPr kumimoji="0" lang="zh-CN" altLang="en-US" sz="1800" dirty="0" smtClean="0">
                <a:cs typeface="宋体" charset="0"/>
              </a:rPr>
              <a:t>开发浪潮。但由于开发门槛较高等因素，对比</a:t>
            </a:r>
            <a:r>
              <a:rPr kumimoji="0" lang="en-US" altLang="zh-CN" sz="1800" dirty="0" smtClean="0">
                <a:cs typeface="宋体" charset="0"/>
              </a:rPr>
              <a:t>android</a:t>
            </a:r>
            <a:r>
              <a:rPr kumimoji="0" lang="zh-CN" altLang="en-US" sz="1800" dirty="0" smtClean="0">
                <a:cs typeface="宋体" charset="0"/>
              </a:rPr>
              <a:t>，开发者并不多</a:t>
            </a:r>
            <a:endParaRPr kumimoji="0" lang="en-US" altLang="zh-CN" sz="1800" dirty="0" smtClean="0">
              <a:cs typeface="宋体" charset="0"/>
            </a:endParaRPr>
          </a:p>
          <a:p>
            <a:endParaRPr kumimoji="0" lang="en-US" altLang="zh-CN" sz="1800" dirty="0">
              <a:cs typeface="宋体" charset="0"/>
            </a:endParaRPr>
          </a:p>
          <a:p>
            <a:r>
              <a:rPr kumimoji="0" lang="zh-CN" altLang="en-US" sz="1800" dirty="0">
                <a:cs typeface="宋体" charset="0"/>
              </a:rPr>
              <a:t>从事iOS开发的人员，可以称之为“iOS软件攻城狮”或“iOS程序猿</a:t>
            </a:r>
            <a:r>
              <a:rPr kumimoji="0" lang="zh-CN" altLang="en-US" sz="1800" dirty="0" smtClean="0">
                <a:cs typeface="宋体" charset="0"/>
              </a:rPr>
              <a:t>”</a:t>
            </a:r>
            <a:endParaRPr kumimoji="0" lang="zh-CN" altLang="en-US" sz="1800" dirty="0">
              <a:cs typeface="宋体" charset="0"/>
            </a:endParaRPr>
          </a:p>
          <a:p>
            <a:endParaRPr kumimoji="0" lang="zh-CN" altLang="en-US" sz="1800" dirty="0">
              <a:cs typeface="Courier New" charset="0"/>
            </a:endParaRPr>
          </a:p>
          <a:p>
            <a:r>
              <a:rPr kumimoji="0" lang="zh-CN" altLang="en-US" sz="1800" dirty="0">
                <a:cs typeface="Courier New" charset="0"/>
              </a:rPr>
              <a:t>iOS开发可以归类到“移动开发”（手机开发）领域</a:t>
            </a:r>
          </a:p>
        </p:txBody>
      </p:sp>
    </p:spTree>
    <p:extLst>
      <p:ext uri="{BB962C8B-B14F-4D97-AF65-F5344CB8AC3E}">
        <p14:creationId xmlns:p14="http://schemas.microsoft.com/office/powerpoint/2010/main" val="31489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岗位介绍</a:t>
            </a:r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41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000" y="1217063"/>
            <a:ext cx="4122709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dirty="0">
                <a:latin typeface="+mj-ea"/>
                <a:ea typeface="+mj-ea"/>
              </a:rPr>
              <a:t>i</a:t>
            </a:r>
            <a:r>
              <a:rPr lang="en-US" altLang="zh-CN" sz="1600" dirty="0" smtClean="0">
                <a:latin typeface="+mj-ea"/>
                <a:ea typeface="+mj-ea"/>
              </a:rPr>
              <a:t>OS</a:t>
            </a:r>
            <a:r>
              <a:rPr lang="zh-CN" altLang="en-US" sz="1600" dirty="0" smtClean="0">
                <a:latin typeface="+mj-ea"/>
                <a:ea typeface="+mj-ea"/>
              </a:rPr>
              <a:t>是由苹果公司为</a:t>
            </a:r>
            <a:r>
              <a:rPr lang="en-US" altLang="zh-CN" sz="1600" dirty="0" smtClean="0">
                <a:latin typeface="+mj-ea"/>
                <a:ea typeface="+mj-ea"/>
              </a:rPr>
              <a:t>iPhone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latin typeface="+mj-ea"/>
                <a:ea typeface="+mj-ea"/>
              </a:rPr>
              <a:t>iPad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err="1" smtClean="0">
                <a:latin typeface="+mj-ea"/>
                <a:ea typeface="+mj-ea"/>
              </a:rPr>
              <a:t>iTouch</a:t>
            </a:r>
            <a:r>
              <a:rPr lang="zh-CN" altLang="en-US" sz="1600" dirty="0" smtClean="0">
                <a:latin typeface="+mj-ea"/>
                <a:ea typeface="+mj-ea"/>
              </a:rPr>
              <a:t>等设备开发的操作系统。原来这个系统名为</a:t>
            </a:r>
            <a:r>
              <a:rPr lang="en-US" altLang="zh-CN" sz="1600" dirty="0" smtClean="0">
                <a:latin typeface="+mj-ea"/>
                <a:ea typeface="+mj-ea"/>
              </a:rPr>
              <a:t>iPhone OS</a:t>
            </a:r>
            <a:r>
              <a:rPr lang="zh-CN" altLang="en-US" sz="1600" dirty="0" smtClean="0">
                <a:latin typeface="+mj-ea"/>
                <a:ea typeface="+mj-ea"/>
              </a:rPr>
              <a:t>，直到</a:t>
            </a:r>
            <a:r>
              <a:rPr lang="en-US" altLang="zh-CN" sz="1600" dirty="0" smtClean="0">
                <a:latin typeface="+mj-ea"/>
                <a:ea typeface="+mj-ea"/>
              </a:rPr>
              <a:t>2010</a:t>
            </a:r>
            <a:r>
              <a:rPr lang="zh-CN" altLang="en-US" sz="1600" dirty="0" smtClean="0">
                <a:latin typeface="+mj-ea"/>
                <a:ea typeface="+mj-ea"/>
              </a:rPr>
              <a:t>年</a:t>
            </a:r>
            <a:r>
              <a:rPr lang="en-US" altLang="zh-CN" sz="1600" dirty="0" smtClean="0">
                <a:latin typeface="+mj-ea"/>
                <a:ea typeface="+mj-ea"/>
              </a:rPr>
              <a:t>6</a:t>
            </a:r>
            <a:r>
              <a:rPr lang="zh-CN" altLang="en-US" sz="1600" dirty="0" smtClean="0">
                <a:latin typeface="+mj-ea"/>
                <a:ea typeface="+mj-ea"/>
              </a:rPr>
              <a:t>月</a:t>
            </a:r>
            <a:r>
              <a:rPr lang="en-US" altLang="zh-CN" sz="1600" dirty="0" smtClean="0">
                <a:latin typeface="+mj-ea"/>
                <a:ea typeface="+mj-ea"/>
              </a:rPr>
              <a:t>7</a:t>
            </a:r>
            <a:r>
              <a:rPr lang="zh-CN" altLang="en-US" sz="1600" dirty="0" smtClean="0">
                <a:latin typeface="+mj-ea"/>
                <a:ea typeface="+mj-ea"/>
              </a:rPr>
              <a:t>日</a:t>
            </a:r>
            <a:r>
              <a:rPr lang="en-US" altLang="zh-CN" sz="1600" dirty="0" smtClean="0">
                <a:latin typeface="+mj-ea"/>
                <a:ea typeface="+mj-ea"/>
              </a:rPr>
              <a:t>WWDC</a:t>
            </a:r>
            <a:r>
              <a:rPr lang="zh-CN" altLang="en-US" sz="1600" dirty="0" smtClean="0">
                <a:latin typeface="+mj-ea"/>
                <a:ea typeface="+mj-ea"/>
              </a:rPr>
              <a:t>大会上宣布改名为</a:t>
            </a:r>
            <a:r>
              <a:rPr lang="en-US" altLang="zh-CN" sz="1600" dirty="0" smtClean="0">
                <a:latin typeface="+mj-ea"/>
                <a:ea typeface="+mj-ea"/>
              </a:rPr>
              <a:t>IOS</a:t>
            </a:r>
            <a:r>
              <a:rPr lang="zh-CN" altLang="en-US" sz="1600" dirty="0" smtClean="0">
                <a:latin typeface="+mj-ea"/>
                <a:ea typeface="+mj-ea"/>
              </a:rPr>
              <a:t>，目前</a:t>
            </a:r>
            <a:r>
              <a:rPr lang="en-US" altLang="zh-CN" sz="1600" dirty="0" smtClean="0">
                <a:latin typeface="+mj-ea"/>
                <a:ea typeface="+mj-ea"/>
              </a:rPr>
              <a:t>iOS</a:t>
            </a:r>
            <a:r>
              <a:rPr lang="zh-CN" altLang="en-US" sz="1600" dirty="0" smtClean="0">
                <a:latin typeface="+mj-ea"/>
                <a:ea typeface="+mj-ea"/>
              </a:rPr>
              <a:t>版本已升级到</a:t>
            </a:r>
            <a:r>
              <a:rPr lang="en-US" altLang="zh-CN" sz="1600" dirty="0" smtClean="0">
                <a:latin typeface="+mj-ea"/>
                <a:ea typeface="+mj-ea"/>
              </a:rPr>
              <a:t>8.</a:t>
            </a:r>
            <a:r>
              <a:rPr lang="zh-CN" altLang="zh-CN" sz="1600" dirty="0">
                <a:latin typeface="+mj-ea"/>
                <a:ea typeface="+mj-ea"/>
              </a:rPr>
              <a:t>3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blackWhite">
          <a:xfrm>
            <a:off x="4996453" y="1201567"/>
            <a:ext cx="3732213" cy="923925"/>
          </a:xfrm>
          <a:prstGeom prst="roundRect">
            <a:avLst>
              <a:gd name="adj" fmla="val 9106"/>
            </a:avLst>
          </a:prstGeom>
          <a:solidFill>
            <a:srgbClr val="8EBD01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负责公司</a:t>
            </a:r>
            <a:r>
              <a:rPr lang="en-US" altLang="zh-CN" sz="1600" dirty="0">
                <a:solidFill>
                  <a:srgbClr val="FFFFFF"/>
                </a:solidFill>
                <a:latin typeface="+mj-ea"/>
                <a:ea typeface="+mj-ea"/>
              </a:rPr>
              <a:t>iPhone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和</a:t>
            </a:r>
            <a:r>
              <a:rPr lang="en-US" altLang="zh-CN" sz="1600" dirty="0">
                <a:solidFill>
                  <a:srgbClr val="FFFFFF"/>
                </a:solidFill>
                <a:latin typeface="+mj-ea"/>
                <a:ea typeface="+mj-ea"/>
              </a:rPr>
              <a:t>iPad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客户端软件</a:t>
            </a:r>
            <a:endParaRPr lang="en-US" altLang="zh-CN" sz="16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的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开发，参与项目需求分析、产品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设计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blackWhite">
          <a:xfrm>
            <a:off x="4996453" y="2209679"/>
            <a:ext cx="3732213" cy="923925"/>
          </a:xfrm>
          <a:prstGeom prst="roundRect">
            <a:avLst>
              <a:gd name="adj" fmla="val 9106"/>
            </a:avLst>
          </a:prstGeom>
          <a:solidFill>
            <a:srgbClr val="6B9EDB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 smtClean="0">
                <a:latin typeface="+mj-ea"/>
                <a:ea typeface="+mj-ea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按计划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完成产品的代码编写，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产品</a:t>
            </a:r>
            <a:endParaRPr lang="en-US" altLang="zh-CN" sz="16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 eaLnBrk="0" hangingPunct="0">
              <a:defRPr/>
            </a:pP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测试，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并且保证代码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质量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 eaLnBrk="0" hangingPunct="0">
              <a:defRPr/>
            </a:pPr>
            <a:endParaRPr lang="en-US" altLang="zh-CN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4996453" y="3217791"/>
            <a:ext cx="3732213" cy="923925"/>
          </a:xfrm>
          <a:prstGeom prst="roundRect">
            <a:avLst>
              <a:gd name="adj" fmla="val 9106"/>
            </a:avLst>
          </a:prstGeom>
          <a:solidFill>
            <a:srgbClr val="FF8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跟进</a:t>
            </a:r>
            <a:r>
              <a:rPr lang="en-US" altLang="zh-CN" sz="1600" dirty="0">
                <a:solidFill>
                  <a:srgbClr val="FFFFFF"/>
                </a:solidFill>
                <a:latin typeface="+mj-ea"/>
                <a:ea typeface="+mj-ea"/>
              </a:rPr>
              <a:t>iOS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平台终端技术的更新</a:t>
            </a:r>
            <a:r>
              <a:rPr lang="en-US" altLang="zh-CN" sz="1600" dirty="0" smtClean="0">
                <a:solidFill>
                  <a:srgbClr val="FFFFFF"/>
                </a:solidFill>
                <a:latin typeface="+mj-ea"/>
                <a:ea typeface="+mj-ea"/>
              </a:rPr>
              <a:t>,</a:t>
            </a:r>
          </a:p>
          <a:p>
            <a:pPr algn="ctr" eaLnBrk="0" hangingPunct="0">
              <a:defRPr/>
            </a:pP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设计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和实现新产品和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功能</a:t>
            </a:r>
            <a:endParaRPr lang="zh-CN" altLang="en-US" sz="16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 eaLnBrk="0" hangingPunct="0">
              <a:defRPr/>
            </a:pPr>
            <a:endParaRPr lang="en-US" alt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487087" y="3433815"/>
            <a:ext cx="488950" cy="546100"/>
          </a:xfrm>
          <a:prstGeom prst="chevron">
            <a:avLst>
              <a:gd name="adj" fmla="val 525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blackWhite">
          <a:xfrm>
            <a:off x="5016251" y="4223296"/>
            <a:ext cx="3732213" cy="923925"/>
          </a:xfrm>
          <a:prstGeom prst="roundRect">
            <a:avLst>
              <a:gd name="adj" fmla="val 9106"/>
            </a:avLst>
          </a:prstGeom>
          <a:solidFill>
            <a:srgbClr val="80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对</a:t>
            </a:r>
            <a:r>
              <a:rPr lang="en-US" altLang="zh-CN" sz="1600" dirty="0">
                <a:solidFill>
                  <a:srgbClr val="FFFFFF"/>
                </a:solidFill>
                <a:latin typeface="+mj-ea"/>
                <a:ea typeface="+mj-ea"/>
              </a:rPr>
              <a:t>iOS</a:t>
            </a: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平台开发技术进行</a:t>
            </a:r>
            <a:r>
              <a:rPr lang="zh-CN" altLang="en-US" sz="1600" dirty="0" smtClean="0">
                <a:solidFill>
                  <a:srgbClr val="FFFFFF"/>
                </a:solidFill>
                <a:latin typeface="+mj-ea"/>
                <a:ea typeface="+mj-ea"/>
              </a:rPr>
              <a:t>研究</a:t>
            </a:r>
            <a:endParaRPr lang="en-US" alt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blackWhite">
          <a:xfrm>
            <a:off x="5016251" y="5306424"/>
            <a:ext cx="3732213" cy="923925"/>
          </a:xfrm>
          <a:prstGeom prst="roundRect">
            <a:avLst>
              <a:gd name="adj" fmla="val 9106"/>
            </a:avLst>
          </a:prstGeom>
          <a:solidFill>
            <a:srgbClr val="204A82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dirty="0">
                <a:solidFill>
                  <a:srgbClr val="FFFFFF"/>
                </a:solidFill>
                <a:latin typeface="+mj-ea"/>
                <a:ea typeface="+mj-ea"/>
              </a:rPr>
              <a:t>提供产品相关技术支持</a:t>
            </a:r>
            <a:endParaRPr lang="en-US" alt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122836" y="3083512"/>
            <a:ext cx="1352439" cy="1353600"/>
          </a:xfrm>
          <a:prstGeom prst="ellipse">
            <a:avLst/>
          </a:prstGeom>
          <a:solidFill>
            <a:srgbClr val="5971CB"/>
          </a:solidFill>
          <a:ln w="25400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7961" dir="2700000" algn="ctr" rotWithShape="0">
              <a:srgbClr val="D9D9D9">
                <a:gamma/>
                <a:shade val="60000"/>
                <a:invGamma/>
                <a:alpha val="31999"/>
              </a:srgbClr>
            </a:outerShdw>
          </a:effectLst>
        </p:spPr>
        <p:txBody>
          <a:bodyPr vert="horz" wrap="square" lIns="90170" tIns="46990" rIns="90170" bIns="469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13851" y="3430741"/>
            <a:ext cx="113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j-ea"/>
                <a:ea typeface="+mj-ea"/>
              </a:rPr>
              <a:t>iOS</a:t>
            </a:r>
            <a:r>
              <a:rPr lang="zh-CN" altLang="en-US" dirty="0" smtClean="0">
                <a:solidFill>
                  <a:srgbClr val="FFFFFF"/>
                </a:solidFill>
                <a:latin typeface="+mj-ea"/>
                <a:ea typeface="+mj-ea"/>
              </a:rPr>
              <a:t>岗位介绍</a:t>
            </a:r>
            <a:endParaRPr lang="en-US" altLang="zh-CN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1685453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ffectLst/>
                <a:latin typeface="+mj-ea"/>
                <a:cs typeface="+mn-cs"/>
              </a:rPr>
              <a:t>为什么要选择移动开发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7" y="1169148"/>
            <a:ext cx="4138705" cy="3104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88" y="1180665"/>
            <a:ext cx="3759946" cy="31634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834" y="4327604"/>
            <a:ext cx="2378635" cy="23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17643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为什么要选择移动开发</a:t>
            </a:r>
          </a:p>
        </p:txBody>
      </p:sp>
      <p:sp>
        <p:nvSpPr>
          <p:cNvPr id="30208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7975798" cy="55446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0" lang="zh-CN" altLang="en-US" sz="1700" dirty="0">
                <a:latin typeface="微软雅黑"/>
                <a:ea typeface="微软雅黑"/>
                <a:cs typeface="微软雅黑"/>
              </a:rPr>
              <a:t>手机将是人类最离不开的设备之一，硬件软件参数也</a:t>
            </a:r>
            <a:r>
              <a:rPr kumimoji="0" lang="zh-CN" altLang="en-US" sz="1700" dirty="0" smtClean="0">
                <a:latin typeface="微软雅黑"/>
                <a:ea typeface="微软雅黑"/>
                <a:cs typeface="微软雅黑"/>
              </a:rPr>
              <a:t>越来越强，应用需求量剧增</a:t>
            </a:r>
          </a:p>
          <a:p>
            <a:pPr>
              <a:buFont typeface="Wingdings" charset="0"/>
              <a:buNone/>
            </a:pPr>
            <a:endParaRPr kumimoji="0" lang="zh-CN" altLang="en-US" sz="1700" dirty="0" smtClean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700" dirty="0" smtClean="0">
                <a:latin typeface="微软雅黑"/>
                <a:ea typeface="微软雅黑"/>
                <a:cs typeface="微软雅黑"/>
              </a:rPr>
              <a:t>移动互联</a:t>
            </a:r>
            <a:r>
              <a:rPr kumimoji="0" lang="zh-CN" altLang="en-US" sz="1700" dirty="0">
                <a:latin typeface="微软雅黑"/>
                <a:ea typeface="微软雅黑"/>
                <a:cs typeface="微软雅黑"/>
              </a:rPr>
              <a:t>（就是将移动通信和互联网二者结合起来）发展迅速，各大公司都对移动互联市场虎视眈眈：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700" dirty="0">
                <a:latin typeface="微软雅黑"/>
                <a:ea typeface="微软雅黑"/>
                <a:cs typeface="微软雅黑"/>
              </a:rPr>
              <a:t>腾讯以6000万的价格收购了一款由6人团队开发的手机刷机软件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700" dirty="0" smtClean="0">
                <a:latin typeface="微软雅黑"/>
                <a:ea typeface="微软雅黑"/>
                <a:cs typeface="微软雅黑"/>
              </a:rPr>
              <a:t>百度</a:t>
            </a:r>
            <a:r>
              <a:rPr kumimoji="0" lang="en-US" altLang="zh-CN" sz="1700" dirty="0" smtClean="0">
                <a:latin typeface="微软雅黑"/>
                <a:ea typeface="微软雅黑"/>
                <a:cs typeface="微软雅黑"/>
              </a:rPr>
              <a:t>19</a:t>
            </a:r>
            <a:r>
              <a:rPr kumimoji="0" lang="zh-CN" altLang="en-US" sz="1700" dirty="0" smtClean="0">
                <a:latin typeface="微软雅黑"/>
                <a:ea typeface="微软雅黑"/>
                <a:cs typeface="微软雅黑"/>
              </a:rPr>
              <a:t>亿美元收购</a:t>
            </a:r>
            <a:r>
              <a:rPr kumimoji="0" lang="en-US" altLang="zh-CN" sz="1700" dirty="0" smtClean="0">
                <a:latin typeface="微软雅黑"/>
                <a:ea typeface="微软雅黑"/>
                <a:cs typeface="微软雅黑"/>
              </a:rPr>
              <a:t>91</a:t>
            </a:r>
            <a:r>
              <a:rPr kumimoji="0" lang="zh-CN" altLang="en-US" sz="1700" dirty="0" smtClean="0">
                <a:latin typeface="微软雅黑"/>
                <a:ea typeface="微软雅黑"/>
                <a:cs typeface="微软雅黑"/>
              </a:rPr>
              <a:t>手机无线</a:t>
            </a:r>
            <a:endParaRPr kumimoji="0" lang="zh-CN" altLang="en-US" sz="1700" dirty="0">
              <a:latin typeface="微软雅黑"/>
              <a:ea typeface="微软雅黑"/>
              <a:cs typeface="微软雅黑"/>
            </a:endParaRPr>
          </a:p>
          <a:p>
            <a:endParaRPr kumimoji="0" lang="zh-CN" altLang="en-US" sz="1700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700" dirty="0">
                <a:latin typeface="微软雅黑"/>
                <a:ea typeface="微软雅黑"/>
                <a:cs typeface="微软雅黑"/>
              </a:rPr>
              <a:t>想在移动互联领域捞一桶金的创业者，也像雨后春笋般渐渐多起来了。因为，移动互联才只是个开始！！！</a:t>
            </a:r>
          </a:p>
          <a:p>
            <a:endParaRPr kumimoji="0" lang="zh-CN" altLang="en-US" sz="1700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700" dirty="0">
                <a:latin typeface="微软雅黑"/>
                <a:ea typeface="微软雅黑"/>
                <a:cs typeface="微软雅黑"/>
              </a:rPr>
              <a:t>众多公司为了在移动互联市场立足，都纷纷出了自己的移动终端产品。现在的软件，有了电脑版，就得出一个手机版</a:t>
            </a:r>
            <a:r>
              <a:rPr kumimoji="0" lang="zh-CN" altLang="en-US" sz="17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0" lang="zh-CN" altLang="en-US" sz="1700" dirty="0">
              <a:latin typeface="微软雅黑"/>
              <a:ea typeface="微软雅黑"/>
              <a:cs typeface="微软雅黑"/>
            </a:endParaRPr>
          </a:p>
          <a:p>
            <a:r>
              <a:rPr kumimoji="0" lang="zh-CN" altLang="en-US" sz="1700" dirty="0">
                <a:latin typeface="微软雅黑"/>
                <a:ea typeface="微软雅黑"/>
                <a:cs typeface="微软雅黑"/>
              </a:rPr>
              <a:t>总之，现在的市场对移动开发人才的需求量是非常大的</a:t>
            </a:r>
          </a:p>
        </p:txBody>
      </p:sp>
    </p:spTree>
    <p:extLst>
      <p:ext uri="{BB962C8B-B14F-4D97-AF65-F5344CB8AC3E}">
        <p14:creationId xmlns:p14="http://schemas.microsoft.com/office/powerpoint/2010/main" val="25051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主流手机操作系统</a:t>
            </a:r>
          </a:p>
        </p:txBody>
      </p:sp>
      <p:sp>
        <p:nvSpPr>
          <p:cNvPr id="30310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0" lang="zh-CN" altLang="en-US" sz="1800" dirty="0">
                <a:cs typeface="宋体" charset="0"/>
              </a:rPr>
              <a:t>目前应用在手机上的操作系统主要有</a:t>
            </a:r>
            <a:r>
              <a:rPr kumimoji="0" lang="zh-CN" altLang="en-US" sz="1800" dirty="0" smtClean="0">
                <a:cs typeface="宋体" charset="0"/>
              </a:rPr>
              <a:t>：</a:t>
            </a:r>
            <a:r>
              <a:rPr lang="zh-CN" altLang="en-US" sz="1800" dirty="0" smtClean="0">
                <a:solidFill>
                  <a:srgbClr val="FF0000"/>
                </a:solidFill>
                <a:cs typeface="宋体" charset="0"/>
              </a:rPr>
              <a:t>iOS、Android</a:t>
            </a:r>
            <a:r>
              <a:rPr kumimoji="0" lang="zh-CN" altLang="en-US" sz="1800" dirty="0" smtClean="0">
                <a:cs typeface="宋体" charset="0"/>
              </a:rPr>
              <a:t>、Black </a:t>
            </a:r>
            <a:r>
              <a:rPr kumimoji="0" lang="zh-CN" altLang="en-US" sz="1800" dirty="0">
                <a:cs typeface="宋体" charset="0"/>
              </a:rPr>
              <a:t>Berry（黑莓）OS、Windows </a:t>
            </a:r>
            <a:r>
              <a:rPr kumimoji="0" lang="zh-CN" altLang="en-US" sz="1800" dirty="0" smtClean="0">
                <a:cs typeface="宋体" charset="0"/>
              </a:rPr>
              <a:t>Phone</a:t>
            </a:r>
            <a:endParaRPr kumimoji="0" lang="zh-CN" altLang="en-US" sz="1800" dirty="0">
              <a:cs typeface="宋体" charset="0"/>
            </a:endParaRPr>
          </a:p>
          <a:p>
            <a:endParaRPr kumimoji="0" lang="zh-CN" altLang="en-US" sz="1800" dirty="0">
              <a:cs typeface="宋体" charset="0"/>
            </a:endParaRPr>
          </a:p>
          <a:p>
            <a:r>
              <a:rPr kumimoji="0" lang="zh-CN" altLang="en-US" sz="1800" dirty="0">
                <a:cs typeface="宋体" charset="0"/>
              </a:rPr>
              <a:t>根据IDC（互联网数据中心）公布的数据，</a:t>
            </a:r>
            <a:r>
              <a:rPr kumimoji="0" lang="zh-CN" altLang="en-US" sz="1800" dirty="0" smtClean="0">
                <a:cs typeface="宋体" charset="0"/>
              </a:rPr>
              <a:t>201</a:t>
            </a:r>
            <a:r>
              <a:rPr kumimoji="0" lang="en-US" altLang="zh-CN" sz="1800" dirty="0" smtClean="0">
                <a:cs typeface="宋体" charset="0"/>
              </a:rPr>
              <a:t>4</a:t>
            </a:r>
            <a:r>
              <a:rPr kumimoji="0" lang="zh-CN" altLang="en-US" sz="1800" dirty="0" smtClean="0">
                <a:cs typeface="宋体" charset="0"/>
              </a:rPr>
              <a:t>年</a:t>
            </a:r>
            <a:r>
              <a:rPr kumimoji="0" lang="zh-CN" altLang="en-US" sz="1800" dirty="0">
                <a:cs typeface="宋体" charset="0"/>
              </a:rPr>
              <a:t>第四季度：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cs typeface="宋体" charset="0"/>
              </a:rPr>
              <a:t>Android和iOS在全球范围内的市场份额占有率总共为</a:t>
            </a:r>
            <a:r>
              <a:rPr kumimoji="0" lang="zh-CN" altLang="en-US" sz="1800" dirty="0" smtClean="0">
                <a:solidFill>
                  <a:srgbClr val="FF0000"/>
                </a:solidFill>
                <a:cs typeface="宋体" charset="0"/>
              </a:rPr>
              <a:t>9</a:t>
            </a:r>
            <a:r>
              <a:rPr kumimoji="0" lang="en-US" altLang="zh-CN" sz="1800" dirty="0" smtClean="0">
                <a:solidFill>
                  <a:srgbClr val="FF0000"/>
                </a:solidFill>
                <a:cs typeface="宋体" charset="0"/>
              </a:rPr>
              <a:t>6</a:t>
            </a:r>
            <a:r>
              <a:rPr kumimoji="0" lang="zh-CN" altLang="en-US" sz="1800" dirty="0" smtClean="0">
                <a:solidFill>
                  <a:srgbClr val="FF0000"/>
                </a:solidFill>
                <a:cs typeface="宋体" charset="0"/>
              </a:rPr>
              <a:t>.</a:t>
            </a:r>
            <a:r>
              <a:rPr kumimoji="0" lang="en-US" altLang="zh-CN" sz="1800" dirty="0" smtClean="0">
                <a:solidFill>
                  <a:srgbClr val="FF0000"/>
                </a:solidFill>
                <a:cs typeface="宋体" charset="0"/>
              </a:rPr>
              <a:t>3</a:t>
            </a:r>
            <a:r>
              <a:rPr kumimoji="0" lang="zh-CN" altLang="en-US" sz="1800" dirty="0" smtClean="0">
                <a:solidFill>
                  <a:srgbClr val="FF0000"/>
                </a:solidFill>
                <a:cs typeface="宋体" charset="0"/>
              </a:rPr>
              <a:t>%</a:t>
            </a:r>
            <a:endParaRPr kumimoji="0" lang="zh-CN" altLang="en-US" sz="1800" dirty="0">
              <a:solidFill>
                <a:srgbClr val="FF0000"/>
              </a:solidFill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cs typeface="宋体" charset="0"/>
              </a:rPr>
              <a:t>Android和iOS</a:t>
            </a:r>
            <a:r>
              <a:rPr kumimoji="0" lang="zh-CN" altLang="en-US" sz="1800" dirty="0" smtClean="0">
                <a:cs typeface="宋体" charset="0"/>
              </a:rPr>
              <a:t>手机共出货</a:t>
            </a:r>
            <a:r>
              <a:rPr kumimoji="0" lang="en-US" altLang="zh-CN" sz="1800" dirty="0" smtClean="0">
                <a:solidFill>
                  <a:srgbClr val="FF0000"/>
                </a:solidFill>
                <a:cs typeface="宋体" charset="0"/>
              </a:rPr>
              <a:t>1</a:t>
            </a:r>
            <a:r>
              <a:rPr kumimoji="0" lang="zh-CN" altLang="en-US" sz="1800" dirty="0" smtClean="0">
                <a:solidFill>
                  <a:srgbClr val="FF0000"/>
                </a:solidFill>
                <a:cs typeface="宋体" charset="0"/>
              </a:rPr>
              <a:t>2.</a:t>
            </a:r>
            <a:r>
              <a:rPr kumimoji="0" lang="en-US" altLang="zh-CN" sz="1800" dirty="0" smtClean="0">
                <a:solidFill>
                  <a:srgbClr val="FF0000"/>
                </a:solidFill>
                <a:cs typeface="宋体" charset="0"/>
              </a:rPr>
              <a:t>38</a:t>
            </a:r>
            <a:r>
              <a:rPr kumimoji="0" lang="zh-CN" altLang="en-US" sz="1800" dirty="0" smtClean="0">
                <a:solidFill>
                  <a:srgbClr val="FF0000"/>
                </a:solidFill>
                <a:cs typeface="宋体" charset="0"/>
              </a:rPr>
              <a:t>亿</a:t>
            </a:r>
            <a:r>
              <a:rPr kumimoji="0" lang="zh-CN" altLang="en-US" sz="1800" dirty="0" smtClean="0">
                <a:cs typeface="宋体" charset="0"/>
              </a:rPr>
              <a:t>台，</a:t>
            </a:r>
            <a:r>
              <a:rPr lang="en-US" altLang="zh-CN" sz="1800" dirty="0" smtClean="0">
                <a:cs typeface="宋体" charset="0"/>
              </a:rPr>
              <a:t>iPhone</a:t>
            </a:r>
            <a:r>
              <a:rPr lang="zh-CN" altLang="en-US" sz="1800" dirty="0" smtClean="0">
                <a:cs typeface="宋体" charset="0"/>
              </a:rPr>
              <a:t>独占鳌头坐稳高端市场</a:t>
            </a:r>
            <a:endParaRPr kumimoji="0" lang="zh-CN" altLang="en-US" sz="1800" dirty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0751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苹果智能终端的市场占有率</a:t>
            </a:r>
          </a:p>
        </p:txBody>
      </p:sp>
      <p:sp>
        <p:nvSpPr>
          <p:cNvPr id="27" name="矩形 26"/>
          <p:cNvSpPr/>
          <p:nvPr/>
        </p:nvSpPr>
        <p:spPr>
          <a:xfrm>
            <a:off x="406487" y="973912"/>
            <a:ext cx="828092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>
                <a:latin typeface="+mj-ea"/>
                <a:ea typeface="+mj-ea"/>
              </a:rPr>
              <a:t>用户使用的移动设备中，</a:t>
            </a:r>
            <a:r>
              <a:rPr lang="zh-CN" altLang="en-US" dirty="0" smtClean="0">
                <a:latin typeface="+mj-ea"/>
                <a:ea typeface="+mj-ea"/>
              </a:rPr>
              <a:t>苹果（</a:t>
            </a:r>
            <a:r>
              <a:rPr lang="en-US" altLang="zh-CN" dirty="0" smtClean="0">
                <a:latin typeface="+mj-ea"/>
                <a:ea typeface="+mj-ea"/>
              </a:rPr>
              <a:t>iPhone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iPad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iTouch</a:t>
            </a:r>
            <a:r>
              <a:rPr lang="zh-CN" altLang="en-US" dirty="0" smtClean="0">
                <a:latin typeface="+mj-ea"/>
                <a:ea typeface="+mj-ea"/>
              </a:rPr>
              <a:t>）占据</a:t>
            </a:r>
            <a:r>
              <a:rPr lang="en-US" altLang="zh-CN" b="1" dirty="0">
                <a:latin typeface="+mj-ea"/>
                <a:ea typeface="+mj-ea"/>
              </a:rPr>
              <a:t>32.1%</a:t>
            </a:r>
            <a:r>
              <a:rPr lang="zh-CN" altLang="en-US" dirty="0">
                <a:latin typeface="+mj-ea"/>
                <a:ea typeface="+mj-ea"/>
              </a:rPr>
              <a:t>的最大份额，其次，三星设备占</a:t>
            </a:r>
            <a:r>
              <a:rPr lang="en-US" altLang="zh-CN" b="1" dirty="0">
                <a:latin typeface="+mj-ea"/>
                <a:ea typeface="+mj-ea"/>
              </a:rPr>
              <a:t>15.5%</a:t>
            </a:r>
            <a:r>
              <a:rPr lang="zh-CN" altLang="en-US" dirty="0">
                <a:latin typeface="+mj-ea"/>
                <a:ea typeface="+mj-ea"/>
              </a:rPr>
              <a:t>，小米设备占</a:t>
            </a:r>
            <a:r>
              <a:rPr lang="en-US" altLang="zh-CN" b="1" dirty="0" smtClean="0">
                <a:latin typeface="+mj-ea"/>
                <a:ea typeface="+mj-ea"/>
              </a:rPr>
              <a:t>11.8%</a:t>
            </a:r>
            <a:endParaRPr lang="en-US" altLang="zh-CN" b="1" dirty="0" smtClean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3729" y="2348881"/>
            <a:ext cx="5760641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2014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年</a:t>
            </a:r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月 移动智能终端用户设备品牌分布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403918"/>
              </p:ext>
            </p:extLst>
          </p:nvPr>
        </p:nvGraphicFramePr>
        <p:xfrm>
          <a:off x="244196" y="1623785"/>
          <a:ext cx="864096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328075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ffectLst/>
                <a:latin typeface="+mj-ea"/>
                <a:cs typeface="+mn-cs"/>
              </a:rPr>
              <a:t>从市场需求来看看</a:t>
            </a:r>
            <a:endParaRPr lang="zh-CN" altLang="en-US" sz="3200" dirty="0">
              <a:effectLst/>
              <a:latin typeface="+mj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243"/>
            <a:ext cx="9144000" cy="1792270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0" y="3054728"/>
            <a:ext cx="9144000" cy="1577217"/>
            <a:chOff x="0" y="3532841"/>
            <a:chExt cx="9144000" cy="1577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32841"/>
              <a:ext cx="9144000" cy="82193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403165"/>
              <a:ext cx="9144000" cy="706893"/>
            </a:xfrm>
            <a:prstGeom prst="rect">
              <a:avLst/>
            </a:prstGeom>
          </p:spPr>
        </p:pic>
      </p:grpSp>
      <p:grpSp>
        <p:nvGrpSpPr>
          <p:cNvPr id="9" name="组 8"/>
          <p:cNvGrpSpPr/>
          <p:nvPr/>
        </p:nvGrpSpPr>
        <p:grpSpPr>
          <a:xfrm>
            <a:off x="0" y="4988111"/>
            <a:ext cx="9144000" cy="1471573"/>
            <a:chOff x="0" y="4988111"/>
            <a:chExt cx="9144000" cy="147157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4988111"/>
              <a:ext cx="9144000" cy="7296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5694830"/>
              <a:ext cx="9144000" cy="764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445854"/>
      </p:ext>
    </p:extLst>
  </p:cSld>
  <p:clrMapOvr>
    <a:masterClrMapping/>
  </p:clrMapOvr>
  <p:transition xmlns:p14="http://schemas.microsoft.com/office/powerpoint/2010/main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母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157319847</TotalTime>
  <Pages>0</Pages>
  <Words>1621</Words>
  <Characters>0</Characters>
  <Application>Microsoft Macintosh PowerPoint</Application>
  <DocSecurity>0</DocSecurity>
  <PresentationFormat>全屏显示(4:3)</PresentationFormat>
  <Lines>0</Lines>
  <Paragraphs>243</Paragraphs>
  <Slides>28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Theme</vt:lpstr>
      <vt:lpstr>母版</vt:lpstr>
      <vt:lpstr>目录</vt:lpstr>
      <vt:lpstr>什么是iOS</vt:lpstr>
      <vt:lpstr>什么是iOS开发</vt:lpstr>
      <vt:lpstr>岗位介绍</vt:lpstr>
      <vt:lpstr>为什么要选择移动开发</vt:lpstr>
      <vt:lpstr>为什么要选择移动开发</vt:lpstr>
      <vt:lpstr>主流手机操作系统</vt:lpstr>
      <vt:lpstr>苹果智能终端的市场占有率</vt:lpstr>
      <vt:lpstr>从市场需求来看看</vt:lpstr>
      <vt:lpstr>iOS开发人才缺口</vt:lpstr>
      <vt:lpstr>为什么要选择iOS（跟Android的比较）</vt:lpstr>
      <vt:lpstr>看看iOS开发的薪资</vt:lpstr>
      <vt:lpstr>就业方向</vt:lpstr>
      <vt:lpstr>用人单位</vt:lpstr>
      <vt:lpstr>iOS开发的职业发展</vt:lpstr>
      <vt:lpstr>鹏途简介</vt:lpstr>
      <vt:lpstr>项目介绍</vt:lpstr>
      <vt:lpstr>鹏途iOS课程优势</vt:lpstr>
      <vt:lpstr>培养方案</vt:lpstr>
      <vt:lpstr>鹏途iOS课程路线</vt:lpstr>
      <vt:lpstr>就业服务</vt:lpstr>
      <vt:lpstr>师资阵容</vt:lpstr>
      <vt:lpstr>师资阵容</vt:lpstr>
      <vt:lpstr>学习iOS开发的准备</vt:lpstr>
      <vt:lpstr>Mac OS X获取途径</vt:lpstr>
      <vt:lpstr>iMac(一体机)</vt:lpstr>
      <vt:lpstr>MacBook(笔记本)</vt:lpstr>
      <vt:lpstr>Mac mini(迷你主机)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6809</cp:revision>
  <cp:lastPrinted>1899-12-30T00:00:00Z</cp:lastPrinted>
  <dcterms:created xsi:type="dcterms:W3CDTF">2012-07-12T07:10:00Z</dcterms:created>
  <dcterms:modified xsi:type="dcterms:W3CDTF">2015-06-30T10:07:12Z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