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5" r:id="rId1"/>
  </p:sldMasterIdLst>
  <p:notesMasterIdLst>
    <p:notesMasterId r:id="rId19"/>
  </p:notesMasterIdLst>
  <p:sldIdLst>
    <p:sldId id="325" r:id="rId2"/>
    <p:sldId id="273" r:id="rId3"/>
    <p:sldId id="326" r:id="rId4"/>
    <p:sldId id="340" r:id="rId5"/>
    <p:sldId id="327" r:id="rId6"/>
    <p:sldId id="328" r:id="rId7"/>
    <p:sldId id="329" r:id="rId8"/>
    <p:sldId id="330" r:id="rId9"/>
    <p:sldId id="338" r:id="rId10"/>
    <p:sldId id="339" r:id="rId11"/>
    <p:sldId id="332" r:id="rId12"/>
    <p:sldId id="333" r:id="rId13"/>
    <p:sldId id="334" r:id="rId14"/>
    <p:sldId id="335" r:id="rId15"/>
    <p:sldId id="341" r:id="rId16"/>
    <p:sldId id="336" r:id="rId17"/>
    <p:sldId id="33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5EF3AE0D-E4FC-1946-8FD8-50094A768686}">
          <p14:sldIdLst>
            <p14:sldId id="325"/>
          </p14:sldIdLst>
        </p14:section>
        <p14:section name="iPhone" id="{31CA81FC-7BB0-CC46-B77A-C43E3E9D8EF1}">
          <p14:sldIdLst>
            <p14:sldId id="273"/>
            <p14:sldId id="326"/>
            <p14:sldId id="340"/>
            <p14:sldId id="327"/>
            <p14:sldId id="328"/>
            <p14:sldId id="329"/>
            <p14:sldId id="330"/>
            <p14:sldId id="338"/>
            <p14:sldId id="339"/>
          </p14:sldIdLst>
        </p14:section>
        <p14:section name="iPad" id="{25C1B271-FAEE-6044-8888-2BC95A0521AB}">
          <p14:sldIdLst>
            <p14:sldId id="332"/>
            <p14:sldId id="333"/>
            <p14:sldId id="334"/>
            <p14:sldId id="335"/>
          </p14:sldIdLst>
        </p14:section>
        <p14:section name="其他" id="{F05D8001-3749-FF47-AA52-620FAB27E6EE}">
          <p14:sldIdLst>
            <p14:sldId id="341"/>
            <p14:sldId id="336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7" autoAdjust="0"/>
  </p:normalViewPr>
  <p:slideViewPr>
    <p:cSldViewPr>
      <p:cViewPr varScale="1">
        <p:scale>
          <a:sx n="80" d="100"/>
          <a:sy n="80" d="100"/>
        </p:scale>
        <p:origin x="-1440" y="-96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146572-3097-5542-93C7-87A6A9278E62}" type="datetimeFigureOut">
              <a:rPr lang="en-US"/>
              <a:pPr>
                <a:defRPr/>
              </a:pPr>
              <a:t>15/5/4</a:t>
            </a:fld>
            <a:endParaRPr lang="en-US" dirty="0"/>
          </a:p>
        </p:txBody>
      </p:sp>
      <p:sp>
        <p:nvSpPr>
          <p:cNvPr id="29594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2A8ECF-465B-C647-9A13-AE974EED67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4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zh-CN" dirty="0" smtClean="0"/>
              <a:t>2007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日，在</a:t>
            </a:r>
            <a:r>
              <a:rPr kumimoji="1" lang="en-US" altLang="zh-CN" dirty="0" smtClean="0"/>
              <a:t>MacWorld</a:t>
            </a:r>
            <a:r>
              <a:rPr kumimoji="1" lang="zh-CN" altLang="en-US" dirty="0" smtClean="0"/>
              <a:t>大会上苹果正式发布了首款苹果智能手机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，从未涉足过通讯领域的苹果公司也能出手机，当时还是诺基亚的天下，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系列的风光几乎让诺基亚忘了自我。有不少人都在嘲笑苹果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，一款没有键盘的手机能有怎么样，但随后的表现让所有人都傻了眼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>
                <a:effectLst/>
              </a:rPr>
              <a:t>伴随着众多业界的质疑，苹果首款</a:t>
            </a:r>
            <a:r>
              <a:rPr lang="en-US" altLang="zh-CN" dirty="0" smtClean="0">
                <a:effectLst/>
              </a:rPr>
              <a:t>iPhone</a:t>
            </a:r>
            <a:r>
              <a:rPr lang="zh-CN" altLang="en-US" dirty="0" smtClean="0">
                <a:effectLst/>
              </a:rPr>
              <a:t>手机于</a:t>
            </a:r>
            <a:r>
              <a:rPr lang="en-US" altLang="zh-CN" dirty="0" smtClean="0">
                <a:effectLst/>
              </a:rPr>
              <a:t>2007</a:t>
            </a:r>
            <a:r>
              <a:rPr lang="zh-CN" altLang="en-US" dirty="0" smtClean="0">
                <a:effectLst/>
              </a:rPr>
              <a:t>年</a:t>
            </a:r>
            <a:r>
              <a:rPr lang="en-US" altLang="zh-CN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月开始全球同步发售。从发售当天众多粉丝彻夜排队购买的情况看，让众多质疑</a:t>
            </a:r>
            <a:r>
              <a:rPr lang="en-US" altLang="zh-CN" dirty="0" smtClean="0">
                <a:effectLst/>
              </a:rPr>
              <a:t>iPhone</a:t>
            </a:r>
            <a:r>
              <a:rPr lang="zh-CN" altLang="en-US" dirty="0" smtClean="0">
                <a:effectLst/>
              </a:rPr>
              <a:t>的人都傻了眼，而这仅仅只是“改变一切”的开始</a:t>
            </a:r>
            <a:endParaRPr lang="en-US" altLang="zh-CN" dirty="0" smtClean="0">
              <a:effectLst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出现之前，智能手机要不然就是没有配备触摸屏，要不然就是一个配有触控笔的</a:t>
            </a:r>
            <a:r>
              <a:rPr lang="zh-CN" altLang="en-US" dirty="0" smtClean="0">
                <a:solidFill>
                  <a:srgbClr val="FF0000"/>
                </a:solidFill>
              </a:rPr>
              <a:t>电阻屏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用电容屏改变了一切，但更重要的是，苹果知道如何 利用这些新的硬件来改善人机交互方式，降低用户操作的难度，这让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比其他系统更为强大。通过去掉大量的按键仅仅保留一颗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键，苹果将交互主要的发生地定义在了触摸屏。苹果为了让人机交互更自然，更是引入了众多手势，比如双指缩放图片，即便是在现在看来，依然惊艳不已</a:t>
            </a:r>
            <a:endParaRPr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en-US" altLang="zh-CN" dirty="0" smtClean="0">
                <a:effectLst/>
              </a:rPr>
              <a:t>2010</a:t>
            </a:r>
            <a:r>
              <a:rPr lang="zh-CN" altLang="en-US" dirty="0" smtClean="0">
                <a:effectLst/>
              </a:rPr>
              <a:t>年</a:t>
            </a:r>
            <a:r>
              <a:rPr lang="en-US" altLang="zh-CN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月，英国的一项调查发现，</a:t>
            </a:r>
            <a:r>
              <a:rPr lang="en-US" altLang="zh-CN" dirty="0" smtClean="0">
                <a:effectLst/>
              </a:rPr>
              <a:t>iPhone</a:t>
            </a:r>
            <a:r>
              <a:rPr lang="zh-CN" altLang="en-US" dirty="0" smtClean="0">
                <a:effectLst/>
              </a:rPr>
              <a:t>被认为是一项十分重要的发明，其重要性甚至超越了洗衣机、内燃机和太空旅行。此项调查中，苹果</a:t>
            </a:r>
            <a:r>
              <a:rPr lang="en-US" altLang="zh-CN" dirty="0" smtClean="0">
                <a:effectLst/>
              </a:rPr>
              <a:t>iPhone</a:t>
            </a:r>
            <a:r>
              <a:rPr lang="zh-CN" altLang="en-US" dirty="0" smtClean="0">
                <a:effectLst/>
              </a:rPr>
              <a:t>入选历史十大发明，排名第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位，排在第</a:t>
            </a:r>
            <a:r>
              <a:rPr lang="en-US" altLang="zh-CN" dirty="0" smtClean="0">
                <a:effectLst/>
              </a:rPr>
              <a:t>9</a:t>
            </a:r>
            <a:r>
              <a:rPr lang="zh-CN" altLang="en-US" dirty="0" smtClean="0">
                <a:effectLst/>
              </a:rPr>
              <a:t>和第</a:t>
            </a:r>
            <a:r>
              <a:rPr lang="en-US" altLang="zh-CN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位的分别是抽水马桶和内燃机</a:t>
            </a:r>
          </a:p>
          <a:p>
            <a:pPr marL="171450" indent="-171450"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665162"/>
          </a:xfrm>
        </p:spPr>
        <p:txBody>
          <a:bodyPr anchor="ctr">
            <a:normAutofit/>
          </a:bodyPr>
          <a:lstStyle>
            <a:lvl1pPr algn="l">
              <a:defRPr sz="28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92663"/>
          </a:xfrm>
        </p:spPr>
        <p:txBody>
          <a:bodyPr/>
          <a:lstStyle>
            <a:lvl1pPr marL="365760" indent="-36576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1pPr>
            <a:lvl2pPr marL="731520" indent="-36576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2pPr>
            <a:lvl3pPr marL="1097280" indent="-32004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3pPr>
            <a:lvl4pPr marL="1371600" indent="-27432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4pPr>
            <a:lvl5pPr marL="1645920" indent="-274320">
              <a:buSzPct val="100000"/>
              <a:buFont typeface="Heiti SC Light"/>
              <a:buChar char="»"/>
              <a:defRPr>
                <a:latin typeface="华文细黑"/>
                <a:ea typeface="华文细黑"/>
                <a:cs typeface="华文细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3177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CDB0C32-7029-2949-BCD8-6FCD87A2D7B2}" type="datetimeFigureOut">
              <a:rPr kumimoji="1" lang="zh-CN" altLang="en-US" smtClean="0"/>
              <a:pPr/>
              <a:t>15/5/4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19400" y="6353177"/>
            <a:ext cx="3124200" cy="365125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46828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93A1E051-C4FA-934E-9C28-5B7C8506EA5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9" name="图片 8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>
                <a:latin typeface="微软雅黑"/>
                <a:ea typeface="微软雅黑"/>
                <a:cs typeface="微软雅黑"/>
              </a:rPr>
              <a:t>鹏途教育</a:t>
            </a:r>
            <a:endParaRPr kumimoji="1" lang="zh-CN" altLang="en-US" sz="18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062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141DE-C285-CA4B-B51E-544CED463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4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6" r:id="rId1"/>
    <p:sldLayoutId id="2147484237" r:id="rId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>
            <a:normAutofit fontScale="90000"/>
          </a:bodyPr>
          <a:lstStyle/>
          <a:p>
            <a:pPr algn="ctr" eaLnBrk="1" hangingPunct="1">
              <a:defRPr/>
            </a:pPr>
            <a:r>
              <a:rPr kumimoji="0" lang="en-US" altLang="zh-CN" sz="4800" b="1" dirty="0">
                <a:latin typeface="+mj-ea"/>
                <a:cs typeface="黑体" charset="0"/>
              </a:rPr>
              <a:t>iOS</a:t>
            </a:r>
            <a:r>
              <a:rPr kumimoji="0" lang="zh-CN" altLang="en-US" sz="4800" b="1" dirty="0" smtClean="0">
                <a:latin typeface="+mj-ea"/>
                <a:cs typeface="黑体" charset="0"/>
              </a:rPr>
              <a:t>设备发展史</a:t>
            </a:r>
          </a:p>
        </p:txBody>
      </p:sp>
      <p:sp>
        <p:nvSpPr>
          <p:cNvPr id="296964" name="Text Box 9"/>
          <p:cNvSpPr txBox="1">
            <a:spLocks noChangeArrowheads="1"/>
          </p:cNvSpPr>
          <p:nvPr/>
        </p:nvSpPr>
        <p:spPr bwMode="auto">
          <a:xfrm>
            <a:off x="2555776" y="3212976"/>
            <a:ext cx="388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3600" b="1" dirty="0"/>
              <a:t>讲师</a:t>
            </a:r>
            <a:r>
              <a:rPr kumimoji="0" lang="zh-CN" altLang="en-US" sz="3600" b="1" dirty="0" smtClean="0"/>
              <a:t>：龚俊慧</a:t>
            </a:r>
            <a:endParaRPr kumimoji="0" lang="zh-CN" altLang="en-US" sz="3600" dirty="0">
              <a:ea typeface="华文行楷" charset="0"/>
              <a:cs typeface="华文行楷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zh-CN" altLang="en-US" dirty="0" smtClean="0">
                <a:latin typeface="+mj-ea"/>
                <a:cs typeface="Courier New" charset="0"/>
              </a:rPr>
              <a:t>为何如此受欢迎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外观优雅简洁，机身轻薄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用户体验极佳，操作简单，让用户感受到从未有过的爽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软件种类丰富、高质量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性能极佳，支持众多大型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3D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游戏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233236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iPad1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年发布的平板电脑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A4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单核处理器，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9.7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英寸，</a:t>
            </a:r>
            <a:r>
              <a:rPr lang="en-US" altLang="zh-CN" sz="1800" dirty="0" smtClean="0">
                <a:latin typeface="+mn-ea"/>
              </a:rPr>
              <a:t>1024x768</a:t>
            </a:r>
            <a:r>
              <a:rPr lang="zh-CN" altLang="en-US" sz="1800" dirty="0" smtClean="0"/>
              <a:t>像素分辨率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pic>
        <p:nvPicPr>
          <p:cNvPr id="2" name="图片 1" descr="QQ20130606-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20888"/>
            <a:ext cx="3888432" cy="42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1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iPad2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2011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A5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双核处理器</a:t>
            </a:r>
            <a:r>
              <a:rPr kumimoji="0" lang="zh-CN" altLang="zh-CN" sz="1800" dirty="0">
                <a:latin typeface="+mn-ea"/>
                <a:cs typeface="Courier New" charset="0"/>
              </a:rPr>
              <a:t>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9.7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英寸，</a:t>
            </a:r>
            <a:r>
              <a:rPr lang="en-US" altLang="zh-CN" sz="1800" dirty="0" smtClean="0">
                <a:latin typeface="+mn-ea"/>
              </a:rPr>
              <a:t>1024x768</a:t>
            </a:r>
            <a:r>
              <a:rPr lang="zh-CN" altLang="en-US" sz="1800" dirty="0" smtClean="0"/>
              <a:t>像素分辨率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+mn-ea"/>
              </a:rPr>
              <a:t>前置摄像头：</a:t>
            </a:r>
            <a:r>
              <a:rPr lang="en-US" altLang="zh-CN" sz="1800" dirty="0" smtClean="0">
                <a:latin typeface="+mn-ea"/>
              </a:rPr>
              <a:t>30</a:t>
            </a:r>
            <a:r>
              <a:rPr lang="zh-CN" altLang="en-US" sz="1800" dirty="0" smtClean="0">
                <a:latin typeface="+mn-ea"/>
              </a:rPr>
              <a:t>万像素</a:t>
            </a:r>
            <a:r>
              <a:rPr lang="zh-CN" altLang="zh-CN" sz="1800" dirty="0">
                <a:latin typeface="+mn-ea"/>
              </a:rPr>
              <a:t>，</a:t>
            </a:r>
            <a:r>
              <a:rPr lang="zh-CN" altLang="en-US" sz="1800" dirty="0" smtClean="0">
                <a:latin typeface="+mn-ea"/>
              </a:rPr>
              <a:t>后置摄像头：</a:t>
            </a:r>
            <a:r>
              <a:rPr lang="en-US" altLang="zh-CN" sz="1800" dirty="0" smtClean="0">
                <a:latin typeface="+mn-ea"/>
              </a:rPr>
              <a:t>70</a:t>
            </a:r>
            <a:r>
              <a:rPr lang="zh-CN" altLang="en-US" sz="1800" dirty="0" smtClean="0">
                <a:latin typeface="+mn-ea"/>
              </a:rPr>
              <a:t>万像素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pic>
        <p:nvPicPr>
          <p:cNvPr id="3" name="图片 2" descr="QQ20130606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08920"/>
            <a:ext cx="6552728" cy="38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The new iPad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2012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A5</a:t>
            </a:r>
            <a:r>
              <a:rPr kumimoji="0" lang="en-US" altLang="zh-CN" sz="1800" dirty="0">
                <a:latin typeface="+mn-ea"/>
                <a:cs typeface="Courier New" charset="0"/>
              </a:rPr>
              <a:t>X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双核处理器</a:t>
            </a:r>
            <a:r>
              <a:rPr kumimoji="0" lang="en-US" altLang="zh-CN" sz="1800" dirty="0">
                <a:latin typeface="+mn-ea"/>
                <a:cs typeface="Courier New" charset="0"/>
              </a:rPr>
              <a:t>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9.7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Retina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显示屏，</a:t>
            </a:r>
            <a:r>
              <a:rPr lang="en-US" altLang="zh-CN" sz="1800" dirty="0">
                <a:latin typeface="+mn-ea"/>
              </a:rPr>
              <a:t>2048x1536</a:t>
            </a:r>
            <a:r>
              <a:rPr lang="zh-CN" altLang="en-US" sz="1800" dirty="0" smtClean="0"/>
              <a:t>像素分辨率</a:t>
            </a:r>
            <a:endParaRPr lang="en-US" altLang="zh-CN" sz="1800" dirty="0" smtClean="0"/>
          </a:p>
          <a:p>
            <a:r>
              <a:rPr lang="zh-CN" altLang="en-US" sz="1800" dirty="0">
                <a:latin typeface="+mn-ea"/>
              </a:rPr>
              <a:t>前置摄像头：</a:t>
            </a:r>
            <a:r>
              <a:rPr lang="en-US" altLang="zh-CN" sz="1800" dirty="0">
                <a:latin typeface="+mn-ea"/>
              </a:rPr>
              <a:t>30</a:t>
            </a:r>
            <a:r>
              <a:rPr lang="zh-CN" altLang="en-US" sz="1800" dirty="0">
                <a:latin typeface="+mn-ea"/>
              </a:rPr>
              <a:t>万像素</a:t>
            </a:r>
            <a:r>
              <a:rPr lang="zh-CN" altLang="zh-CN" sz="1800" dirty="0">
                <a:latin typeface="+mn-ea"/>
              </a:rPr>
              <a:t>，</a:t>
            </a:r>
            <a:r>
              <a:rPr lang="zh-CN" altLang="en-US" sz="1800" dirty="0">
                <a:latin typeface="+mn-ea"/>
              </a:rPr>
              <a:t>后置摄像头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en-US" altLang="zh-CN" sz="1800" dirty="0" smtClean="0">
                <a:latin typeface="+mn-ea"/>
              </a:rPr>
              <a:t>500</a:t>
            </a:r>
            <a:r>
              <a:rPr lang="zh-CN" altLang="en-US" sz="1800" dirty="0" smtClean="0">
                <a:latin typeface="+mn-ea"/>
              </a:rPr>
              <a:t>万像素</a:t>
            </a:r>
            <a:endParaRPr kumimoji="0" lang="en-US" altLang="zh-CN" sz="1800" dirty="0">
              <a:latin typeface="+mn-ea"/>
              <a:cs typeface="Courier New" charset="0"/>
            </a:endParaRPr>
          </a:p>
        </p:txBody>
      </p:sp>
      <p:pic>
        <p:nvPicPr>
          <p:cNvPr id="3" name="图片 2" descr="QQ20130606-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2832100" cy="3568700"/>
          </a:xfrm>
          <a:prstGeom prst="rect">
            <a:avLst/>
          </a:prstGeom>
        </p:spPr>
      </p:pic>
      <p:pic>
        <p:nvPicPr>
          <p:cNvPr id="4" name="图片 3" descr="QQ20130606-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96952"/>
            <a:ext cx="3111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iPad4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1800" dirty="0">
                <a:latin typeface="+mn-ea"/>
                <a:cs typeface="Courier New" charset="0"/>
              </a:rPr>
              <a:t>2012</a:t>
            </a:r>
            <a:r>
              <a:rPr kumimoji="0" lang="zh-CN" altLang="en-US" sz="1800" dirty="0">
                <a:latin typeface="+mn-ea"/>
                <a:cs typeface="Courier New" charset="0"/>
              </a:rPr>
              <a:t>年发布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A6X</a:t>
            </a:r>
            <a:r>
              <a:rPr kumimoji="0" lang="zh-CN" altLang="en-US" sz="1800" dirty="0">
                <a:latin typeface="+mn-ea"/>
                <a:cs typeface="Courier New" charset="0"/>
              </a:rPr>
              <a:t>双核处理器</a:t>
            </a:r>
            <a:r>
              <a:rPr kumimoji="0" lang="en-US" altLang="zh-CN" sz="1800" dirty="0">
                <a:latin typeface="+mn-ea"/>
                <a:cs typeface="Courier New" charset="0"/>
              </a:rPr>
              <a:t>，9.7</a:t>
            </a:r>
            <a:r>
              <a:rPr kumimoji="0" lang="zh-CN" altLang="en-US" sz="1800" dirty="0">
                <a:latin typeface="+mn-ea"/>
                <a:cs typeface="Courier New" charset="0"/>
              </a:rPr>
              <a:t>英寸</a:t>
            </a:r>
            <a:r>
              <a:rPr kumimoji="0" lang="en-US" altLang="zh-CN" sz="1800" dirty="0">
                <a:latin typeface="+mn-ea"/>
                <a:cs typeface="Courier New" charset="0"/>
              </a:rPr>
              <a:t>Retina</a:t>
            </a:r>
            <a:r>
              <a:rPr kumimoji="0" lang="zh-CN" altLang="en-US" sz="1800" dirty="0">
                <a:latin typeface="+mn-ea"/>
                <a:cs typeface="Courier New" charset="0"/>
              </a:rPr>
              <a:t>显示屏，</a:t>
            </a:r>
            <a:r>
              <a:rPr lang="en-US" altLang="zh-CN" sz="1800" dirty="0">
                <a:latin typeface="+mn-ea"/>
              </a:rPr>
              <a:t>2048x1536</a:t>
            </a:r>
            <a:r>
              <a:rPr lang="zh-CN" altLang="en-US" sz="1800" dirty="0"/>
              <a:t>像素分辨率</a:t>
            </a:r>
            <a:endParaRPr lang="en-US" altLang="zh-CN" sz="1800" dirty="0"/>
          </a:p>
          <a:p>
            <a:r>
              <a:rPr lang="zh-CN" altLang="en-US" sz="1800" dirty="0">
                <a:latin typeface="+mn-ea"/>
              </a:rPr>
              <a:t>前置摄像头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en-US" altLang="zh-CN" sz="1800" dirty="0" smtClean="0">
                <a:latin typeface="+mn-ea"/>
              </a:rPr>
              <a:t>120</a:t>
            </a:r>
            <a:r>
              <a:rPr lang="zh-CN" altLang="en-US" sz="1800" dirty="0">
                <a:latin typeface="+mn-ea"/>
              </a:rPr>
              <a:t>万像素</a:t>
            </a:r>
            <a:r>
              <a:rPr lang="zh-CN" altLang="zh-CN" sz="1800" dirty="0">
                <a:latin typeface="+mn-ea"/>
              </a:rPr>
              <a:t>，</a:t>
            </a:r>
            <a:r>
              <a:rPr lang="zh-CN" altLang="en-US" sz="1800" dirty="0">
                <a:latin typeface="+mn-ea"/>
              </a:rPr>
              <a:t>后置摄像头：</a:t>
            </a:r>
            <a:r>
              <a:rPr lang="en-US" altLang="zh-CN" sz="1800" dirty="0">
                <a:latin typeface="+mn-ea"/>
              </a:rPr>
              <a:t>500</a:t>
            </a:r>
            <a:r>
              <a:rPr lang="zh-CN" altLang="en-US" sz="1800" dirty="0">
                <a:latin typeface="+mn-ea"/>
              </a:rPr>
              <a:t>万像素</a:t>
            </a:r>
            <a:endParaRPr kumimoji="0" lang="en-US" altLang="zh-CN" sz="1800" dirty="0">
              <a:latin typeface="+mn-ea"/>
              <a:cs typeface="Courier New" charset="0"/>
            </a:endParaRPr>
          </a:p>
        </p:txBody>
      </p:sp>
      <p:pic>
        <p:nvPicPr>
          <p:cNvPr id="3" name="图片 2" descr="QQ20130606-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96952"/>
            <a:ext cx="2988940" cy="3654757"/>
          </a:xfrm>
          <a:prstGeom prst="rect">
            <a:avLst/>
          </a:prstGeom>
        </p:spPr>
      </p:pic>
      <p:pic>
        <p:nvPicPr>
          <p:cNvPr id="4" name="图片 3" descr="QQ20130606-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3039864" cy="36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iPod Touch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latin typeface="+mn-ea"/>
              </a:rPr>
              <a:t>iPod </a:t>
            </a:r>
            <a:r>
              <a:rPr lang="en-US" altLang="zh-CN" sz="1800" dirty="0" smtClean="0">
                <a:latin typeface="+mn-ea"/>
              </a:rPr>
              <a:t>T</a:t>
            </a:r>
            <a:r>
              <a:rPr lang="en-US" altLang="zh-TW" sz="1800" dirty="0" smtClean="0">
                <a:latin typeface="+mn-ea"/>
              </a:rPr>
              <a:t>ouch</a:t>
            </a:r>
            <a:r>
              <a:rPr lang="zh-TW" altLang="en-US" sz="1800" dirty="0">
                <a:latin typeface="+mn-ea"/>
              </a:rPr>
              <a:t>是一台没有电话服务功能的</a:t>
            </a:r>
            <a:r>
              <a:rPr lang="en-US" altLang="zh-TW" sz="1800" dirty="0" smtClean="0">
                <a:latin typeface="+mn-ea"/>
              </a:rPr>
              <a:t>iPhone</a:t>
            </a:r>
            <a:endParaRPr lang="en-US" altLang="zh-TW" sz="18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可以使用</a:t>
            </a:r>
            <a:r>
              <a:rPr lang="en-US" altLang="zh-CN" sz="1800" dirty="0" smtClean="0">
                <a:latin typeface="+mn-ea"/>
              </a:rPr>
              <a:t>wifi</a:t>
            </a:r>
            <a:r>
              <a:rPr lang="zh-CN" altLang="en-US" sz="1800" dirty="0">
                <a:latin typeface="+mn-ea"/>
              </a:rPr>
              <a:t>接入无线网络，拥有和</a:t>
            </a:r>
            <a:r>
              <a:rPr lang="en-US" altLang="zh-CN" sz="1800" dirty="0">
                <a:latin typeface="+mn-ea"/>
              </a:rPr>
              <a:t>iPhone</a:t>
            </a:r>
            <a:r>
              <a:rPr lang="zh-CN" altLang="en-US" sz="1800" dirty="0">
                <a:latin typeface="+mn-ea"/>
              </a:rPr>
              <a:t>一样</a:t>
            </a:r>
            <a:r>
              <a:rPr lang="zh-CN" altLang="en-US" sz="1800" dirty="0" smtClean="0">
                <a:latin typeface="+mn-ea"/>
              </a:rPr>
              <a:t>的上网体验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可以通过苹果皮实现打电话和</a:t>
            </a:r>
            <a:r>
              <a:rPr lang="zh-CN" altLang="en-US" sz="1800" dirty="0">
                <a:latin typeface="+mn-ea"/>
              </a:rPr>
              <a:t>短信功</a:t>
            </a:r>
            <a:r>
              <a:rPr lang="zh-CN" altLang="en-US" sz="1800" dirty="0" smtClean="0">
                <a:latin typeface="+mn-ea"/>
              </a:rPr>
              <a:t>能</a:t>
            </a:r>
            <a:endParaRPr lang="en-US" altLang="zh-CN" sz="1800" dirty="0" smtClean="0">
              <a:latin typeface="+mn-ea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已经出到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iPod Touch5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版本了，下图为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iPod Touch4</a:t>
            </a:r>
          </a:p>
        </p:txBody>
      </p:sp>
      <p:pic>
        <p:nvPicPr>
          <p:cNvPr id="3" name="图片 2" descr="QQ20130606-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96952"/>
            <a:ext cx="4896544" cy="36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Apple TV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苹果公司推</a:t>
            </a:r>
            <a:r>
              <a:rPr lang="zh-CN" altLang="en-US" sz="1800" dirty="0" smtClean="0">
                <a:latin typeface="+mn-ea"/>
              </a:rPr>
              <a:t>出的一款高清电视机顶盒产品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可以通过</a:t>
            </a:r>
            <a:r>
              <a:rPr lang="en-US" altLang="zh-CN" sz="1800" dirty="0">
                <a:latin typeface="+mn-ea"/>
              </a:rPr>
              <a:t>Apple TV</a:t>
            </a:r>
            <a:r>
              <a:rPr lang="zh-CN" altLang="en-US" sz="1800" dirty="0" smtClean="0">
                <a:latin typeface="+mn-ea"/>
              </a:rPr>
              <a:t>在线收看电视节目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可以通过</a:t>
            </a:r>
            <a:r>
              <a:rPr lang="en-US" altLang="zh-CN" sz="1800" dirty="0">
                <a:latin typeface="+mn-ea"/>
              </a:rPr>
              <a:t>Airplay</a:t>
            </a:r>
            <a:r>
              <a:rPr lang="zh-CN" altLang="en-US" sz="1800" dirty="0">
                <a:latin typeface="+mn-ea"/>
              </a:rPr>
              <a:t>功能，将</a:t>
            </a:r>
            <a:r>
              <a:rPr lang="en-US" altLang="zh-CN" sz="1800" dirty="0">
                <a:latin typeface="+mn-ea"/>
              </a:rPr>
              <a:t>iPad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iPhone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iPod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>
                <a:latin typeface="+mn-ea"/>
              </a:rPr>
              <a:t>PC</a:t>
            </a:r>
            <a:r>
              <a:rPr lang="zh-CN" altLang="en-US" sz="1800" dirty="0">
                <a:latin typeface="+mn-ea"/>
              </a:rPr>
              <a:t>中的照片、视频和音乐通过传输到电视上进行播放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pic>
        <p:nvPicPr>
          <p:cNvPr id="3" name="图片 2" descr="QQ20130606-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96952"/>
            <a:ext cx="4392488" cy="35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+mj-ea"/>
                <a:cs typeface="Courier New" charset="0"/>
              </a:rPr>
              <a:t>总结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乔布斯并不是</a:t>
            </a:r>
            <a:r>
              <a:rPr lang="en-US" altLang="zh-CN" sz="1800" dirty="0">
                <a:latin typeface="+mn-ea"/>
              </a:rPr>
              <a:t>PC</a:t>
            </a:r>
            <a:r>
              <a:rPr lang="zh-CN" altLang="en-US" sz="1800" dirty="0">
                <a:latin typeface="+mn-ea"/>
              </a:rPr>
              <a:t>（电脑）的发明者，</a:t>
            </a:r>
            <a:r>
              <a:rPr lang="zh-CN" altLang="en-US" sz="1800" dirty="0" smtClean="0">
                <a:latin typeface="+mn-ea"/>
              </a:rPr>
              <a:t>但是苹果电脑却使人眼睛发光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他也没有发</a:t>
            </a:r>
            <a:r>
              <a:rPr lang="zh-CN" altLang="en-US" sz="1800" dirty="0">
                <a:latin typeface="+mn-ea"/>
              </a:rPr>
              <a:t>明</a:t>
            </a:r>
            <a:r>
              <a:rPr lang="en-US" altLang="zh-CN" sz="1800" dirty="0">
                <a:latin typeface="+mn-ea"/>
              </a:rPr>
              <a:t>MP3</a:t>
            </a:r>
            <a:r>
              <a:rPr lang="zh-CN" altLang="en-US" sz="1800" dirty="0">
                <a:latin typeface="+mn-ea"/>
              </a:rPr>
              <a:t>，但</a:t>
            </a:r>
            <a:r>
              <a:rPr lang="en-US" altLang="zh-CN" sz="1800" dirty="0">
                <a:latin typeface="+mn-ea"/>
              </a:rPr>
              <a:t>iPod</a:t>
            </a:r>
            <a:r>
              <a:rPr lang="zh-CN" altLang="en-US" sz="1800" dirty="0">
                <a:latin typeface="+mn-ea"/>
              </a:rPr>
              <a:t>却风靡</a:t>
            </a:r>
            <a:r>
              <a:rPr lang="zh-CN" altLang="en-US" sz="1800" dirty="0" smtClean="0">
                <a:latin typeface="+mn-ea"/>
              </a:rPr>
              <a:t>世界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他以前没有做过手</a:t>
            </a:r>
            <a:r>
              <a:rPr lang="zh-CN" altLang="en-US" sz="1800" dirty="0">
                <a:latin typeface="+mn-ea"/>
              </a:rPr>
              <a:t>机，但</a:t>
            </a:r>
            <a:r>
              <a:rPr lang="en-US" altLang="zh-CN" sz="1800" dirty="0">
                <a:latin typeface="+mn-ea"/>
              </a:rPr>
              <a:t>iPhone</a:t>
            </a:r>
            <a:r>
              <a:rPr lang="zh-CN" altLang="en-US" sz="1800" dirty="0">
                <a:latin typeface="+mn-ea"/>
              </a:rPr>
              <a:t>将诺基 亚摩托罗拉打得落花</a:t>
            </a:r>
            <a:r>
              <a:rPr lang="zh-CN" altLang="en-US" sz="1800" dirty="0" smtClean="0">
                <a:latin typeface="+mn-ea"/>
              </a:rPr>
              <a:t>流水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在乔布斯之前许多人做平板电脑失败</a:t>
            </a:r>
            <a:r>
              <a:rPr lang="zh-CN" altLang="en-US" sz="1800" dirty="0">
                <a:latin typeface="+mn-ea"/>
              </a:rPr>
              <a:t>了，但</a:t>
            </a:r>
            <a:r>
              <a:rPr lang="en-US" altLang="zh-CN" sz="1800" dirty="0">
                <a:latin typeface="+mn-ea"/>
              </a:rPr>
              <a:t>iPad</a:t>
            </a:r>
            <a:r>
              <a:rPr lang="zh-CN" altLang="en-US" sz="1800" dirty="0">
                <a:latin typeface="+mn-ea"/>
              </a:rPr>
              <a:t>却激发了消费</a:t>
            </a:r>
            <a:r>
              <a:rPr lang="zh-CN" altLang="en-US" sz="1800" dirty="0" smtClean="0">
                <a:latin typeface="+mn-ea"/>
              </a:rPr>
              <a:t>者的狂热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所谓创</a:t>
            </a:r>
            <a:r>
              <a:rPr lang="zh-CN" altLang="en-US" sz="1800" dirty="0">
                <a:latin typeface="+mn-ea"/>
              </a:rPr>
              <a:t>新，就是把别人已经做过的东西再做得更 好一点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zh-CN" altLang="en-US" dirty="0" smtClean="0">
                <a:latin typeface="+mj-ea"/>
                <a:cs typeface="Courier New" charset="0"/>
              </a:rPr>
              <a:t>一代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>
          <a:xfrm>
            <a:off x="3851920" y="1333501"/>
            <a:ext cx="4834880" cy="2311524"/>
          </a:xfrm>
        </p:spPr>
        <p:txBody>
          <a:bodyPr>
            <a:normAutofit/>
          </a:bodyPr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2007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支持电子邮件、移动通话、短信、网络浏览等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采取触摸键盘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480x320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200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</p:txBody>
      </p:sp>
      <p:pic>
        <p:nvPicPr>
          <p:cNvPr id="3" name="图片 2" descr="QQ20130606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909852"/>
            <a:ext cx="2195736" cy="4543484"/>
          </a:xfrm>
          <a:prstGeom prst="rect">
            <a:avLst/>
          </a:prstGeom>
        </p:spPr>
      </p:pic>
      <p:pic>
        <p:nvPicPr>
          <p:cNvPr id="4" name="图片 3" descr="QQ20130606-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45024"/>
            <a:ext cx="3744416" cy="3113238"/>
          </a:xfrm>
          <a:prstGeom prst="rect">
            <a:avLst/>
          </a:prstGeom>
        </p:spPr>
      </p:pic>
      <p:pic>
        <p:nvPicPr>
          <p:cNvPr id="5" name="图片 4" descr="QQ20130606-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1276903" cy="432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zh-CN" altLang="en-US" dirty="0" smtClean="0">
                <a:latin typeface="+mj-ea"/>
                <a:cs typeface="Courier New" charset="0"/>
              </a:rPr>
              <a:t>趣事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iPhone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的出现，让不少人发出这样的感叹：世界上有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2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种手机，一种叫做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iPhone</a:t>
            </a:r>
            <a:r>
              <a:rPr kumimoji="0" lang="zh-CN" altLang="en-US" sz="1800" dirty="0">
                <a:latin typeface="+mn-ea"/>
                <a:cs typeface="Courier New" charset="0"/>
              </a:rPr>
              <a:t>，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一种叫做所有其他手机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iPhone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有句非常有意思的广告词：</a:t>
            </a:r>
            <a:r>
              <a:rPr lang="en-US" altLang="zh-CN" sz="1800" dirty="0"/>
              <a:t>If you </a:t>
            </a:r>
            <a:r>
              <a:rPr lang="en-US" altLang="zh-CN" sz="1800" dirty="0" smtClean="0"/>
              <a:t>don‘t </a:t>
            </a:r>
            <a:r>
              <a:rPr lang="en-US" altLang="zh-CN" sz="1800" dirty="0"/>
              <a:t>have an iPhone, well, you </a:t>
            </a:r>
            <a:r>
              <a:rPr lang="en-US" altLang="zh-CN" sz="1800" dirty="0" smtClean="0"/>
              <a:t>don’t </a:t>
            </a:r>
            <a:r>
              <a:rPr lang="en-US" altLang="zh-CN" sz="1800" dirty="0"/>
              <a:t>have an </a:t>
            </a:r>
            <a:r>
              <a:rPr lang="en-US" altLang="zh-CN" sz="1800" dirty="0" smtClean="0"/>
              <a:t>iPhone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大致意思是：</a:t>
            </a:r>
            <a:r>
              <a:rPr lang="zh-CN" altLang="en-US" sz="1800" dirty="0"/>
              <a:t>如果你没有 </a:t>
            </a:r>
            <a:r>
              <a:rPr lang="en-US" altLang="zh-CN" sz="1800" dirty="0"/>
              <a:t>iPhone</a:t>
            </a:r>
            <a:r>
              <a:rPr lang="zh-CN" altLang="en-US" sz="1800" dirty="0"/>
              <a:t>，你也就没有了 </a:t>
            </a:r>
            <a:r>
              <a:rPr lang="en-US" altLang="zh-CN" sz="1800" dirty="0"/>
              <a:t>iPhone </a:t>
            </a:r>
            <a:r>
              <a:rPr lang="zh-CN" altLang="en-US" sz="1800" dirty="0"/>
              <a:t>的所有精彩功能</a:t>
            </a:r>
            <a:endParaRPr kumimoji="0" lang="zh-CN" altLang="en-US" sz="1800" dirty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en-US" altLang="en-US" dirty="0" smtClean="0">
                <a:latin typeface="+mj-ea"/>
                <a:cs typeface="Courier New" charset="0"/>
              </a:rPr>
              <a:t>二</a:t>
            </a:r>
            <a:r>
              <a:rPr kumimoji="0" lang="zh-CN" altLang="en-US" dirty="0" smtClean="0">
                <a:latin typeface="+mj-ea"/>
                <a:cs typeface="Courier New" charset="0"/>
              </a:rPr>
              <a:t>代（</a:t>
            </a:r>
            <a:r>
              <a:rPr kumimoji="0" lang="en-US" altLang="zh-CN" dirty="0" smtClean="0">
                <a:latin typeface="+mj-ea"/>
                <a:cs typeface="Courier New" charset="0"/>
              </a:rPr>
              <a:t>iPhone3G</a:t>
            </a:r>
            <a:r>
              <a:rPr kumimoji="0" lang="zh-CN" altLang="en-US" dirty="0" smtClean="0">
                <a:latin typeface="+mj-ea"/>
                <a:cs typeface="Courier New" charset="0"/>
              </a:rPr>
              <a:t>）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2008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增加了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3G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的功能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>
                <a:latin typeface="+mn-ea"/>
                <a:cs typeface="Courier New" charset="0"/>
              </a:rPr>
              <a:t>英寸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480x320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>
                <a:latin typeface="+mn-ea"/>
                <a:cs typeface="Courier New" charset="0"/>
              </a:rPr>
              <a:t>200</a:t>
            </a:r>
            <a:r>
              <a:rPr kumimoji="0" lang="zh-CN" altLang="en-US" sz="1800" dirty="0">
                <a:latin typeface="+mn-ea"/>
                <a:cs typeface="Courier New" charset="0"/>
              </a:rPr>
              <a:t>万像素</a:t>
            </a:r>
          </a:p>
        </p:txBody>
      </p:sp>
      <p:pic>
        <p:nvPicPr>
          <p:cNvPr id="7" name="图片 6" descr="QQ20130606-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3528392" cy="3562538"/>
          </a:xfrm>
          <a:prstGeom prst="rect">
            <a:avLst/>
          </a:prstGeom>
        </p:spPr>
      </p:pic>
      <p:pic>
        <p:nvPicPr>
          <p:cNvPr id="8" name="图片 7" descr="QQ20130606-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24944"/>
            <a:ext cx="3744416" cy="37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en-US" altLang="en-US" dirty="0" smtClean="0">
                <a:latin typeface="+mj-ea"/>
                <a:cs typeface="Courier New" charset="0"/>
              </a:rPr>
              <a:t>三</a:t>
            </a:r>
            <a:r>
              <a:rPr kumimoji="0" lang="zh-CN" altLang="en-US" dirty="0" smtClean="0">
                <a:latin typeface="+mj-ea"/>
                <a:cs typeface="Courier New" charset="0"/>
              </a:rPr>
              <a:t>代（</a:t>
            </a:r>
            <a:r>
              <a:rPr kumimoji="0" lang="en-US" altLang="zh-CN" dirty="0" smtClean="0">
                <a:latin typeface="+mj-ea"/>
                <a:cs typeface="Courier New" charset="0"/>
              </a:rPr>
              <a:t>iPhone3GS</a:t>
            </a:r>
            <a:r>
              <a:rPr kumimoji="0" lang="zh-CN" altLang="en-US" dirty="0" smtClean="0">
                <a:latin typeface="+mj-ea"/>
                <a:cs typeface="Courier New" charset="0"/>
              </a:rPr>
              <a:t>）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2009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外观上基本跟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iPhone3G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没区别</a:t>
            </a:r>
            <a:r>
              <a:rPr kumimoji="0" lang="zh-CN" altLang="zh-CN" sz="1800" dirty="0">
                <a:latin typeface="+mn-ea"/>
                <a:cs typeface="Courier New" charset="0"/>
              </a:rPr>
              <a:t>，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速度更快，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3GS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后面的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S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就是“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Spped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”的意思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>
                <a:latin typeface="+mn-ea"/>
                <a:cs typeface="Courier New" charset="0"/>
              </a:rPr>
              <a:t>英寸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480x320</a:t>
            </a:r>
            <a:r>
              <a:rPr kumimoji="0" lang="zh-CN" altLang="en-US" sz="1800" dirty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>
                <a:latin typeface="+mn-ea"/>
                <a:cs typeface="Courier New" charset="0"/>
              </a:rPr>
              <a:t>3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</p:txBody>
      </p:sp>
      <p:pic>
        <p:nvPicPr>
          <p:cNvPr id="7" name="图片 6" descr="QQ20130606-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3312368" cy="3344423"/>
          </a:xfrm>
          <a:prstGeom prst="rect">
            <a:avLst/>
          </a:prstGeom>
        </p:spPr>
      </p:pic>
      <p:pic>
        <p:nvPicPr>
          <p:cNvPr id="8" name="图片 7" descr="QQ20130606-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84984"/>
            <a:ext cx="3275856" cy="32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iPhone4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年发布，艳惊四座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全新外观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+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玻璃材质，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9.3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毫米厚度，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A4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单核处理器，支持多任务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>
                <a:latin typeface="+mn-ea"/>
                <a:cs typeface="Courier New" charset="0"/>
              </a:rPr>
              <a:t>英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寸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Retina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显示屏（视网膜屏幕），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960x640</a:t>
            </a:r>
            <a:r>
              <a:rPr kumimoji="0" lang="zh-CN" altLang="en-US" sz="1800" dirty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500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前置摄像头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708920"/>
            <a:ext cx="45005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iPhone4S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2011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外观上与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iPhone4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区别不大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A5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双核处理器，性能上有较大的提升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>
                <a:latin typeface="+mn-ea"/>
                <a:cs typeface="Courier New" charset="0"/>
              </a:rPr>
              <a:t>英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寸，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960x640</a:t>
            </a:r>
            <a:r>
              <a:rPr kumimoji="0" lang="zh-CN" altLang="en-US" sz="1800" dirty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800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>
                <a:latin typeface="+mn-ea"/>
                <a:cs typeface="Courier New" charset="0"/>
              </a:rPr>
              <a:t>前置摄像头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  <a:p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pic>
        <p:nvPicPr>
          <p:cNvPr id="3" name="图片 2" descr="QQ20130606-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12776"/>
            <a:ext cx="30353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en-US" altLang="zh-CN" dirty="0">
                <a:latin typeface="+mj-ea"/>
                <a:cs typeface="Courier New" charset="0"/>
              </a:rPr>
              <a:t>5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2012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全新外观，机身更轻薄，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7.6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毫米厚度，屏幕更大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A6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双核处理器，速度更快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4.0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1136x640</a:t>
            </a:r>
            <a:r>
              <a:rPr kumimoji="0" lang="zh-CN" altLang="en-US" sz="1800" dirty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800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前置摄像头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120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  <a:p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pic>
        <p:nvPicPr>
          <p:cNvPr id="2" name="图片 1" descr="QQ20130606-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068960"/>
            <a:ext cx="5231425" cy="3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zh-CN" altLang="en-US" dirty="0" smtClean="0">
                <a:latin typeface="+mj-ea"/>
                <a:cs typeface="Courier New" charset="0"/>
              </a:rPr>
              <a:t>的销售量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自</a:t>
            </a:r>
            <a:r>
              <a:rPr lang="en-US" altLang="zh-CN" sz="1800" dirty="0">
                <a:latin typeface="+mn-ea"/>
              </a:rPr>
              <a:t>iPhone</a:t>
            </a:r>
            <a:r>
              <a:rPr lang="zh-CN" altLang="en-US" sz="1800" dirty="0">
                <a:latin typeface="+mn-ea"/>
              </a:rPr>
              <a:t>在</a:t>
            </a:r>
            <a:r>
              <a:rPr lang="en-US" altLang="zh-CN" sz="1800" dirty="0">
                <a:latin typeface="+mn-ea"/>
              </a:rPr>
              <a:t>2007</a:t>
            </a:r>
            <a:r>
              <a:rPr lang="zh-CN" altLang="en-US" sz="1800" dirty="0">
                <a:latin typeface="+mn-ea"/>
              </a:rPr>
              <a:t>年推出以来，其销售大幅增</a:t>
            </a:r>
            <a:r>
              <a:rPr lang="zh-CN" altLang="en-US" sz="1800" dirty="0" smtClean="0">
                <a:latin typeface="+mn-ea"/>
              </a:rPr>
              <a:t>加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2008</a:t>
            </a:r>
            <a:r>
              <a:rPr lang="zh-CN" altLang="en-US" sz="1800" dirty="0" smtClean="0">
                <a:latin typeface="+mn-ea"/>
              </a:rPr>
              <a:t>年</a:t>
            </a:r>
            <a:r>
              <a:rPr lang="zh-CN" altLang="en-US" sz="1800" dirty="0">
                <a:latin typeface="+mn-ea"/>
              </a:rPr>
              <a:t>的销售量仅为</a:t>
            </a:r>
            <a:r>
              <a:rPr lang="en-US" altLang="zh-CN" sz="1800" dirty="0">
                <a:latin typeface="+mn-ea"/>
              </a:rPr>
              <a:t>1160</a:t>
            </a:r>
            <a:r>
              <a:rPr lang="zh-CN" altLang="en-US" sz="1800" dirty="0">
                <a:latin typeface="+mn-ea"/>
              </a:rPr>
              <a:t>万，但到了</a:t>
            </a:r>
            <a:r>
              <a:rPr lang="en-US" altLang="zh-CN" sz="1800" dirty="0" smtClean="0">
                <a:latin typeface="+mn-ea"/>
              </a:rPr>
              <a:t>2011</a:t>
            </a:r>
            <a:r>
              <a:rPr lang="zh-CN" altLang="en-US" sz="1800" dirty="0" smtClean="0">
                <a:latin typeface="+mn-ea"/>
              </a:rPr>
              <a:t>年</a:t>
            </a:r>
            <a:r>
              <a:rPr lang="zh-CN" altLang="en-US" sz="1800" dirty="0">
                <a:latin typeface="+mn-ea"/>
              </a:rPr>
              <a:t>头</a:t>
            </a:r>
            <a:r>
              <a:rPr lang="en-US" altLang="zh-CN" sz="1800" dirty="0">
                <a:latin typeface="+mn-ea"/>
              </a:rPr>
              <a:t>9</a:t>
            </a:r>
            <a:r>
              <a:rPr lang="zh-CN" altLang="en-US" sz="1800" dirty="0">
                <a:latin typeface="+mn-ea"/>
              </a:rPr>
              <a:t>个月就已经达到</a:t>
            </a:r>
            <a:r>
              <a:rPr lang="en-US" altLang="zh-CN" sz="1800" dirty="0">
                <a:latin typeface="+mn-ea"/>
              </a:rPr>
              <a:t>5520</a:t>
            </a:r>
            <a:r>
              <a:rPr lang="zh-CN" altLang="en-US" sz="1800" dirty="0">
                <a:latin typeface="+mn-ea"/>
              </a:rPr>
              <a:t>万台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pic>
        <p:nvPicPr>
          <p:cNvPr id="4" name="图片 3" descr="QQ20130606-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92896"/>
            <a:ext cx="5092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157258846</TotalTime>
  <Pages>0</Pages>
  <Words>712</Words>
  <Characters>0</Characters>
  <Application>Microsoft Macintosh PowerPoint</Application>
  <DocSecurity>0</DocSecurity>
  <PresentationFormat>全屏显示(4:3)</PresentationFormat>
  <Lines>0</Lines>
  <Paragraphs>96</Paragraphs>
  <Slides>17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平衡</vt:lpstr>
      <vt:lpstr>iOS设备发展史</vt:lpstr>
      <vt:lpstr>iPhone一代</vt:lpstr>
      <vt:lpstr>iPhone趣事</vt:lpstr>
      <vt:lpstr>iPhone二代（iPhone3G）</vt:lpstr>
      <vt:lpstr>iPhone三代（iPhone3GS）</vt:lpstr>
      <vt:lpstr>iPhone4</vt:lpstr>
      <vt:lpstr>iPhone4S</vt:lpstr>
      <vt:lpstr>iPhone5</vt:lpstr>
      <vt:lpstr>iPhone的销售量</vt:lpstr>
      <vt:lpstr>iPhone为何如此受欢迎</vt:lpstr>
      <vt:lpstr>iPad1</vt:lpstr>
      <vt:lpstr>iPad2</vt:lpstr>
      <vt:lpstr>The new iPad</vt:lpstr>
      <vt:lpstr>iPad4</vt:lpstr>
      <vt:lpstr>iPod Touch</vt:lpstr>
      <vt:lpstr>Apple TV</vt:lpstr>
      <vt:lpstr>总结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OS X婵炲濮撮鍥╁垝?</dc:title>
  <dc:subject/>
  <dc:creator>Tian</dc:creator>
  <cp:keywords/>
  <dc:description/>
  <cp:lastModifiedBy>alex 龚</cp:lastModifiedBy>
  <cp:revision>699</cp:revision>
  <cp:lastPrinted>1899-12-30T00:00:00Z</cp:lastPrinted>
  <dcterms:created xsi:type="dcterms:W3CDTF">2011-09-13T11:12:52Z</dcterms:created>
  <dcterms:modified xsi:type="dcterms:W3CDTF">2015-05-04T02:42:49Z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