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0"/>
  </p:notesMasterIdLst>
  <p:handoutMasterIdLst>
    <p:handoutMasterId r:id="rId11"/>
  </p:handoutMasterIdLst>
  <p:sldIdLst>
    <p:sldId id="1551" r:id="rId2"/>
    <p:sldId id="1552" r:id="rId3"/>
    <p:sldId id="1559" r:id="rId4"/>
    <p:sldId id="1558" r:id="rId5"/>
    <p:sldId id="1553" r:id="rId6"/>
    <p:sldId id="1554" r:id="rId7"/>
    <p:sldId id="1556" r:id="rId8"/>
    <p:sldId id="1557" r:id="rId9"/>
  </p:sldIdLst>
  <p:sldSz cx="9144000" cy="6858000" type="screen4x3"/>
  <p:notesSz cx="6797675" cy="987425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9"/>
            <p14:sldId id="1558"/>
            <p14:sldId id="1553"/>
            <p14:sldId id="1554"/>
            <p14:sldId id="1556"/>
            <p14:sldId id="155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15/3/23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类和对象的关系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类和对象的关系</a:t>
            </a: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0" dirty="0">
                <a:effectLst/>
              </a:rPr>
              <a:t>类和对象的关系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784976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/>
              <a:t>面向对</a:t>
            </a:r>
            <a:r>
              <a:rPr lang="zh-CN" altLang="zh-CN" sz="2000" dirty="0"/>
              <a:t>象中有</a:t>
            </a:r>
            <a:r>
              <a:rPr lang="en-US" altLang="zh-CN" sz="2000" dirty="0"/>
              <a:t>2</a:t>
            </a:r>
            <a:r>
              <a:rPr lang="zh-CN" altLang="zh-CN" sz="2000" dirty="0"/>
              <a:t>个非常重要的概念：类和对象</a:t>
            </a:r>
          </a:p>
          <a:p>
            <a:pPr lvl="0"/>
            <a:endParaRPr lang="en-US" altLang="zh-CN" sz="2000" b="1" dirty="0" smtClean="0"/>
          </a:p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zh-CN" altLang="zh-CN" sz="2000" b="1" dirty="0" smtClean="0"/>
              <a:t>如何创建对象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pPr marL="514350" lvl="0" indent="-514350">
              <a:lnSpc>
                <a:spcPct val="130000"/>
              </a:lnSpc>
              <a:buFont typeface="+mj-lt"/>
              <a:buAutoNum type="alphaLcParenR"/>
            </a:pPr>
            <a:r>
              <a:rPr lang="zh-CN" altLang="zh-CN" sz="2000" dirty="0"/>
              <a:t>面向对象解决问题的时候必须有对象，那如何创建对象呢？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514350" lvl="0" indent="-514350">
              <a:lnSpc>
                <a:spcPct val="130000"/>
              </a:lnSpc>
              <a:buFont typeface="+mj-lt"/>
              <a:buAutoNum type="alphaLcParenR" startAt="2"/>
            </a:pPr>
            <a:r>
              <a:rPr lang="zh-CN" altLang="zh-CN" sz="2000" dirty="0"/>
              <a:t>现实生活的例子：如何创造汽车对象？</a:t>
            </a:r>
          </a:p>
          <a:p>
            <a:pPr lvl="0">
              <a:lnSpc>
                <a:spcPct val="130000"/>
              </a:lnSpc>
            </a:pPr>
            <a:r>
              <a:rPr lang="zh-CN" altLang="zh-CN" sz="2000" dirty="0"/>
              <a:t>需要先有汽车的建造图纸，图纸上描述清楚汽车应该具备的属性和功能（行为）</a:t>
            </a:r>
          </a:p>
          <a:p>
            <a:pPr marL="342900" lvl="0" indent="-342900">
              <a:lnSpc>
                <a:spcPct val="130000"/>
              </a:lnSpc>
              <a:buFont typeface="Wingdings" charset="2"/>
              <a:buChar char="Ø"/>
            </a:pPr>
            <a:r>
              <a:rPr lang="zh-CN" altLang="zh-CN" sz="2000" dirty="0"/>
              <a:t>属性：轮子数、时速</a:t>
            </a:r>
          </a:p>
          <a:p>
            <a:pPr marL="342900" lvl="0" indent="-342900">
              <a:lnSpc>
                <a:spcPct val="130000"/>
              </a:lnSpc>
              <a:buFont typeface="Wingdings" charset="2"/>
              <a:buChar char="Ø"/>
            </a:pPr>
            <a:r>
              <a:rPr lang="zh-CN" altLang="zh-CN" sz="2000" dirty="0"/>
              <a:t>功能（行为）：跑</a:t>
            </a:r>
          </a:p>
          <a:p>
            <a:pPr marL="457200" lvl="0" indent="-457200">
              <a:lnSpc>
                <a:spcPct val="130000"/>
              </a:lnSpc>
              <a:buFont typeface="+mj-lt"/>
              <a:buAutoNum type="alphaLcParenR" startAt="3"/>
            </a:pPr>
            <a:r>
              <a:rPr lang="zh-CN" altLang="zh-CN" sz="2000" dirty="0"/>
              <a:t>然后再根据图纸上的描述生成汽车</a:t>
            </a:r>
          </a:p>
          <a:p>
            <a:pPr marL="457200" lvl="0" indent="-457200">
              <a:lnSpc>
                <a:spcPct val="130000"/>
              </a:lnSpc>
              <a:buFont typeface="+mj-lt"/>
              <a:buAutoNum type="alphaLcParenR" startAt="3"/>
            </a:pPr>
            <a:r>
              <a:rPr lang="zh-CN" altLang="zh-CN" sz="2000" dirty="0"/>
              <a:t>每一辆汽车都是对象，都有自己具体的属性值，都是图纸的实例</a:t>
            </a:r>
          </a:p>
          <a:p>
            <a:pPr marL="457200" lvl="0" indent="-457200">
              <a:lnSpc>
                <a:spcPct val="130000"/>
              </a:lnSpc>
              <a:buFont typeface="+mj-lt"/>
              <a:buAutoNum type="alphaLcParenR" startAt="3"/>
            </a:pPr>
            <a:r>
              <a:rPr lang="zh-CN" altLang="zh-CN" sz="2000" dirty="0"/>
              <a:t>图纸是抽象的，房子是具体的。图纸是对房子对象的高度</a:t>
            </a:r>
            <a:r>
              <a:rPr lang="zh-CN" altLang="zh-CN" sz="2000" dirty="0" smtClean="0"/>
              <a:t>概括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8126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0" dirty="0">
                <a:effectLst/>
              </a:rPr>
              <a:t>类和对象的关系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352928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OC</a:t>
            </a:r>
            <a:r>
              <a:rPr lang="zh-CN" altLang="zh-CN" sz="2000" b="1" dirty="0"/>
              <a:t>中的面相对</a:t>
            </a:r>
            <a:r>
              <a:rPr lang="zh-CN" altLang="zh-CN" sz="2000" b="1" dirty="0" smtClean="0"/>
              <a:t>象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endParaRPr lang="en-US" altLang="zh-CN" sz="2000" b="1" dirty="0" smtClean="0"/>
          </a:p>
          <a:p>
            <a:pPr marL="342900" lvl="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000" dirty="0"/>
              <a:t>OC</a:t>
            </a:r>
            <a:r>
              <a:rPr lang="zh-CN" altLang="zh-CN" sz="2000" dirty="0"/>
              <a:t>中的类相当于图纸，用来描述一类事物。也就是说，要想创建对象，必须先有类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000" dirty="0"/>
              <a:t>OC</a:t>
            </a:r>
            <a:r>
              <a:rPr lang="zh-CN" altLang="zh-CN" sz="2000" dirty="0"/>
              <a:t>利用类来创建对象，对象是类的具体存在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zh-CN" sz="2000" dirty="0"/>
              <a:t>因此，面向对象解决问题应该是先考虑需要设计哪些类，再利用类创建多少个对</a:t>
            </a:r>
            <a:r>
              <a:rPr lang="zh-CN" altLang="zh-CN" sz="2000" dirty="0" smtClean="0"/>
              <a:t>象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7079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0" dirty="0">
                <a:effectLst/>
              </a:rPr>
              <a:t>定义</a:t>
            </a:r>
            <a:r>
              <a:rPr lang="en-US" altLang="zh-CN" b="0" dirty="0">
                <a:effectLst/>
              </a:rPr>
              <a:t>OC</a:t>
            </a:r>
            <a:r>
              <a:rPr lang="zh-CN" altLang="zh-CN" b="0" dirty="0">
                <a:effectLst/>
              </a:rPr>
              <a:t>的类和创建</a:t>
            </a:r>
            <a:r>
              <a:rPr lang="en-US" altLang="zh-CN" b="0" dirty="0">
                <a:effectLst/>
              </a:rPr>
              <a:t>OC</a:t>
            </a:r>
            <a:r>
              <a:rPr lang="zh-CN" altLang="zh-CN" b="0" dirty="0">
                <a:effectLst/>
              </a:rPr>
              <a:t>的对象</a:t>
            </a:r>
            <a:endParaRPr kumimoji="1" lang="zh-CN" altLang="en-US" b="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charset="2"/>
              <a:buChar char="Ø"/>
            </a:pPr>
            <a:r>
              <a:rPr lang="zh-CN" altLang="zh-CN" sz="2000" b="1" dirty="0"/>
              <a:t>类的</a:t>
            </a:r>
            <a:r>
              <a:rPr lang="zh-CN" altLang="zh-CN" sz="2000" b="1" dirty="0" smtClean="0"/>
              <a:t>声明</a:t>
            </a:r>
            <a:endParaRPr lang="en-US" altLang="zh-CN" sz="2000" b="1" dirty="0" smtClean="0"/>
          </a:p>
          <a:p>
            <a:pPr lvl="0"/>
            <a:endParaRPr lang="en-US" altLang="zh-CN" sz="2000" b="1" dirty="0" smtClean="0"/>
          </a:p>
          <a:p>
            <a:r>
              <a:rPr lang="en-US" altLang="zh-CN" sz="2000" dirty="0"/>
              <a:t>#import &lt;Foundation/</a:t>
            </a:r>
            <a:r>
              <a:rPr lang="en-US" altLang="zh-CN" sz="2000" dirty="0" err="1"/>
              <a:t>Foundation.h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endParaRPr lang="zh-CN" altLang="zh-CN" sz="2000" dirty="0"/>
          </a:p>
          <a:p>
            <a:r>
              <a:rPr lang="en-US" altLang="zh-CN" sz="2000" dirty="0"/>
              <a:t>@interface Car : </a:t>
            </a:r>
            <a:r>
              <a:rPr lang="en-US" altLang="zh-CN" sz="2000" dirty="0" err="1"/>
              <a:t>NSObject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    @public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wheels; // </a:t>
            </a:r>
            <a:r>
              <a:rPr lang="zh-CN" altLang="zh-CN" sz="2000" dirty="0"/>
              <a:t>多少个轮子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speed; </a:t>
            </a:r>
            <a:r>
              <a:rPr lang="en-US" altLang="zh-CN" sz="2000" dirty="0" smtClean="0"/>
              <a:t>/</a:t>
            </a:r>
            <a:r>
              <a:rPr lang="en-US" altLang="zh-CN" sz="2000" dirty="0"/>
              <a:t>/ </a:t>
            </a:r>
            <a:r>
              <a:rPr lang="zh-CN" altLang="zh-CN" sz="2000" dirty="0"/>
              <a:t>时速</a:t>
            </a:r>
          </a:p>
          <a:p>
            <a:r>
              <a:rPr lang="en-US" altLang="zh-CN" sz="2000" dirty="0" smtClean="0"/>
              <a:t>}</a:t>
            </a:r>
          </a:p>
          <a:p>
            <a:endParaRPr lang="zh-CN" altLang="zh-CN" sz="2000" dirty="0"/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void)run; // </a:t>
            </a:r>
            <a:r>
              <a:rPr lang="zh-CN" altLang="zh-CN" sz="2000" dirty="0"/>
              <a:t>跑</a:t>
            </a:r>
            <a:r>
              <a:rPr lang="zh-CN" altLang="zh-CN" sz="2000" dirty="0" smtClean="0"/>
              <a:t>的行为</a:t>
            </a:r>
            <a:endParaRPr lang="en-US" altLang="zh-CN" sz="2000" dirty="0" smtClean="0"/>
          </a:p>
          <a:p>
            <a:endParaRPr lang="zh-CN" altLang="zh-CN" sz="2000" dirty="0"/>
          </a:p>
          <a:p>
            <a:r>
              <a:rPr lang="en-US" altLang="zh-CN" sz="2000" dirty="0"/>
              <a:t>@end</a:t>
            </a:r>
            <a:endParaRPr lang="zh-CN" altLang="zh-CN" sz="2000" dirty="0"/>
          </a:p>
          <a:p>
            <a:pPr lvl="0"/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85007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0" dirty="0">
                <a:effectLst/>
              </a:rPr>
              <a:t>定义</a:t>
            </a:r>
            <a:r>
              <a:rPr lang="en-US" altLang="zh-CN" b="0" dirty="0">
                <a:effectLst/>
              </a:rPr>
              <a:t>OC</a:t>
            </a:r>
            <a:r>
              <a:rPr lang="zh-CN" altLang="zh-CN" b="0" dirty="0">
                <a:effectLst/>
              </a:rPr>
              <a:t>的类和创建</a:t>
            </a:r>
            <a:r>
              <a:rPr lang="en-US" altLang="zh-CN" b="0" dirty="0">
                <a:effectLst/>
              </a:rPr>
              <a:t>OC</a:t>
            </a:r>
            <a:r>
              <a:rPr lang="zh-CN" altLang="zh-CN" b="0" dirty="0">
                <a:effectLst/>
              </a:rPr>
              <a:t>的对象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352928" cy="528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buFont typeface="Wingdings" charset="2"/>
              <a:buChar char="Ø"/>
            </a:pPr>
            <a:r>
              <a:rPr lang="zh-CN" altLang="zh-CN" sz="2400" dirty="0" smtClean="0"/>
              <a:t>成员变量</a:t>
            </a:r>
            <a:endParaRPr lang="en-US" altLang="zh-CN" sz="2400" dirty="0" smtClean="0"/>
          </a:p>
          <a:p>
            <a:pPr lvl="0">
              <a:lnSpc>
                <a:spcPct val="130000"/>
              </a:lnSpc>
            </a:pPr>
            <a:r>
              <a:rPr lang="en-US" altLang="zh-CN" sz="2400" dirty="0"/>
              <a:t>@interface</a:t>
            </a:r>
            <a:r>
              <a:rPr lang="zh-CN" altLang="zh-CN" sz="2400" dirty="0"/>
              <a:t>的大括号</a:t>
            </a:r>
            <a:r>
              <a:rPr lang="en-US" altLang="zh-CN" sz="2400" dirty="0"/>
              <a:t>{}</a:t>
            </a:r>
            <a:r>
              <a:rPr lang="zh-CN" altLang="zh-CN" sz="2400" dirty="0"/>
              <a:t>中声明的变量：</a:t>
            </a:r>
            <a:r>
              <a:rPr lang="en-US" altLang="zh-CN" sz="2400" dirty="0"/>
              <a:t>wheels</a:t>
            </a:r>
            <a:r>
              <a:rPr lang="zh-CN" altLang="zh-CN" sz="2400" dirty="0"/>
              <a:t>、</a:t>
            </a:r>
            <a:r>
              <a:rPr lang="en-US" altLang="zh-CN" sz="2400" dirty="0"/>
              <a:t>speed</a:t>
            </a:r>
            <a:endParaRPr lang="zh-CN" altLang="zh-CN" sz="2400" dirty="0"/>
          </a:p>
          <a:p>
            <a:pPr lvl="0">
              <a:lnSpc>
                <a:spcPct val="130000"/>
              </a:lnSpc>
            </a:pPr>
            <a:r>
              <a:rPr lang="en-US" altLang="zh-CN" sz="2400" dirty="0"/>
              <a:t>@interface</a:t>
            </a:r>
            <a:r>
              <a:rPr lang="zh-CN" altLang="zh-CN" sz="2400" dirty="0"/>
              <a:t>的大括号和函数的大括号是不一样的</a:t>
            </a:r>
          </a:p>
          <a:p>
            <a:pPr lvl="0">
              <a:lnSpc>
                <a:spcPct val="130000"/>
              </a:lnSpc>
            </a:pPr>
            <a:r>
              <a:rPr lang="zh-CN" altLang="zh-CN" sz="2400" dirty="0"/>
              <a:t>默认会初始化为</a:t>
            </a:r>
            <a:r>
              <a:rPr lang="en-US" altLang="zh-CN" sz="2400" dirty="0" smtClean="0"/>
              <a:t>0</a:t>
            </a:r>
          </a:p>
          <a:p>
            <a:pPr lvl="0">
              <a:lnSpc>
                <a:spcPct val="130000"/>
              </a:lnSpc>
            </a:pPr>
            <a:endParaRPr lang="en-US" altLang="zh-CN" sz="2400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altLang="zh-CN" sz="2400" dirty="0"/>
              <a:t>@public</a:t>
            </a:r>
            <a:endParaRPr lang="zh-CN" altLang="zh-CN" sz="2400" dirty="0"/>
          </a:p>
          <a:p>
            <a:r>
              <a:rPr lang="en-US" altLang="zh-CN" sz="2400" dirty="0"/>
              <a:t>@public</a:t>
            </a:r>
            <a:r>
              <a:rPr lang="zh-CN" altLang="zh-CN" sz="2400" dirty="0"/>
              <a:t>可以让</a:t>
            </a:r>
            <a:r>
              <a:rPr lang="en-US" altLang="zh-CN" sz="2400" dirty="0"/>
              <a:t>Car</a:t>
            </a:r>
            <a:r>
              <a:rPr lang="zh-CN" altLang="zh-CN" sz="2400" dirty="0"/>
              <a:t>对象的</a:t>
            </a:r>
            <a:r>
              <a:rPr lang="en-US" altLang="zh-CN" sz="2400" dirty="0"/>
              <a:t>wheels</a:t>
            </a:r>
            <a:r>
              <a:rPr lang="zh-CN" altLang="zh-CN" sz="2400" dirty="0"/>
              <a:t>和</a:t>
            </a:r>
            <a:r>
              <a:rPr lang="en-US" altLang="zh-CN" sz="2400" dirty="0"/>
              <a:t>speed</a:t>
            </a:r>
            <a:r>
              <a:rPr lang="zh-CN" altLang="zh-CN" sz="2400" dirty="0"/>
              <a:t>属性被外界访问</a:t>
            </a:r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pPr marL="342900" lvl="0" indent="-342900">
              <a:buFont typeface="Wingdings" charset="2"/>
              <a:buChar char="Ø"/>
            </a:pPr>
            <a:r>
              <a:rPr lang="en-US" altLang="zh-CN" sz="2400" dirty="0" err="1" smtClean="0"/>
              <a:t>NSObject</a:t>
            </a:r>
            <a:endParaRPr lang="zh-CN" altLang="zh-CN" sz="2400" dirty="0"/>
          </a:p>
          <a:p>
            <a:r>
              <a:rPr lang="zh-CN" altLang="zh-CN" sz="2400" dirty="0"/>
              <a:t>加上</a:t>
            </a:r>
            <a:r>
              <a:rPr lang="en-US" altLang="zh-CN" sz="2400" dirty="0"/>
              <a:t>:</a:t>
            </a:r>
            <a:r>
              <a:rPr lang="en-US" altLang="zh-CN" sz="2400" dirty="0" err="1"/>
              <a:t>NSObject</a:t>
            </a:r>
            <a:r>
              <a:rPr lang="zh-CN" altLang="zh-CN" sz="2400" dirty="0"/>
              <a:t>的目的是让</a:t>
            </a:r>
            <a:r>
              <a:rPr lang="en-US" altLang="zh-CN" sz="2400" dirty="0"/>
              <a:t>Car</a:t>
            </a:r>
            <a:r>
              <a:rPr lang="zh-CN" altLang="zh-CN" sz="2400" dirty="0"/>
              <a:t>类具备创建对象的能力</a:t>
            </a:r>
          </a:p>
          <a:p>
            <a:pPr lvl="0">
              <a:lnSpc>
                <a:spcPct val="130000"/>
              </a:lnSpc>
            </a:pPr>
            <a:endParaRPr lang="zh-CN" altLang="zh-CN" sz="2400" dirty="0"/>
          </a:p>
          <a:p>
            <a:pPr lvl="0">
              <a:lnSpc>
                <a:spcPct val="130000"/>
              </a:lnSpc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8126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0" dirty="0">
                <a:effectLst/>
              </a:rPr>
              <a:t>定义</a:t>
            </a:r>
            <a:r>
              <a:rPr lang="en-US" altLang="zh-CN" b="0" dirty="0">
                <a:effectLst/>
              </a:rPr>
              <a:t>OC</a:t>
            </a:r>
            <a:r>
              <a:rPr lang="zh-CN" altLang="zh-CN" b="0" dirty="0">
                <a:effectLst/>
              </a:rPr>
              <a:t>的类和创建</a:t>
            </a:r>
            <a:r>
              <a:rPr lang="en-US" altLang="zh-CN" b="0" dirty="0">
                <a:effectLst/>
              </a:rPr>
              <a:t>OC</a:t>
            </a:r>
            <a:r>
              <a:rPr lang="zh-CN" altLang="zh-CN" b="0" dirty="0">
                <a:effectLst/>
              </a:rPr>
              <a:t>的对象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640960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buFont typeface="Wingdings" charset="2"/>
              <a:buChar char="Ø"/>
            </a:pPr>
            <a:r>
              <a:rPr lang="zh-CN" altLang="zh-CN" sz="2400" b="1" dirty="0"/>
              <a:t>类的实现</a:t>
            </a:r>
          </a:p>
          <a:p>
            <a:pPr>
              <a:lnSpc>
                <a:spcPct val="130000"/>
              </a:lnSpc>
            </a:pP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@implementation </a:t>
            </a:r>
            <a:r>
              <a:rPr lang="en-US" altLang="zh-CN" sz="2400" dirty="0" smtClean="0"/>
              <a:t>Car</a:t>
            </a:r>
          </a:p>
          <a:p>
            <a:pPr>
              <a:lnSpc>
                <a:spcPct val="130000"/>
              </a:lnSpc>
            </a:pP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- (void) run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{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NSLog</a:t>
            </a:r>
            <a:r>
              <a:rPr lang="en-US" altLang="zh-CN" sz="2400" dirty="0"/>
              <a:t>(@"%</a:t>
            </a:r>
            <a:r>
              <a:rPr lang="en-US" altLang="zh-CN" sz="2400" dirty="0" err="1"/>
              <a:t>i</a:t>
            </a:r>
            <a:r>
              <a:rPr lang="zh-CN" altLang="zh-CN" sz="2400" dirty="0"/>
              <a:t>个轮子，</a:t>
            </a:r>
            <a:r>
              <a:rPr lang="en-US" altLang="zh-CN" sz="2400" dirty="0"/>
              <a:t>%</a:t>
            </a:r>
            <a:r>
              <a:rPr lang="en-US" altLang="zh-CN" sz="2400" dirty="0" err="1"/>
              <a:t>i</a:t>
            </a:r>
            <a:r>
              <a:rPr lang="zh-CN" altLang="zh-CN" sz="2400" dirty="0"/>
              <a:t>时速的车子跑起来了</a:t>
            </a:r>
            <a:r>
              <a:rPr lang="en-US" altLang="zh-CN" sz="2400" dirty="0"/>
              <a:t>", wheels, speed);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@end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0045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0" dirty="0" smtClean="0">
                <a:effectLst/>
              </a:rPr>
              <a:t>方法</a:t>
            </a:r>
            <a:endParaRPr lang="zh-CN" altLang="zh-CN" b="0" dirty="0">
              <a:effectLst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20891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1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0" dirty="0" smtClean="0">
                <a:effectLst/>
              </a:rPr>
              <a:t>方法</a:t>
            </a:r>
            <a:endParaRPr lang="zh-CN" altLang="zh-CN" b="0" dirty="0">
              <a:effectLst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6336704" cy="36003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528" y="119675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 smtClean="0"/>
              <a:t>方法的调用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95536" y="5445224"/>
            <a:ext cx="77768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charset="2"/>
              <a:buChar char="Ø"/>
            </a:pPr>
            <a:r>
              <a:rPr lang="zh-CN" altLang="zh-CN" sz="2400" b="1" dirty="0"/>
              <a:t>方法名注意</a:t>
            </a:r>
          </a:p>
          <a:p>
            <a:pPr marL="342900" lvl="0" indent="-342900">
              <a:buFont typeface="Wingdings" charset="2"/>
              <a:buChar char="l"/>
            </a:pPr>
            <a:r>
              <a:rPr lang="zh-CN" altLang="zh-CN" sz="2400" dirty="0"/>
              <a:t>冒号也是方法名的一部分</a:t>
            </a:r>
          </a:p>
          <a:p>
            <a:pPr marL="342900" lvl="0" indent="-342900">
              <a:buFont typeface="Wingdings" charset="2"/>
              <a:buChar char="l"/>
            </a:pPr>
            <a:r>
              <a:rPr lang="zh-CN" altLang="zh-CN" sz="2400" dirty="0"/>
              <a:t>同一个类中不允许两个对象方法同名</a:t>
            </a:r>
          </a:p>
        </p:txBody>
      </p:sp>
    </p:spTree>
    <p:extLst>
      <p:ext uri="{BB962C8B-B14F-4D97-AF65-F5344CB8AC3E}">
        <p14:creationId xmlns:p14="http://schemas.microsoft.com/office/powerpoint/2010/main" val="37042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157296828</TotalTime>
  <Pages>0</Pages>
  <Words>233</Words>
  <Characters>0</Characters>
  <Application>Microsoft Macintosh PowerPoint</Application>
  <DocSecurity>0</DocSecurity>
  <PresentationFormat>全屏显示(4:3)</PresentationFormat>
  <Lines>0</Lines>
  <Paragraphs>73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平衡</vt:lpstr>
      <vt:lpstr>OC语言-类和对象的关系</vt:lpstr>
      <vt:lpstr>类和对象的关系</vt:lpstr>
      <vt:lpstr>类和对象的关系</vt:lpstr>
      <vt:lpstr>定义OC的类和创建OC的对象</vt:lpstr>
      <vt:lpstr>定义OC的类和创建OC的对象</vt:lpstr>
      <vt:lpstr>定义OC的类和创建OC的对象</vt:lpstr>
      <vt:lpstr>方法</vt:lpstr>
      <vt:lpstr>方法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7115</cp:revision>
  <cp:lastPrinted>1899-12-30T00:00:00Z</cp:lastPrinted>
  <dcterms:created xsi:type="dcterms:W3CDTF">2012-07-12T07:10:00Z</dcterms:created>
  <dcterms:modified xsi:type="dcterms:W3CDTF">2015-03-23T13:50:09Z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