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9"/>
  </p:notesMasterIdLst>
  <p:handoutMasterIdLst>
    <p:handoutMasterId r:id="rId10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</p:sldIdLst>
  <p:sldSz cx="9144000" cy="6858000" type="screen4x3"/>
  <p:notesSz cx="6797675" cy="987425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400" y="4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15/3/29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15/3/29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属性</a:t>
            </a:r>
            <a:r>
              <a:rPr lang="zh-CN" altLang="en-US" b="0" dirty="0" smtClean="0"/>
              <a:t>、关键字</a:t>
            </a:r>
            <a:r>
              <a:rPr lang="zh-CN" altLang="en-US" b="0" dirty="0" smtClean="0"/>
              <a:t>和点语法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属性</a:t>
            </a:r>
            <a:r>
              <a:rPr kumimoji="1" lang="en-US" altLang="zh-CN" sz="3600" dirty="0"/>
              <a:t>&amp;</a:t>
            </a:r>
            <a:r>
              <a:rPr kumimoji="1" lang="zh-CN" altLang="en-US" sz="3600" dirty="0"/>
              <a:t>关键字和点语法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@property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(MRC)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控制</a:t>
            </a:r>
            <a:r>
              <a:rPr lang="en-US" altLang="zh-CN" sz="2400" dirty="0"/>
              <a:t>set</a:t>
            </a:r>
            <a:r>
              <a:rPr lang="zh-CN" altLang="zh-CN" sz="2400" dirty="0"/>
              <a:t>方法的内存管理</a:t>
            </a:r>
            <a:endParaRPr lang="en-US" altLang="zh-CN" sz="2400" dirty="0"/>
          </a:p>
          <a:p>
            <a:pPr lvl="0">
              <a:buFont typeface="Wingdings" charset="2"/>
              <a:buChar char="Ø"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2400" dirty="0"/>
              <a:t> </a:t>
            </a:r>
            <a:r>
              <a:rPr lang="zh-CN" altLang="zh-CN" sz="2400" dirty="0"/>
              <a:t>：</a:t>
            </a:r>
            <a:r>
              <a:rPr lang="en-US" altLang="zh-CN" sz="2400" dirty="0"/>
              <a:t> release</a:t>
            </a:r>
            <a:r>
              <a:rPr lang="zh-CN" altLang="zh-CN" sz="2400" dirty="0"/>
              <a:t>旧值，</a:t>
            </a:r>
            <a:r>
              <a:rPr lang="en-US" altLang="zh-CN" sz="2400" dirty="0"/>
              <a:t>retain</a:t>
            </a:r>
            <a:r>
              <a:rPr lang="zh-CN" altLang="zh-CN" sz="2400" dirty="0"/>
              <a:t>新值（用于</a:t>
            </a:r>
            <a:r>
              <a:rPr lang="en-US" altLang="zh-CN" sz="2400" dirty="0"/>
              <a:t>OC</a:t>
            </a:r>
            <a:r>
              <a:rPr lang="zh-CN" altLang="zh-CN" sz="2400" dirty="0"/>
              <a:t>对象）</a:t>
            </a:r>
            <a:endParaRPr lang="en-US" altLang="zh-CN" sz="2400" dirty="0"/>
          </a:p>
          <a:p>
            <a:pPr lvl="0">
              <a:buFont typeface="Wingdings" charset="2"/>
              <a:buChar char="Ø"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2400" dirty="0"/>
              <a:t> </a:t>
            </a:r>
            <a:r>
              <a:rPr lang="zh-CN" altLang="zh-CN" sz="2400" dirty="0"/>
              <a:t>： 直接赋值，不做任何内存管理</a:t>
            </a:r>
            <a:r>
              <a:rPr lang="en-US" altLang="zh-CN" sz="2400" dirty="0"/>
              <a:t>(</a:t>
            </a:r>
            <a:r>
              <a:rPr lang="zh-CN" altLang="zh-CN" sz="2400" dirty="0">
                <a:solidFill>
                  <a:srgbClr val="FF0000"/>
                </a:solidFill>
              </a:rPr>
              <a:t>默认</a:t>
            </a:r>
            <a:r>
              <a:rPr lang="zh-CN" altLang="zh-CN" sz="2400" dirty="0"/>
              <a:t>，用于非</a:t>
            </a:r>
            <a:r>
              <a:rPr lang="en-US" altLang="zh-CN" sz="2400" dirty="0"/>
              <a:t>OC</a:t>
            </a:r>
            <a:r>
              <a:rPr lang="zh-CN" altLang="zh-CN" sz="2400" dirty="0"/>
              <a:t>对象类型</a:t>
            </a:r>
            <a:r>
              <a:rPr lang="en-US" altLang="zh-CN" sz="2400" dirty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2400" dirty="0"/>
              <a:t>   </a:t>
            </a:r>
            <a:r>
              <a:rPr lang="zh-CN" altLang="zh-CN" sz="2400" dirty="0"/>
              <a:t>：</a:t>
            </a:r>
            <a:r>
              <a:rPr lang="en-US" altLang="zh-CN" sz="2400" dirty="0"/>
              <a:t> release</a:t>
            </a:r>
            <a:r>
              <a:rPr lang="zh-CN" altLang="zh-CN" sz="2400" dirty="0"/>
              <a:t>旧值，</a:t>
            </a:r>
            <a:r>
              <a:rPr lang="en-US" altLang="zh-CN" sz="2400" dirty="0"/>
              <a:t>copy</a:t>
            </a:r>
            <a:r>
              <a:rPr lang="zh-CN" altLang="zh-CN" sz="2400" dirty="0"/>
              <a:t>新值（一般用于</a:t>
            </a:r>
            <a:r>
              <a:rPr lang="en-US" altLang="zh-CN" sz="24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2400" dirty="0"/>
              <a:t> *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pPr lvl="0">
              <a:buFont typeface="Wingdings" charset="2"/>
              <a:buChar char="Ø"/>
            </a:pPr>
            <a:endParaRPr lang="en-US" altLang="zh-CN" sz="2400" dirty="0"/>
          </a:p>
          <a:p>
            <a:r>
              <a:rPr lang="zh-CN" altLang="zh-CN" sz="2400" dirty="0"/>
              <a:t>控制需不需生成</a:t>
            </a:r>
            <a:r>
              <a:rPr lang="en-US" altLang="zh-CN" sz="2400" dirty="0"/>
              <a:t>set</a:t>
            </a:r>
            <a:r>
              <a:rPr lang="zh-CN" altLang="zh-CN" sz="2400" dirty="0"/>
              <a:t>方法</a:t>
            </a:r>
            <a:endParaRPr lang="en-US" altLang="zh-CN" sz="2400" dirty="0"/>
          </a:p>
          <a:p>
            <a:pPr lvl="0">
              <a:buFont typeface="Wingdings" charset="2"/>
              <a:buChar char="Ø"/>
            </a:pPr>
            <a:r>
              <a:rPr lang="en-US" altLang="zh-CN" sz="2400" dirty="0" err="1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2400" dirty="0"/>
              <a:t> </a:t>
            </a:r>
            <a:r>
              <a:rPr lang="zh-CN" altLang="zh-CN" sz="2400" dirty="0"/>
              <a:t>：同时生成</a:t>
            </a:r>
            <a:r>
              <a:rPr lang="en-US" altLang="zh-CN" sz="2400" dirty="0"/>
              <a:t>set</a:t>
            </a:r>
            <a:r>
              <a:rPr lang="zh-CN" altLang="zh-CN" sz="2400" dirty="0"/>
              <a:t>方法和</a:t>
            </a:r>
            <a:r>
              <a:rPr lang="en-US" altLang="zh-CN" sz="2400" dirty="0"/>
              <a:t>get</a:t>
            </a:r>
            <a:r>
              <a:rPr lang="zh-CN" altLang="zh-CN" sz="2400" dirty="0"/>
              <a:t>方法（</a:t>
            </a:r>
            <a:r>
              <a:rPr lang="zh-CN" altLang="zh-CN" sz="2400" dirty="0">
                <a:solidFill>
                  <a:srgbClr val="FF0000"/>
                </a:solidFill>
              </a:rPr>
              <a:t>默认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pPr lvl="0">
              <a:buFont typeface="Wingdings" charset="2"/>
              <a:buChar char="Ø"/>
            </a:pPr>
            <a:r>
              <a:rPr lang="en-US" altLang="zh-CN" sz="24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2400" dirty="0"/>
              <a:t>  </a:t>
            </a:r>
            <a:r>
              <a:rPr lang="zh-CN" altLang="zh-CN" sz="2400" dirty="0"/>
              <a:t>：只会生成</a:t>
            </a:r>
            <a:r>
              <a:rPr lang="en-US" altLang="zh-CN" sz="2400" dirty="0"/>
              <a:t>get</a:t>
            </a:r>
            <a:r>
              <a:rPr lang="zh-CN" altLang="zh-CN" sz="2400" dirty="0"/>
              <a:t>方法</a:t>
            </a:r>
            <a:endParaRPr lang="en-US" altLang="zh-CN" sz="2400" dirty="0"/>
          </a:p>
          <a:p>
            <a:pPr lvl="0">
              <a:buFont typeface="Wingdings" charset="2"/>
              <a:buChar char="Ø"/>
            </a:pPr>
            <a:endParaRPr lang="en-US" altLang="zh-CN" sz="2400" dirty="0"/>
          </a:p>
          <a:p>
            <a:r>
              <a:rPr lang="zh-CN" altLang="zh-CN" sz="2400" dirty="0"/>
              <a:t>多线程管理</a:t>
            </a:r>
            <a:endParaRPr lang="en-US" altLang="zh-CN" sz="2400" dirty="0"/>
          </a:p>
          <a:p>
            <a:pPr lvl="0">
              <a:buFont typeface="Wingdings" charset="2"/>
              <a:buChar char="Ø"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2400" dirty="0"/>
              <a:t>    </a:t>
            </a:r>
            <a:r>
              <a:rPr lang="zh-CN" altLang="zh-CN" sz="2400" dirty="0"/>
              <a:t>：性能低（</a:t>
            </a:r>
            <a:r>
              <a:rPr lang="zh-CN" altLang="zh-CN" sz="2400" dirty="0">
                <a:solidFill>
                  <a:srgbClr val="FF0000"/>
                </a:solidFill>
              </a:rPr>
              <a:t>默认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pPr lvl="0">
              <a:buFont typeface="Wingdings" charset="2"/>
              <a:buChar char="Ø"/>
            </a:pPr>
            <a:r>
              <a:rPr lang="en-US" altLang="zh-CN" sz="2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2400" dirty="0"/>
              <a:t> </a:t>
            </a:r>
            <a:r>
              <a:rPr lang="zh-CN" altLang="zh-CN" sz="2400" dirty="0"/>
              <a:t>：性能高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8434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@property</a:t>
            </a:r>
            <a:r>
              <a:rPr kumimoji="1" lang="zh-CN" altLang="en-US" dirty="0"/>
              <a:t>参数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400" dirty="0"/>
              <a:t>控制</a:t>
            </a:r>
            <a:r>
              <a:rPr lang="en-US" altLang="zh-CN" sz="2400" dirty="0"/>
              <a:t>set</a:t>
            </a:r>
            <a:r>
              <a:rPr lang="zh-CN" altLang="zh-CN" sz="2400" dirty="0"/>
              <a:t>方法和</a:t>
            </a:r>
            <a:r>
              <a:rPr lang="en-US" altLang="zh-CN" sz="2400" dirty="0"/>
              <a:t>get</a:t>
            </a:r>
            <a:r>
              <a:rPr lang="zh-CN" altLang="zh-CN" sz="2400" dirty="0"/>
              <a:t>方法的名称</a:t>
            </a:r>
            <a:endParaRPr lang="en-US" altLang="zh-CN" sz="2400" dirty="0"/>
          </a:p>
          <a:p>
            <a:pPr lvl="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setter</a:t>
            </a:r>
            <a:r>
              <a:rPr lang="en-US" altLang="zh-CN" sz="2400" dirty="0"/>
              <a:t> </a:t>
            </a:r>
            <a:r>
              <a:rPr lang="zh-CN" altLang="zh-CN" sz="2400" dirty="0"/>
              <a:t>： 设置</a:t>
            </a:r>
            <a:r>
              <a:rPr lang="en-US" altLang="zh-CN" sz="2400" dirty="0"/>
              <a:t>set</a:t>
            </a:r>
            <a:r>
              <a:rPr lang="zh-CN" altLang="zh-CN" sz="2400" dirty="0"/>
              <a:t>方法的名称，一定有个冒号</a:t>
            </a:r>
            <a:r>
              <a:rPr lang="en-US" altLang="zh-CN" sz="2400" dirty="0"/>
              <a:t>:</a:t>
            </a:r>
          </a:p>
          <a:p>
            <a:pPr lvl="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2400" dirty="0"/>
              <a:t> </a:t>
            </a:r>
            <a:r>
              <a:rPr lang="zh-CN" altLang="zh-CN" sz="2400" dirty="0"/>
              <a:t>： 设置</a:t>
            </a:r>
            <a:r>
              <a:rPr lang="en-US" altLang="zh-CN" sz="2400" dirty="0"/>
              <a:t>get</a:t>
            </a:r>
            <a:r>
              <a:rPr lang="zh-CN" altLang="zh-CN" sz="2400" dirty="0"/>
              <a:t>方法的名称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5648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@class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作用</a:t>
            </a:r>
            <a:endParaRPr lang="en-US" altLang="zh-CN" sz="2400" dirty="0"/>
          </a:p>
          <a:p>
            <a:pPr>
              <a:buFont typeface="Wingdings" charset="2"/>
              <a:buChar char="Ø"/>
            </a:pPr>
            <a:r>
              <a:rPr lang="zh-CN" altLang="zh-CN" sz="2400" dirty="0"/>
              <a:t>可以</a:t>
            </a:r>
            <a:r>
              <a:rPr lang="zh-CN" altLang="en-US" sz="2400" dirty="0"/>
              <a:t>简单地</a:t>
            </a:r>
            <a:r>
              <a:rPr lang="zh-CN" altLang="zh-CN" sz="2400" dirty="0"/>
              <a:t>引用一个</a:t>
            </a:r>
            <a:r>
              <a:rPr lang="zh-CN" altLang="en-US" sz="2400" dirty="0"/>
              <a:t>类</a:t>
            </a:r>
            <a:endParaRPr lang="en-US" altLang="zh-CN" sz="2400" dirty="0"/>
          </a:p>
          <a:p>
            <a:pPr>
              <a:buFont typeface="Wingdings" charset="2"/>
              <a:buChar char="Ø"/>
            </a:pPr>
            <a:endParaRPr lang="en-US" altLang="zh-CN" sz="2400" dirty="0"/>
          </a:p>
          <a:p>
            <a:r>
              <a:rPr lang="zh-CN" altLang="en-US" sz="2400" dirty="0"/>
              <a:t>简单使用</a:t>
            </a:r>
            <a:endParaRPr lang="en-US" altLang="zh-CN" sz="2400" dirty="0"/>
          </a:p>
          <a:p>
            <a:pPr>
              <a:buFont typeface="Wingdings" charset="2"/>
              <a:buChar char="Ø"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400" dirty="0">
                <a:solidFill>
                  <a:srgbClr val="80B226"/>
                </a:solidFill>
                <a:latin typeface="Menlo-Regular"/>
              </a:rPr>
              <a:t>Dog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Menlo-Regular"/>
              </a:rPr>
              <a:t>仅仅是告诉编译器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400" dirty="0">
                <a:solidFill>
                  <a:srgbClr val="80B226"/>
                </a:solidFill>
                <a:latin typeface="Menlo-Regular"/>
              </a:rPr>
              <a:t>Dog</a:t>
            </a:r>
            <a:r>
              <a:rPr lang="zh-CN" altLang="en-US" sz="2400" dirty="0">
                <a:solidFill>
                  <a:srgbClr val="000000"/>
                </a:solidFill>
                <a:latin typeface="Menlo-Regular"/>
              </a:rPr>
              <a:t>是一个类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Menlo-Regular"/>
              </a:rPr>
              <a:t> 并不会包含</a:t>
            </a:r>
            <a:r>
              <a:rPr lang="en-US" altLang="zh-CN" sz="2400" dirty="0">
                <a:solidFill>
                  <a:srgbClr val="80B226"/>
                </a:solidFill>
                <a:latin typeface="Menlo-Regular"/>
              </a:rPr>
              <a:t>Dog</a:t>
            </a:r>
            <a:r>
              <a:rPr lang="zh-CN" altLang="en-US" sz="2400" dirty="0">
                <a:solidFill>
                  <a:srgbClr val="000000"/>
                </a:solidFill>
                <a:latin typeface="Menlo-Regular"/>
              </a:rPr>
              <a:t>这个类的所有内容</a:t>
            </a:r>
            <a:endParaRPr lang="en-US" altLang="zh-CN" sz="2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2400" dirty="0"/>
              <a:t>具体使用</a:t>
            </a:r>
            <a:endParaRPr lang="en-US" altLang="zh-CN" sz="2400" dirty="0"/>
          </a:p>
          <a:p>
            <a:pPr>
              <a:buFont typeface="Wingdings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.h</a:t>
            </a:r>
            <a:r>
              <a:rPr lang="zh-CN" altLang="en-US" sz="2400" dirty="0"/>
              <a:t>文件中使用</a:t>
            </a: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zh-CN" altLang="en-US" sz="2400" dirty="0"/>
              <a:t>引用一个类</a:t>
            </a:r>
            <a:endParaRPr lang="en-US" altLang="zh-CN" sz="2400" dirty="0"/>
          </a:p>
          <a:p>
            <a:pPr>
              <a:buFont typeface="Wingdings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.m</a:t>
            </a:r>
            <a:r>
              <a:rPr lang="zh-CN" altLang="en-US" sz="2400" dirty="0"/>
              <a:t>文件中使用</a:t>
            </a:r>
            <a:r>
              <a:rPr lang="en-US" altLang="zh-CN" sz="24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zh-CN" altLang="en-US" sz="2400" dirty="0"/>
              <a:t>包含这个类的</a:t>
            </a:r>
            <a:r>
              <a:rPr lang="en-US" altLang="zh-CN" sz="2400" dirty="0"/>
              <a:t>.h</a:t>
            </a:r>
            <a:r>
              <a:rPr lang="zh-CN" altLang="en-US" sz="2400" dirty="0"/>
              <a:t>文件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475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@class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#import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enlo-Regular"/>
              </a:rPr>
              <a:t>作用上的区别</a:t>
            </a:r>
            <a:endParaRPr lang="en-US" altLang="zh-CN" sz="2000" dirty="0">
              <a:latin typeface="Menlo-Regular"/>
            </a:endParaRP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kumimoji="1" lang="zh-CN" altLang="en-US" sz="2000" dirty="0"/>
              <a:t>会包含引用类的所有信息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内容</a:t>
            </a:r>
            <a:r>
              <a:rPr kumimoji="1" lang="en-US" altLang="zh-CN" sz="2000" dirty="0"/>
              <a:t>),</a:t>
            </a:r>
            <a:r>
              <a:rPr kumimoji="1" lang="zh-CN" altLang="en-US" sz="2000" dirty="0"/>
              <a:t> 包括引用类的变量和方法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zh-CN" altLang="en-US" sz="2000" dirty="0"/>
              <a:t>仅仅是告诉编译器有这么一个类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zh-CN" altLang="zh-CN" sz="2000" dirty="0"/>
              <a:t>具体这个类里有什么信息</a:t>
            </a:r>
            <a:r>
              <a:rPr lang="en-US" altLang="zh-CN" sz="2000" dirty="0"/>
              <a:t>,</a:t>
            </a:r>
            <a:r>
              <a:rPr lang="zh-CN" altLang="en-US" sz="2000" dirty="0"/>
              <a:t> 完全不知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效率上的区别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zh-CN" altLang="zh-CN" sz="2000" dirty="0"/>
              <a:t>如果有上百个头文件都</a:t>
            </a:r>
            <a:r>
              <a:rPr lang="en-US" altLang="zh-CN" sz="20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zh-CN" altLang="zh-CN" sz="2000" dirty="0"/>
              <a:t>了同一个文件，或者这些文件依次被</a:t>
            </a:r>
            <a:r>
              <a:rPr lang="en-US" altLang="zh-CN" sz="20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en-US" altLang="zh-CN" sz="2000" dirty="0"/>
              <a:t>,</a:t>
            </a:r>
            <a:r>
              <a:rPr lang="zh-CN" altLang="zh-CN" sz="2000" dirty="0"/>
              <a:t>那么一旦最开始的头文件稍有改动，后面引用到这个文件的所有类都需要重新编译一遍</a:t>
            </a:r>
            <a:r>
              <a:rPr lang="en-US" altLang="zh-CN" sz="2000" dirty="0"/>
              <a:t> ,</a:t>
            </a:r>
            <a:r>
              <a:rPr lang="zh-CN" altLang="en-US" sz="2000" dirty="0"/>
              <a:t> 编译效率非常低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zh-CN" altLang="zh-CN" sz="2000" dirty="0"/>
              <a:t>相对来讲，使用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zh-CN" altLang="zh-CN" sz="2000" dirty="0"/>
              <a:t>方式就不会出现这种问题了</a:t>
            </a:r>
            <a:r>
              <a:rPr lang="en-US" altLang="zh-CN" sz="2000" dirty="0"/>
              <a:t>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662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@class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196752"/>
            <a:ext cx="8352928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charset="2"/>
              <a:buChar char="l"/>
            </a:pPr>
            <a:r>
              <a:rPr lang="zh-CN" altLang="en-US" dirty="0"/>
              <a:t>其他</a:t>
            </a:r>
            <a:r>
              <a:rPr lang="zh-CN" altLang="zh-CN" dirty="0"/>
              <a:t>使用场景</a:t>
            </a:r>
            <a:endParaRPr lang="en-US" altLang="zh-CN" dirty="0"/>
          </a:p>
          <a:p>
            <a:pPr>
              <a:lnSpc>
                <a:spcPct val="140000"/>
              </a:lnSpc>
              <a:buFont typeface="Wingdings" charset="2"/>
              <a:buChar char="Ø"/>
            </a:pPr>
            <a:r>
              <a:rPr lang="zh-CN" altLang="zh-CN" dirty="0"/>
              <a:t>对于循环依赖关系来说，比方</a:t>
            </a:r>
            <a:r>
              <a:rPr lang="en-US" altLang="zh-CN" dirty="0"/>
              <a:t>A</a:t>
            </a:r>
            <a:r>
              <a:rPr lang="zh-CN" altLang="zh-CN" dirty="0"/>
              <a:t>类引用</a:t>
            </a:r>
            <a:r>
              <a:rPr lang="en-US" altLang="zh-CN" dirty="0"/>
              <a:t>B</a:t>
            </a:r>
            <a:r>
              <a:rPr lang="zh-CN" altLang="zh-CN" dirty="0"/>
              <a:t>类，同时</a:t>
            </a:r>
            <a:r>
              <a:rPr lang="en-US" altLang="zh-CN" dirty="0"/>
              <a:t>B</a:t>
            </a:r>
            <a:r>
              <a:rPr lang="zh-CN" altLang="zh-CN" dirty="0"/>
              <a:t>类也引用</a:t>
            </a:r>
            <a:r>
              <a:rPr lang="en-US" altLang="zh-CN" dirty="0"/>
              <a:t>A</a:t>
            </a:r>
            <a:r>
              <a:rPr lang="zh-CN" altLang="zh-CN" dirty="0" smtClean="0"/>
              <a:t>类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84875" y="2132856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-Regular"/>
              </a:rPr>
              <a:t>B.h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A 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80B226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*_b;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33512" y="2132856"/>
            <a:ext cx="2670736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“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A.h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ADDD68"/>
                </a:solidFill>
                <a:latin typeface="Menlo-Regular"/>
              </a:rPr>
              <a:t>A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_a;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3528" y="3861048"/>
            <a:ext cx="8352928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Font typeface="Wingdings" charset="2"/>
              <a:buChar char="Ø"/>
            </a:pPr>
            <a:r>
              <a:rPr lang="zh-CN" altLang="zh-CN" dirty="0"/>
              <a:t>这种</a:t>
            </a:r>
            <a:r>
              <a:rPr lang="zh-CN" altLang="en-US" dirty="0"/>
              <a:t>嵌套包含的</a:t>
            </a:r>
            <a:r>
              <a:rPr lang="zh-CN" altLang="zh-CN" dirty="0"/>
              <a:t>代码编译会报错</a:t>
            </a:r>
            <a:r>
              <a:rPr lang="en-US" altLang="zh-CN" dirty="0"/>
              <a:t> </a:t>
            </a:r>
          </a:p>
          <a:p>
            <a:pPr>
              <a:lnSpc>
                <a:spcPct val="140000"/>
              </a:lnSpc>
              <a:buFont typeface="Wingdings" charset="2"/>
              <a:buChar char="Ø"/>
            </a:pPr>
            <a:r>
              <a:rPr lang="zh-CN" altLang="zh-CN" dirty="0"/>
              <a:t>当使用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zh-CN" altLang="zh-CN" dirty="0"/>
              <a:t>在两个类相互声明，就不会出现编译报错</a:t>
            </a:r>
            <a:endParaRPr kumimoji="1"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43490" y="4852317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ADDD68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A 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ADDD68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*_b;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05520" y="4852317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ADDD68"/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_a;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106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</a:t>
            </a:r>
            <a:r>
              <a:rPr kumimoji="1" lang="en-US" altLang="zh-CN" dirty="0" err="1"/>
              <a:t>retian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/>
              <a:t>循环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2000" dirty="0"/>
              <a:t>的场景</a:t>
            </a:r>
            <a:endParaRPr lang="en-US" altLang="zh-CN" sz="2000" dirty="0"/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zh-CN" sz="2000" dirty="0"/>
              <a:t>比如</a:t>
            </a:r>
            <a:r>
              <a:rPr lang="en-US" altLang="zh-CN" sz="2000" dirty="0"/>
              <a:t>A</a:t>
            </a:r>
            <a:r>
              <a:rPr lang="zh-CN" altLang="zh-CN" sz="2000" dirty="0"/>
              <a:t>对象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2000" dirty="0"/>
              <a:t>了</a:t>
            </a:r>
            <a:r>
              <a:rPr lang="en-US" altLang="zh-CN" sz="2000" dirty="0"/>
              <a:t>B</a:t>
            </a:r>
            <a:r>
              <a:rPr lang="zh-CN" altLang="zh-CN" sz="2000" dirty="0"/>
              <a:t>对象，</a:t>
            </a:r>
            <a:r>
              <a:rPr lang="en-US" altLang="zh-CN" sz="2000" dirty="0"/>
              <a:t>B</a:t>
            </a:r>
            <a:r>
              <a:rPr lang="zh-CN" altLang="zh-CN" sz="2000" dirty="0"/>
              <a:t>对象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2000" dirty="0"/>
              <a:t>了</a:t>
            </a:r>
            <a:r>
              <a:rPr lang="en-US" altLang="zh-CN" sz="2000" dirty="0"/>
              <a:t>A</a:t>
            </a:r>
            <a:r>
              <a:rPr lang="zh-CN" altLang="zh-CN" sz="2000" dirty="0"/>
              <a:t>对象</a:t>
            </a:r>
            <a:endParaRPr lang="en-US" altLang="zh-CN" sz="2000" dirty="0"/>
          </a:p>
          <a:p>
            <a:pPr lvl="0">
              <a:lnSpc>
                <a:spcPct val="130000"/>
              </a:lnSpc>
              <a:buFont typeface="Wingdings" charset="2"/>
              <a:buChar char="Ø"/>
            </a:pPr>
            <a:endParaRPr lang="en-US" altLang="zh-CN" sz="2000" dirty="0"/>
          </a:p>
          <a:p>
            <a:pPr lvl="0">
              <a:lnSpc>
                <a:spcPct val="130000"/>
              </a:lnSpc>
            </a:pPr>
            <a:r>
              <a:rPr lang="zh-CN" altLang="en-US" sz="2000" dirty="0"/>
              <a:t>循环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2000" dirty="0"/>
              <a:t>的弊端</a:t>
            </a:r>
            <a:endParaRPr lang="en-US" altLang="zh-CN" sz="2000" dirty="0"/>
          </a:p>
          <a:p>
            <a:pPr lvl="0">
              <a:lnSpc>
                <a:spcPct val="130000"/>
              </a:lnSpc>
              <a:buFont typeface="Wingdings" charset="2"/>
              <a:buChar char="Ø"/>
            </a:pPr>
            <a:r>
              <a:rPr lang="zh-CN" altLang="zh-CN" sz="2000" dirty="0"/>
              <a:t>这样会导致</a:t>
            </a:r>
            <a:r>
              <a:rPr lang="en-US" altLang="zh-CN" sz="2000" dirty="0"/>
              <a:t>A</a:t>
            </a:r>
            <a:r>
              <a:rPr lang="zh-CN" altLang="zh-CN" sz="2000" dirty="0"/>
              <a:t>对象和</a:t>
            </a:r>
            <a:r>
              <a:rPr lang="en-US" altLang="zh-CN" sz="2000" dirty="0"/>
              <a:t>B</a:t>
            </a:r>
            <a:r>
              <a:rPr lang="zh-CN" altLang="zh-CN" sz="2000" dirty="0"/>
              <a:t>对象永远无法释放</a:t>
            </a:r>
            <a:endParaRPr lang="en-US" altLang="zh-CN" sz="2000" dirty="0"/>
          </a:p>
          <a:p>
            <a:pPr lvl="0">
              <a:lnSpc>
                <a:spcPct val="130000"/>
              </a:lnSpc>
              <a:buFont typeface="Wingdings" charset="2"/>
              <a:buChar char="Ø"/>
            </a:pPr>
            <a:endParaRPr lang="en-US" altLang="zh-CN" sz="2000" dirty="0"/>
          </a:p>
          <a:p>
            <a:pPr lvl="0">
              <a:lnSpc>
                <a:spcPct val="130000"/>
              </a:lnSpc>
            </a:pPr>
            <a:r>
              <a:rPr lang="zh-CN" altLang="en-US" sz="2000" dirty="0"/>
              <a:t>循环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2000" dirty="0"/>
              <a:t>的解决方案</a:t>
            </a:r>
            <a:endParaRPr lang="en-US" altLang="zh-CN" sz="2000" dirty="0"/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zh-CN" sz="2000" dirty="0"/>
              <a:t>当两端互相引用时，应该一端用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2000" dirty="0"/>
              <a:t>、一端用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assign</a:t>
            </a:r>
            <a:endParaRPr lang="en-US" altLang="zh-CN" sz="2000" dirty="0">
              <a:solidFill>
                <a:srgbClr val="AA0D91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539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157296767</TotalTime>
  <Pages>0</Pages>
  <Words>397</Words>
  <Characters>0</Characters>
  <Application>Microsoft Macintosh PowerPoint</Application>
  <DocSecurity>0</DocSecurity>
  <PresentationFormat>全屏显示(4:3)</PresentationFormat>
  <Lines>0</Lines>
  <Paragraphs>84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平衡</vt:lpstr>
      <vt:lpstr>OC语言-属性、关键字和点语法</vt:lpstr>
      <vt:lpstr>@property参数(MRC)</vt:lpstr>
      <vt:lpstr>@property参数</vt:lpstr>
      <vt:lpstr>@class</vt:lpstr>
      <vt:lpstr>@class和#import</vt:lpstr>
      <vt:lpstr>@class</vt:lpstr>
      <vt:lpstr>循环retian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7108</cp:revision>
  <cp:lastPrinted>1899-12-30T00:00:00Z</cp:lastPrinted>
  <dcterms:created xsi:type="dcterms:W3CDTF">2012-07-12T07:10:00Z</dcterms:created>
  <dcterms:modified xsi:type="dcterms:W3CDTF">2015-03-29T03:29:11Z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