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5"/>
  </p:notesMasterIdLst>
  <p:handoutMasterIdLst>
    <p:handoutMasterId r:id="rId6"/>
  </p:handoutMasterIdLst>
  <p:sldIdLst>
    <p:sldId id="1551" r:id="rId2"/>
    <p:sldId id="1552" r:id="rId3"/>
    <p:sldId id="1553" r:id="rId4"/>
  </p:sldIdLst>
  <p:sldSz cx="9144000" cy="6858000" type="screen4x3"/>
  <p:notesSz cx="6797675" cy="987425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15/3/23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15/3/23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 smtClean="0"/>
              <a:t>继承</a:t>
            </a:r>
            <a:r>
              <a:rPr lang="zh-CN" altLang="en-US" b="0" dirty="0" smtClean="0"/>
              <a:t>、多态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类的继承与多态</a:t>
            </a:r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继承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35292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charset="2"/>
              <a:buChar char="Ø"/>
            </a:pPr>
            <a:r>
              <a:rPr lang="zh-CN" altLang="zh-CN" sz="1600" b="1" dirty="0"/>
              <a:t>继承的专业术语</a:t>
            </a:r>
          </a:p>
          <a:p>
            <a:pPr marL="285750" indent="-285750">
              <a:buFont typeface="Wingdings" charset="2"/>
              <a:buChar char="l"/>
            </a:pPr>
            <a:r>
              <a:rPr lang="zh-CN" altLang="zh-CN" sz="1600" dirty="0"/>
              <a:t>父类</a:t>
            </a:r>
            <a:r>
              <a:rPr lang="en-US" altLang="zh-CN" sz="1600" dirty="0"/>
              <a:t>\</a:t>
            </a:r>
            <a:r>
              <a:rPr lang="zh-CN" altLang="zh-CN" sz="1600" dirty="0"/>
              <a:t>超类</a:t>
            </a:r>
            <a:r>
              <a:rPr lang="en-US" altLang="zh-CN" sz="1600" dirty="0"/>
              <a:t>  superclass</a:t>
            </a:r>
            <a:endParaRPr lang="zh-CN" altLang="zh-CN" sz="1600" dirty="0"/>
          </a:p>
          <a:p>
            <a:pPr marL="285750" indent="-285750">
              <a:buFont typeface="Wingdings" charset="2"/>
              <a:buChar char="l"/>
            </a:pPr>
            <a:r>
              <a:rPr lang="zh-CN" altLang="zh-CN" sz="1600" dirty="0"/>
              <a:t>子类</a:t>
            </a:r>
            <a:r>
              <a:rPr lang="en-US" altLang="zh-CN" sz="1600" dirty="0"/>
              <a:t>  subclass\subclasses</a:t>
            </a:r>
            <a:endParaRPr lang="zh-CN" altLang="zh-CN" sz="1600" dirty="0"/>
          </a:p>
          <a:p>
            <a:pPr lvl="1"/>
            <a:r>
              <a:rPr lang="en-US" altLang="zh-CN" sz="1600" dirty="0"/>
              <a:t> </a:t>
            </a:r>
            <a:endParaRPr lang="zh-CN" altLang="zh-CN" sz="1600" dirty="0"/>
          </a:p>
          <a:p>
            <a:pPr marL="285750" lvl="0" indent="-285750">
              <a:buFont typeface="Wingdings" charset="2"/>
              <a:buChar char="Ø"/>
            </a:pPr>
            <a:r>
              <a:rPr lang="zh-CN" altLang="zh-CN" sz="1600" b="1" dirty="0"/>
              <a:t>继承的细节</a:t>
            </a:r>
          </a:p>
          <a:p>
            <a:pPr marL="285750" lvl="0" indent="-285750">
              <a:buFont typeface="Wingdings" charset="2"/>
              <a:buChar char="l"/>
            </a:pPr>
            <a:r>
              <a:rPr lang="zh-CN" altLang="zh-CN" sz="1600" dirty="0"/>
              <a:t>单继承</a:t>
            </a:r>
          </a:p>
          <a:p>
            <a:pPr marL="285750" lvl="0" indent="-285750">
              <a:buFont typeface="Wingdings" charset="2"/>
              <a:buChar char="l"/>
            </a:pPr>
            <a:r>
              <a:rPr lang="zh-CN" altLang="zh-CN" sz="1600" dirty="0"/>
              <a:t>子类和父类不能有相同的成员变量</a:t>
            </a:r>
          </a:p>
          <a:p>
            <a:pPr marL="285750" lvl="0" indent="-285750">
              <a:buFont typeface="Wingdings" charset="2"/>
              <a:buChar char="l"/>
            </a:pPr>
            <a:r>
              <a:rPr lang="zh-CN" altLang="zh-CN" sz="1600" dirty="0"/>
              <a:t>方法的重写</a:t>
            </a:r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pPr marL="285750" lvl="0" indent="-285750">
              <a:buFont typeface="Wingdings" charset="2"/>
              <a:buChar char="Ø"/>
            </a:pPr>
            <a:r>
              <a:rPr lang="en-US" altLang="zh-CN" sz="1600" b="1" dirty="0"/>
              <a:t>super</a:t>
            </a:r>
            <a:r>
              <a:rPr lang="zh-CN" altLang="zh-CN" sz="1600" b="1" dirty="0"/>
              <a:t>关键字</a:t>
            </a:r>
          </a:p>
          <a:p>
            <a:pPr marL="285750" lvl="0" indent="-285750">
              <a:buFont typeface="Wingdings" charset="2"/>
              <a:buChar char="l"/>
            </a:pPr>
            <a:r>
              <a:rPr lang="zh-CN" altLang="zh-CN" sz="1600" dirty="0"/>
              <a:t>分别调用父类的对象方法和类方法</a:t>
            </a:r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pPr marL="285750" lvl="0" indent="-285750">
              <a:buFont typeface="Wingdings" charset="2"/>
              <a:buChar char="Ø"/>
            </a:pPr>
            <a:r>
              <a:rPr lang="zh-CN" altLang="zh-CN" sz="1600" b="1" dirty="0"/>
              <a:t>继承的好处</a:t>
            </a:r>
          </a:p>
          <a:p>
            <a:pPr marL="285750" lvl="0" indent="-285750">
              <a:buFont typeface="Wingdings" charset="2"/>
              <a:buChar char="l"/>
            </a:pPr>
            <a:r>
              <a:rPr lang="zh-CN" altLang="zh-CN" sz="1600" dirty="0"/>
              <a:t>不改变原来模型的基础上，拓充方法</a:t>
            </a:r>
          </a:p>
          <a:p>
            <a:pPr marL="285750" lvl="0" indent="-285750">
              <a:buFont typeface="Wingdings" charset="2"/>
              <a:buChar char="l"/>
            </a:pPr>
            <a:r>
              <a:rPr lang="zh-CN" altLang="zh-CN" sz="1600" dirty="0"/>
              <a:t>建立了类与类之间的联系</a:t>
            </a:r>
          </a:p>
          <a:p>
            <a:pPr marL="285750" lvl="0" indent="-285750">
              <a:buFont typeface="Wingdings" charset="2"/>
              <a:buChar char="l"/>
            </a:pPr>
            <a:r>
              <a:rPr lang="zh-CN" altLang="zh-CN" sz="1600" dirty="0"/>
              <a:t>抽取了公共代码</a:t>
            </a:r>
          </a:p>
          <a:p>
            <a:pPr marL="285750" lvl="0" indent="-285750">
              <a:buFont typeface="Wingdings" charset="2"/>
              <a:buChar char="l"/>
            </a:pPr>
            <a:r>
              <a:rPr lang="zh-CN" altLang="zh-CN" sz="1600" dirty="0"/>
              <a:t>坏处：耦合性强</a:t>
            </a:r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pPr marL="285750" lvl="0" indent="-285750">
              <a:buFont typeface="Wingdings" charset="2"/>
              <a:buChar char="Ø"/>
            </a:pPr>
            <a:r>
              <a:rPr lang="zh-CN" altLang="zh-CN" sz="1600" b="1" dirty="0"/>
              <a:t>继承的使用场合</a:t>
            </a:r>
          </a:p>
          <a:p>
            <a:pPr marL="285750" lvl="0" indent="-285750">
              <a:buFont typeface="Wingdings" charset="2"/>
              <a:buChar char="l"/>
            </a:pPr>
            <a:r>
              <a:rPr lang="zh-CN" altLang="zh-CN" sz="1600" dirty="0"/>
              <a:t>它的所有属性都是你想要的，一般就继承</a:t>
            </a:r>
          </a:p>
          <a:p>
            <a:pPr marL="285750" lvl="0" indent="-285750">
              <a:buFont typeface="Wingdings" charset="2"/>
              <a:buChar char="l"/>
            </a:pPr>
            <a:r>
              <a:rPr lang="zh-CN" altLang="zh-CN" sz="1600" dirty="0"/>
              <a:t>它的部分属性是你想要的，可以抽取出另一个父类</a:t>
            </a:r>
          </a:p>
        </p:txBody>
      </p:sp>
    </p:spTree>
    <p:extLst>
      <p:ext uri="{BB962C8B-B14F-4D97-AF65-F5344CB8AC3E}">
        <p14:creationId xmlns:p14="http://schemas.microsoft.com/office/powerpoint/2010/main" val="373261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多态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12776"/>
            <a:ext cx="835292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charset="2"/>
              <a:buChar char="Ø"/>
            </a:pPr>
            <a:r>
              <a:rPr lang="zh-CN" altLang="zh-CN" b="1" dirty="0"/>
              <a:t>多态的基本概念</a:t>
            </a:r>
          </a:p>
          <a:p>
            <a:pPr marL="285750" lvl="0" indent="-285750">
              <a:buFont typeface="Wingdings" charset="2"/>
              <a:buChar char="l"/>
            </a:pPr>
            <a:r>
              <a:rPr lang="zh-CN" altLang="zh-CN" dirty="0"/>
              <a:t>某一类事物的多种形态</a:t>
            </a:r>
          </a:p>
          <a:p>
            <a:pPr marL="285750" lvl="0" indent="-285750">
              <a:buFont typeface="Wingdings" charset="2"/>
              <a:buChar char="l"/>
            </a:pPr>
            <a:r>
              <a:rPr lang="en-US" altLang="zh-CN" dirty="0"/>
              <a:t>OC</a:t>
            </a:r>
            <a:r>
              <a:rPr lang="zh-CN" altLang="zh-CN" dirty="0"/>
              <a:t>对象具有多态性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marL="285750" lvl="0" indent="-285750">
              <a:buFont typeface="Wingdings" charset="2"/>
              <a:buChar char="Ø"/>
            </a:pPr>
            <a:r>
              <a:rPr lang="zh-CN" altLang="zh-CN" b="1" dirty="0"/>
              <a:t>多态的体现</a:t>
            </a:r>
          </a:p>
          <a:p>
            <a:r>
              <a:rPr lang="en-US" altLang="zh-CN" dirty="0"/>
              <a:t>Person *p = [Student new];</a:t>
            </a:r>
            <a:endParaRPr lang="zh-CN" altLang="zh-CN" dirty="0"/>
          </a:p>
          <a:p>
            <a:r>
              <a:rPr lang="en-US" altLang="zh-CN" dirty="0"/>
              <a:t>p-&gt;age = 100;</a:t>
            </a:r>
            <a:endParaRPr lang="zh-CN" altLang="zh-CN" dirty="0"/>
          </a:p>
          <a:p>
            <a:r>
              <a:rPr lang="en-US" altLang="zh-CN" dirty="0"/>
              <a:t>[p walk];</a:t>
            </a:r>
            <a:endParaRPr lang="zh-CN" altLang="zh-CN" dirty="0"/>
          </a:p>
          <a:p>
            <a:pPr marL="285750" lvl="0" indent="-285750">
              <a:buFont typeface="Wingdings" charset="2"/>
              <a:buChar char="l"/>
            </a:pPr>
            <a:r>
              <a:rPr lang="zh-CN" altLang="zh-CN" dirty="0"/>
              <a:t>子类对象赋值给父类指针</a:t>
            </a:r>
          </a:p>
          <a:p>
            <a:pPr marL="285750" lvl="0" indent="-285750">
              <a:buFont typeface="Wingdings" charset="2"/>
              <a:buChar char="l"/>
            </a:pPr>
            <a:r>
              <a:rPr lang="zh-CN" altLang="zh-CN" dirty="0"/>
              <a:t>父类指针访问对应的属性和方法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marL="285750" lvl="0" indent="-285750">
              <a:buFont typeface="Wingdings" charset="2"/>
              <a:buChar char="Ø"/>
            </a:pPr>
            <a:r>
              <a:rPr lang="zh-CN" altLang="zh-CN" b="1" dirty="0"/>
              <a:t>多态的好处</a:t>
            </a:r>
          </a:p>
          <a:p>
            <a:pPr marL="285750" lvl="0" indent="-285750">
              <a:buFont typeface="Wingdings" charset="2"/>
              <a:buChar char="l"/>
            </a:pPr>
            <a:r>
              <a:rPr lang="zh-CN" altLang="zh-CN" dirty="0"/>
              <a:t>用父类接收参数，节省代码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marL="285750" lvl="0" indent="-285750">
              <a:buFont typeface="Wingdings" charset="2"/>
              <a:buChar char="Ø"/>
            </a:pPr>
            <a:r>
              <a:rPr lang="zh-CN" altLang="zh-CN" b="1" dirty="0"/>
              <a:t>多态的局限性</a:t>
            </a:r>
          </a:p>
          <a:p>
            <a:pPr marL="285750" lvl="0" indent="-285750">
              <a:buFont typeface="Wingdings" charset="2"/>
              <a:buChar char="l"/>
            </a:pPr>
            <a:r>
              <a:rPr lang="zh-CN" altLang="zh-CN" dirty="0"/>
              <a:t>不能访问子类的属性（可以考虑强制转换）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marL="285750" lvl="0" indent="-285750">
              <a:buFont typeface="Wingdings" charset="2"/>
              <a:buChar char="Ø"/>
            </a:pPr>
            <a:r>
              <a:rPr lang="zh-CN" altLang="zh-CN" b="1" dirty="0"/>
              <a:t>多态的细节</a:t>
            </a:r>
          </a:p>
          <a:p>
            <a:pPr marL="285750" lvl="0" indent="-285750">
              <a:buFont typeface="Wingdings" charset="2"/>
              <a:buChar char="l"/>
            </a:pPr>
            <a:r>
              <a:rPr lang="zh-CN" altLang="zh-CN" dirty="0"/>
              <a:t>动态绑定：在运行时根据对象的类型确定动态调用的方法</a:t>
            </a:r>
          </a:p>
        </p:txBody>
      </p:sp>
    </p:spTree>
    <p:extLst>
      <p:ext uri="{BB962C8B-B14F-4D97-AF65-F5344CB8AC3E}">
        <p14:creationId xmlns:p14="http://schemas.microsoft.com/office/powerpoint/2010/main" val="373261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157296762</TotalTime>
  <Pages>0</Pages>
  <Words>39</Words>
  <Characters>0</Characters>
  <Application>Microsoft Macintosh PowerPoint</Application>
  <DocSecurity>0</DocSecurity>
  <PresentationFormat>全屏显示(4:3)</PresentationFormat>
  <Lines>0</Lines>
  <Paragraphs>48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平衡</vt:lpstr>
      <vt:lpstr>OC语言-继承、多态</vt:lpstr>
      <vt:lpstr>继承</vt:lpstr>
      <vt:lpstr>多态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7107</cp:revision>
  <cp:lastPrinted>1899-12-30T00:00:00Z</cp:lastPrinted>
  <dcterms:created xsi:type="dcterms:W3CDTF">2012-07-12T07:10:00Z</dcterms:created>
  <dcterms:modified xsi:type="dcterms:W3CDTF">2015-03-23T12:25:49Z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