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6"/>
  </p:notesMasterIdLst>
  <p:handoutMasterIdLst>
    <p:handoutMasterId r:id="rId17"/>
  </p:handoutMasterIdLst>
  <p:sldIdLst>
    <p:sldId id="1551" r:id="rId2"/>
    <p:sldId id="1556" r:id="rId3"/>
    <p:sldId id="1557" r:id="rId4"/>
    <p:sldId id="1558" r:id="rId5"/>
    <p:sldId id="1559" r:id="rId6"/>
    <p:sldId id="1560" r:id="rId7"/>
    <p:sldId id="1561" r:id="rId8"/>
    <p:sldId id="1552" r:id="rId9"/>
    <p:sldId id="1553" r:id="rId10"/>
    <p:sldId id="1554" r:id="rId11"/>
    <p:sldId id="1555" r:id="rId12"/>
    <p:sldId id="1562" r:id="rId13"/>
    <p:sldId id="1563" r:id="rId14"/>
    <p:sldId id="1564" r:id="rId15"/>
  </p:sldIdLst>
  <p:sldSz cx="9144000" cy="6858000" type="screen4x3"/>
  <p:notesSz cx="6797675" cy="987425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6"/>
            <p14:sldId id="1557"/>
            <p14:sldId id="1558"/>
            <p14:sldId id="1559"/>
            <p14:sldId id="1560"/>
            <p14:sldId id="1561"/>
            <p14:sldId id="1552"/>
            <p14:sldId id="1553"/>
            <p14:sldId id="1554"/>
            <p14:sldId id="1555"/>
            <p14:sldId id="1562"/>
            <p14:sldId id="1563"/>
            <p14:sldId id="15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15/3/29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内存管理</a:t>
            </a:r>
            <a:r>
              <a:rPr lang="en-US" altLang="zh-CN" b="0" dirty="0" smtClean="0"/>
              <a:t>-</a:t>
            </a:r>
            <a:r>
              <a:rPr lang="en-US" altLang="en-US" b="0" dirty="0" smtClean="0"/>
              <a:t>管理法则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内存管理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/>
              <a:t>管理法则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72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Alloc</a:t>
            </a: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对象分配后引用计数为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Retain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 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对象的引用计数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+1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Copy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→ copy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一个对象变成新的对象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新内存地址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原来对象计数不变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Release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 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-1,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如果为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释放内存</a:t>
            </a:r>
          </a:p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→ 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对象引用计数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-1,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如果为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不马上释放，当当前的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pool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销毁时释放</a:t>
            </a:r>
            <a:r>
              <a:rPr lang="en-GB" altLang="zh-CN" sz="2800" dirty="0">
                <a:latin typeface="宋体" charset="0"/>
                <a:ea typeface="宋体" charset="0"/>
                <a:cs typeface="宋体" charset="0"/>
              </a:rPr>
              <a:t>    </a:t>
            </a:r>
          </a:p>
          <a:p>
            <a:pPr marL="342900" indent="-342900"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 smtClean="0">
                <a:latin typeface="宋体" charset="0"/>
                <a:ea typeface="宋体" charset="0"/>
                <a:cs typeface="宋体" charset="0"/>
              </a:rPr>
              <a:t>如果引用计数等于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还对该对象进行操作，则会出现内存访问失败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这个问题很严重，所以请一定注意内存释放和不用过后设置为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54548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autorelease</a:t>
            </a:r>
            <a:r>
              <a:rPr kumimoji="1" lang="zh-CN" altLang="en-US" dirty="0"/>
              <a:t>简</a:t>
            </a:r>
            <a:r>
              <a:rPr kumimoji="1" lang="zh-CN" altLang="en-US" dirty="0" smtClean="0"/>
              <a:t>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382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0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NSAutoreleasePool</a:t>
            </a:r>
            <a:r>
              <a:rPr lang="en-GB" altLang="zh-CN" sz="2000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NSAutoreleasePool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是用来做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变量释放的，前面说了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, 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不会马上释放，当他到了最近的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pool 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时会向池里的所有对象发送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消息并检查对象的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reatin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 count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是不是为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0,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为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就释放。 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当我们在一段代码时加入了大量的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变量时，我们应该为这段代码加上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Autoreleasepool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，以便使内存得以及时释放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,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其它时候不用</a:t>
            </a:r>
            <a:r>
              <a:rPr lang="en-GB" altLang="zh-CN" sz="2000" dirty="0">
                <a:latin typeface="宋体" charset="0"/>
                <a:ea typeface="宋体" charset="0"/>
                <a:cs typeface="宋体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在一个需要返回一个对象的方法中通常返回一个</a:t>
            </a:r>
            <a:r>
              <a:rPr lang="en-GB" altLang="zh-CN" sz="20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04255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</a:t>
            </a:r>
            <a:r>
              <a:rPr kumimoji="1" lang="en-US" altLang="zh-CN" dirty="0" err="1" smtClean="0"/>
              <a:t>utorelease</a:t>
            </a:r>
            <a:r>
              <a:rPr kumimoji="1" lang="zh-CN" altLang="en-US" dirty="0"/>
              <a:t>简</a:t>
            </a:r>
            <a:r>
              <a:rPr kumimoji="1" lang="zh-CN" altLang="en-US" dirty="0" smtClean="0"/>
              <a:t>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527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/>
              <a:t>autorelease</a:t>
            </a:r>
            <a:r>
              <a:rPr lang="zh-CN" altLang="en-US" sz="2000" dirty="0"/>
              <a:t>方法的基本作用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给对象发送一条</a:t>
            </a:r>
            <a:r>
              <a:rPr lang="en-US" altLang="zh-CN" sz="2000" dirty="0" err="1"/>
              <a:t>autorelease</a:t>
            </a:r>
            <a:r>
              <a:rPr lang="zh-CN" altLang="en-US" sz="2000" dirty="0"/>
              <a:t>消息</a:t>
            </a:r>
            <a:r>
              <a:rPr lang="en-US" altLang="zh-CN" sz="2000" dirty="0"/>
              <a:t>,</a:t>
            </a:r>
            <a:r>
              <a:rPr lang="zh-CN" altLang="en-US" sz="2000" dirty="0"/>
              <a:t> 会将对象放到一个自动释放池中</a:t>
            </a:r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当自动释放池被销毁时，会对池子里面的所有对象做一次</a:t>
            </a:r>
            <a:r>
              <a:rPr lang="en-US" altLang="zh-CN" sz="2000" dirty="0"/>
              <a:t>release</a:t>
            </a:r>
            <a:r>
              <a:rPr lang="zh-CN" altLang="en-US" sz="2000" dirty="0"/>
              <a:t>操作</a:t>
            </a:r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会返回对象本身</a:t>
            </a:r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调用完</a:t>
            </a:r>
            <a:r>
              <a:rPr lang="en-US" altLang="zh-CN" sz="2000" dirty="0" err="1"/>
              <a:t>autorelease</a:t>
            </a:r>
            <a:r>
              <a:rPr lang="zh-CN" altLang="en-US" sz="2000" dirty="0"/>
              <a:t>方法后，对象的计数器不变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TW" sz="2000" dirty="0" err="1"/>
              <a:t>autorelease</a:t>
            </a:r>
            <a:r>
              <a:rPr lang="zh-TW" altLang="en-US" sz="2000" dirty="0"/>
              <a:t>的好处</a:t>
            </a:r>
            <a:endParaRPr lang="en-US" altLang="zh-TW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不用再关心对象释放的时间</a:t>
            </a:r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不用再关心什么时候调用</a:t>
            </a:r>
            <a:r>
              <a:rPr lang="en-US" altLang="zh-CN" sz="2000" dirty="0"/>
              <a:t>release</a:t>
            </a:r>
          </a:p>
          <a:p>
            <a:pPr>
              <a:lnSpc>
                <a:spcPct val="130000"/>
              </a:lnSpc>
              <a:buFont typeface="Wingdings" charset="2"/>
              <a:buChar char="Ø"/>
            </a:pP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autorelease</a:t>
            </a:r>
            <a:r>
              <a:rPr lang="zh-CN" altLang="en-US" sz="2000" dirty="0"/>
              <a:t>的使用注意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占用内存较大的对象不要随便使用</a:t>
            </a:r>
            <a:r>
              <a:rPr lang="en-US" altLang="zh-CN" sz="2000" dirty="0" err="1"/>
              <a:t>autorelease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000" dirty="0"/>
              <a:t>占用内存较小的对象使用</a:t>
            </a:r>
            <a:r>
              <a:rPr lang="en-US" altLang="zh-CN" sz="2000" dirty="0" err="1"/>
              <a:t>autorelease</a:t>
            </a:r>
            <a:r>
              <a:rPr lang="zh-CN" altLang="en-US" sz="2000" dirty="0"/>
              <a:t>，没有太大影响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09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自动释放池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iOS</a:t>
            </a:r>
            <a:r>
              <a:rPr lang="zh-CN" altLang="en-US" sz="2000" dirty="0"/>
              <a:t>程序运行过程中，会创建无数个池子。这些池子都是以栈结构存在（先进后出）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当一个对象调用</a:t>
            </a:r>
            <a:r>
              <a:rPr lang="en-US" altLang="zh-CN" sz="2000" dirty="0" err="1"/>
              <a:t>autorelease</a:t>
            </a:r>
            <a:r>
              <a:rPr lang="zh-CN" altLang="en-US" sz="2000" dirty="0"/>
              <a:t>方法时，会将这个对象放到栈顶的释放池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自动释放池的创建方式</a:t>
            </a:r>
            <a:endParaRPr lang="en-US" altLang="zh-CN" sz="2000" dirty="0"/>
          </a:p>
          <a:p>
            <a:pPr>
              <a:buFont typeface="Wingdings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 5.0</a:t>
            </a:r>
            <a:r>
              <a:rPr lang="zh-CN" altLang="en-US" sz="2000" dirty="0"/>
              <a:t>前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*pool = [[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20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[pool </a:t>
            </a:r>
            <a:r>
              <a:rPr lang="en-US" altLang="zh-CN" sz="20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2000" dirty="0">
                <a:solidFill>
                  <a:srgbClr val="007400"/>
                </a:solidFill>
                <a:latin typeface="Menlo-Regular"/>
              </a:rPr>
              <a:t>// [pool drain];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charset="2"/>
              <a:buChar char="Ø"/>
            </a:pPr>
            <a:r>
              <a:rPr lang="en-US" altLang="zh-TW" sz="2000" dirty="0" err="1"/>
              <a:t>iOS</a:t>
            </a:r>
            <a:r>
              <a:rPr lang="en-US" altLang="zh-TW" sz="2000" dirty="0"/>
              <a:t> 5.0 </a:t>
            </a:r>
            <a:r>
              <a:rPr lang="zh-TW" altLang="en-US" sz="2000" dirty="0"/>
              <a:t>开始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autoreleasepool</a:t>
            </a:r>
            <a:r>
              <a:rPr lang="en-US" altLang="zh-CN" sz="2000" dirty="0"/>
              <a:t> {  </a:t>
            </a:r>
          </a:p>
          <a:p>
            <a:pPr marL="0" indent="0">
              <a:buNone/>
            </a:pPr>
            <a:r>
              <a:rPr lang="en-US" altLang="zh-CN" sz="2000" dirty="0"/>
              <a:t> 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491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autorelease</a:t>
            </a:r>
            <a:r>
              <a:rPr kumimoji="1" lang="zh-CN" altLang="en-US" dirty="0"/>
              <a:t>的应用场合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一般可以为类添加一个快速创建对象的类方法</a:t>
            </a:r>
            <a:r>
              <a:rPr lang="en-US" altLang="zh-CN" sz="2000" dirty="0"/>
              <a:t> 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+ (</a:t>
            </a: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)book {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[[[</a:t>
            </a: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zh-CN" altLang="en-US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2000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2000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}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zh-CN" altLang="zh-CN" sz="2000" dirty="0"/>
              <a:t>外界调用</a:t>
            </a:r>
            <a:r>
              <a:rPr lang="en-US" altLang="zh-CN" sz="2000" dirty="0"/>
              <a:t>[</a:t>
            </a:r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Menlo Regular"/>
                <a:ea typeface="宋体"/>
              </a:rPr>
              <a:t>Book </a:t>
            </a:r>
            <a:r>
              <a:rPr lang="en-US" altLang="zh-CN" sz="2000" dirty="0"/>
              <a:t>book]</a:t>
            </a:r>
            <a:r>
              <a:rPr lang="zh-CN" altLang="en-US" sz="2000" dirty="0"/>
              <a:t>就可以获得和使用新建的</a:t>
            </a:r>
            <a:r>
              <a:rPr lang="en-US" altLang="zh-CN" sz="2000" kern="0" dirty="0">
                <a:solidFill>
                  <a:srgbClr val="80B226"/>
                </a:solidFill>
                <a:latin typeface="Menlo Regular"/>
                <a:ea typeface="宋体"/>
              </a:rPr>
              <a:t>Book</a:t>
            </a:r>
            <a:r>
              <a:rPr lang="zh-CN" altLang="en-US" sz="2000" dirty="0"/>
              <a:t>对象</a:t>
            </a:r>
            <a:r>
              <a:rPr lang="zh-CN" altLang="zh-CN" sz="2000" dirty="0"/>
              <a:t>，根本不用考虑在什么时候释放</a:t>
            </a:r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Menlo Regular"/>
                <a:ea typeface="宋体"/>
              </a:rPr>
              <a:t>Book</a:t>
            </a:r>
            <a:r>
              <a:rPr lang="zh-CN" altLang="zh-CN" sz="2000" dirty="0"/>
              <a:t>对象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lvl="0"/>
            <a:r>
              <a:rPr lang="zh-CN" altLang="zh-CN" sz="2000" dirty="0"/>
              <a:t>一般来说</a:t>
            </a:r>
            <a:r>
              <a:rPr lang="en-US" altLang="zh-CN" sz="2000" dirty="0"/>
              <a:t>,</a:t>
            </a:r>
            <a:r>
              <a:rPr lang="zh-CN" altLang="zh-CN" sz="2000" dirty="0"/>
              <a:t>除了</a:t>
            </a:r>
            <a:r>
              <a:rPr lang="en-US" altLang="zh-CN" sz="2000" dirty="0" err="1"/>
              <a:t>alloc</a:t>
            </a:r>
            <a:r>
              <a:rPr lang="zh-CN" altLang="zh-CN" sz="2000" dirty="0"/>
              <a:t>、</a:t>
            </a:r>
            <a:r>
              <a:rPr lang="en-US" altLang="zh-CN" sz="2000" dirty="0"/>
              <a:t>new</a:t>
            </a:r>
            <a:r>
              <a:rPr lang="zh-CN" altLang="zh-CN" sz="2000" dirty="0"/>
              <a:t>或</a:t>
            </a:r>
            <a:r>
              <a:rPr lang="en-US" altLang="zh-CN" sz="2000" dirty="0"/>
              <a:t>copy</a:t>
            </a:r>
            <a:r>
              <a:rPr lang="zh-CN" altLang="zh-CN" sz="2000" dirty="0"/>
              <a:t>之外的方法创建的对象都被声明了</a:t>
            </a:r>
            <a:r>
              <a:rPr lang="en-US" altLang="zh-CN" sz="2000" dirty="0" err="1"/>
              <a:t>autorelease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lvl="0"/>
            <a:r>
              <a:rPr lang="zh-CN" altLang="zh-CN" sz="2000" dirty="0"/>
              <a:t>比如下面的对象都已经是</a:t>
            </a:r>
            <a:r>
              <a:rPr lang="en-US" altLang="zh-CN" sz="2000" dirty="0" err="1"/>
              <a:t>autorelease</a:t>
            </a:r>
            <a:r>
              <a:rPr lang="zh-CN" altLang="zh-CN" sz="2000" dirty="0"/>
              <a:t>的，不需要再</a:t>
            </a:r>
            <a:r>
              <a:rPr lang="en-US" altLang="zh-CN" sz="2000" dirty="0"/>
              <a:t>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 = [</a:t>
            </a:r>
            <a:r>
              <a:rPr lang="en-US" altLang="zh-CN" sz="2000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numberWithInt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2000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 = [</a:t>
            </a:r>
            <a:r>
              <a:rPr lang="en-US" altLang="zh-CN" sz="2000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stringWithFormat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20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@"jack"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 err="1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*s2 = </a:t>
            </a:r>
            <a:r>
              <a:rPr lang="en-US" altLang="zh-CN" sz="20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@"rose"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zh-CN" sz="2400" dirty="0"/>
              <a:t>移动设备的内存极其有限，每个</a:t>
            </a:r>
            <a:r>
              <a:rPr lang="en-US" altLang="zh-CN" sz="2400" dirty="0"/>
              <a:t>app</a:t>
            </a:r>
            <a:r>
              <a:rPr lang="zh-CN" altLang="zh-CN" sz="2400" dirty="0"/>
              <a:t>所能占用的内存是有限制的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/>
              <a:t>下列行为都会增加一个</a:t>
            </a:r>
            <a:r>
              <a:rPr kumimoji="1" lang="en-US" altLang="zh-CN" sz="2400" dirty="0"/>
              <a:t>app</a:t>
            </a:r>
            <a:r>
              <a:rPr kumimoji="1" lang="zh-CN" altLang="en-US" sz="2400" dirty="0"/>
              <a:t>的内存占用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创建一个</a:t>
            </a:r>
            <a:r>
              <a:rPr kumimoji="1" lang="en-US" altLang="zh-CN" sz="2400" dirty="0"/>
              <a:t>OC</a:t>
            </a:r>
            <a:r>
              <a:rPr kumimoji="1" lang="zh-CN" altLang="en-US" sz="2400" dirty="0"/>
              <a:t>对象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定义一个变量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调用一个函数或者方法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l"/>
            </a:pPr>
            <a:r>
              <a:rPr lang="zh-CN" altLang="zh-CN" sz="2400" dirty="0"/>
              <a:t>当</a:t>
            </a:r>
            <a:r>
              <a:rPr lang="en-US" altLang="zh-CN" sz="2400" dirty="0"/>
              <a:t>app</a:t>
            </a:r>
            <a:r>
              <a:rPr lang="zh-CN" altLang="zh-CN" sz="2400" dirty="0"/>
              <a:t>所占用的内存较多时，系统会发出内存警告，这时得回收一些不需要再使用的内存空间。比如回收一些不需要使用的对象、变量等</a:t>
            </a:r>
            <a:endParaRPr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/>
              <a:t>如果</a:t>
            </a:r>
            <a:r>
              <a:rPr kumimoji="1" lang="en-US" altLang="zh-CN" sz="2400" dirty="0"/>
              <a:t>app</a:t>
            </a:r>
            <a:r>
              <a:rPr kumimoji="1" lang="zh-CN" altLang="en-US" sz="2400" dirty="0"/>
              <a:t>占用内存过大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en-US" altLang="en-US" sz="2400" dirty="0" err="1"/>
              <a:t>系统可能会强制关闭app</a:t>
            </a:r>
            <a:r>
              <a:rPr kumimoji="1" lang="en-US" altLang="en-US" sz="2400" dirty="0"/>
              <a:t>, 造成闪退现象,</a:t>
            </a:r>
            <a:r>
              <a:rPr kumimoji="1" lang="zh-CN" altLang="en-US" sz="2400" dirty="0"/>
              <a:t> 影响用户体验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9360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内存管理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如何回收那些不需要再使用的对象</a:t>
            </a:r>
            <a:r>
              <a:rPr kumimoji="1" lang="en-US" altLang="zh-CN" sz="2000" dirty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那就得学会</a:t>
            </a:r>
            <a:r>
              <a:rPr kumimoji="1" lang="en-US" altLang="zh-CN" sz="2000" dirty="0"/>
              <a:t>OC</a:t>
            </a:r>
            <a:r>
              <a:rPr kumimoji="1" lang="zh-CN" altLang="en-US" sz="2000" dirty="0"/>
              <a:t>的内存管理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zh-CN" altLang="en-US" sz="2000" dirty="0"/>
              <a:t>所谓内存管理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就是对内存进行管理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涉及的操作有</a:t>
            </a:r>
            <a:r>
              <a:rPr kumimoji="1" lang="en-US" altLang="zh-CN" sz="2000" dirty="0"/>
              <a:t>: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分配内存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比如创建一个对象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会增加内存占用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清除内存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比如销毁一个对象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能减小内存占用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zh-CN" altLang="en-US" sz="2000" dirty="0"/>
              <a:t>内存管理的管理范围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lang="zh-CN" altLang="zh-CN" sz="2000" dirty="0"/>
              <a:t>任何继承了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zh-CN" sz="2000" dirty="0"/>
              <a:t>的对象</a:t>
            </a:r>
            <a:endParaRPr lang="en-US" altLang="zh-CN" sz="2000" dirty="0"/>
          </a:p>
          <a:p>
            <a:pPr>
              <a:buFont typeface="Wingdings" charset="2"/>
              <a:buChar char="Ø"/>
            </a:pPr>
            <a:r>
              <a:rPr lang="zh-CN" altLang="zh-CN" sz="2000" dirty="0"/>
              <a:t>对其他</a:t>
            </a:r>
            <a:r>
              <a:rPr lang="zh-CN" altLang="en-US" sz="2000" dirty="0"/>
              <a:t>非对象</a:t>
            </a:r>
            <a:r>
              <a:rPr lang="zh-CN" altLang="zh-CN" sz="2000" dirty="0"/>
              <a:t>类型</a:t>
            </a:r>
            <a:r>
              <a:rPr lang="zh-CN" altLang="en-US" sz="2000" dirty="0"/>
              <a:t>无效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zh-CN" sz="2000" dirty="0"/>
              <a:t>、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zh-CN" sz="2000" dirty="0"/>
              <a:t>、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enum</a:t>
            </a:r>
            <a:r>
              <a:rPr lang="zh-CN" altLang="zh-CN" sz="2000" dirty="0"/>
              <a:t>等</a:t>
            </a:r>
            <a:r>
              <a:rPr lang="en-US" altLang="zh-CN" sz="2000" dirty="0"/>
              <a:t> )</a:t>
            </a:r>
          </a:p>
          <a:p>
            <a:pPr>
              <a:buFont typeface="Wingdings" charset="2"/>
              <a:buChar char="Ø"/>
            </a:pPr>
            <a:endParaRPr lang="en-US" altLang="zh-CN" sz="2000" dirty="0"/>
          </a:p>
          <a:p>
            <a:r>
              <a:rPr lang="zh-CN" altLang="en-US" sz="2000" dirty="0"/>
              <a:t>只有</a:t>
            </a:r>
            <a:r>
              <a:rPr lang="en-US" altLang="zh-CN" sz="2000" dirty="0"/>
              <a:t>OC</a:t>
            </a:r>
            <a:r>
              <a:rPr lang="zh-CN" altLang="en-US" sz="2000" dirty="0"/>
              <a:t>对象才需要进行内存管理的本质原因</a:t>
            </a:r>
            <a:endParaRPr lang="en-US" altLang="zh-CN" sz="2000" dirty="0"/>
          </a:p>
          <a:p>
            <a:pPr>
              <a:buFont typeface="Wingdings" charset="2"/>
              <a:buChar char="Ø"/>
            </a:pPr>
            <a:r>
              <a:rPr lang="en-US" altLang="zh-CN" sz="2000" dirty="0"/>
              <a:t>OC</a:t>
            </a:r>
            <a:r>
              <a:rPr lang="zh-CN" altLang="en-US" sz="2000" dirty="0"/>
              <a:t>对象存放于堆里面</a:t>
            </a:r>
            <a:endParaRPr lang="en-US" altLang="zh-CN" sz="2000" dirty="0"/>
          </a:p>
          <a:p>
            <a:pPr>
              <a:buFont typeface="Wingdings" charset="2"/>
              <a:buChar char="Ø"/>
            </a:pPr>
            <a:r>
              <a:rPr lang="zh-CN" altLang="en-US" sz="2000" dirty="0"/>
              <a:t>非</a:t>
            </a:r>
            <a:r>
              <a:rPr lang="en-US" altLang="zh-CN" sz="2000" dirty="0"/>
              <a:t>OC</a:t>
            </a:r>
            <a:r>
              <a:rPr lang="zh-CN" altLang="en-US" sz="2000" dirty="0"/>
              <a:t>对象一般放在栈里面</a:t>
            </a:r>
            <a:r>
              <a:rPr lang="en-US" altLang="zh-CN" sz="2000" dirty="0"/>
              <a:t>(</a:t>
            </a:r>
            <a:r>
              <a:rPr lang="zh-CN" altLang="en-US" sz="2000" dirty="0"/>
              <a:t>栈内存会被系统自动回收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2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堆和栈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30303" y="1507478"/>
            <a:ext cx="6803330" cy="4664865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1725" y="2168333"/>
            <a:ext cx="2513992" cy="3278364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40733" y="2320733"/>
            <a:ext cx="2513992" cy="3278364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36316" y="2320733"/>
            <a:ext cx="1911684" cy="464487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36316" y="2937620"/>
            <a:ext cx="1911684" cy="464487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85895" y="2491114"/>
            <a:ext cx="2018632" cy="910993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0xffc0</a:t>
            </a:r>
          </a:p>
          <a:p>
            <a:pPr algn="ctr"/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计数器</a:t>
            </a:r>
            <a:r>
              <a:rPr kumimoji="1" lang="en-US" altLang="zh-CN" dirty="0"/>
              <a:t> ==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36316" y="4373388"/>
            <a:ext cx="1911684" cy="464487"/>
          </a:xfrm>
          <a:prstGeom prst="rect">
            <a:avLst/>
          </a:prstGeom>
          <a:solidFill>
            <a:srgbClr val="3A7D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xffc0</a:t>
            </a:r>
          </a:p>
        </p:txBody>
      </p:sp>
      <p:cxnSp>
        <p:nvCxnSpPr>
          <p:cNvPr id="14" name="直线箭头连接符 13"/>
          <p:cNvCxnSpPr>
            <a:stCxn id="13" idx="3"/>
          </p:cNvCxnSpPr>
          <p:nvPr/>
        </p:nvCxnSpPr>
        <p:spPr>
          <a:xfrm flipV="1">
            <a:off x="3048000" y="2937620"/>
            <a:ext cx="1737895" cy="1668012"/>
          </a:xfrm>
          <a:prstGeom prst="straightConnector1">
            <a:avLst/>
          </a:prstGeom>
          <a:ln>
            <a:solidFill>
              <a:srgbClr val="8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什么是引用计数器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系统是如何判断</a:t>
            </a:r>
            <a:r>
              <a:rPr kumimoji="1" lang="zh-CN" altLang="zh-CN" sz="2000" dirty="0"/>
              <a:t> </a:t>
            </a:r>
            <a:r>
              <a:rPr kumimoji="1" lang="zh-CN" altLang="en-US" sz="2000" dirty="0"/>
              <a:t>什么时候需要回收一个对象所占用的内存</a:t>
            </a:r>
            <a:r>
              <a:rPr kumimoji="1" lang="en-US" altLang="zh-CN" sz="2000" dirty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根据对象的引用计数器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zh-CN" altLang="en-US" sz="2000" dirty="0"/>
              <a:t>什么是引用计数器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每个</a:t>
            </a:r>
            <a:r>
              <a:rPr kumimoji="1" lang="en-US" altLang="zh-CN" sz="2000" dirty="0"/>
              <a:t>OC</a:t>
            </a:r>
            <a:r>
              <a:rPr kumimoji="1" lang="zh-CN" altLang="en-US" sz="2000" dirty="0"/>
              <a:t>对象都有自己的引用计数器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它是一个整数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从字面上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可以理解为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对象被引用的次数</a:t>
            </a:r>
            <a:r>
              <a:rPr kumimoji="1" lang="en-US" altLang="zh-CN" sz="2000" dirty="0"/>
              <a:t>”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也可以理解为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它表示有多少人正在用这个对象</a:t>
            </a:r>
            <a:endParaRPr kumimoji="1"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6003765" y="1916832"/>
            <a:ext cx="2672691" cy="165404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66194" y="2662626"/>
            <a:ext cx="2347833" cy="60549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4字节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引用计数器</a:t>
            </a:r>
            <a:endParaRPr kumimoji="1"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95325" y="4927771"/>
            <a:ext cx="8579191" cy="5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sz="1800" dirty="0" smtClean="0"/>
              <a:t>每个</a:t>
            </a:r>
            <a:r>
              <a:rPr kumimoji="1" lang="en-US" altLang="zh-CN" sz="2000" dirty="0">
                <a:latin typeface="Arial" pitchFamily="34" charset="0"/>
                <a:ea typeface="宋体" pitchFamily="2" charset="-122"/>
                <a:cs typeface="+mn-cs"/>
              </a:rPr>
              <a:t>OC</a:t>
            </a:r>
            <a:r>
              <a:rPr kumimoji="1" lang="zh-CN" altLang="en-US" sz="1800" dirty="0" smtClean="0"/>
              <a:t>对象内部都有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个字节的存储空间来存放引用计数器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09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引用计数器的作用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简单来说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可以理解为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引用计数器表示有多少人正在使用这个对象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当没有任何人使用这个对象时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系统才会回收这个对象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也就是说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当对象的引用计数器为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时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 对象占用的内存就会被系统回收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lang="zh-CN" altLang="zh-CN" sz="2000" dirty="0"/>
              <a:t>如果对象的计数器不为</a:t>
            </a:r>
            <a:r>
              <a:rPr lang="en-US" altLang="zh-CN" sz="2000" dirty="0"/>
              <a:t>0</a:t>
            </a:r>
            <a:r>
              <a:rPr lang="zh-CN" altLang="zh-CN" sz="2000" dirty="0"/>
              <a:t>，那么在整个程序运行过程，它占用的内存就不可能被回收</a:t>
            </a:r>
            <a:r>
              <a:rPr lang="en-US" altLang="zh-CN" sz="2000" dirty="0"/>
              <a:t>(</a:t>
            </a:r>
            <a:r>
              <a:rPr lang="zh-CN" altLang="zh-CN" sz="2000" dirty="0"/>
              <a:t>除非整个程序已经退出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zh-CN" altLang="zh-CN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内存</a:t>
            </a:r>
            <a:r>
              <a:rPr lang="zh-CN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管理的原则就是最终的引用计数要平衡，如果最后引用计数大于</a:t>
            </a:r>
            <a:r>
              <a:rPr lang="en-GB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0</a:t>
            </a:r>
            <a:r>
              <a:rPr lang="zh-CN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则会内存泄露</a:t>
            </a:r>
          </a:p>
          <a:p>
            <a:pPr>
              <a:buFont typeface="Wingdings" charset="2"/>
              <a:buChar char="Ø"/>
            </a:pPr>
            <a:endParaRPr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zh-CN" altLang="en-US" sz="2000" dirty="0"/>
              <a:t>任何一个对象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刚生下来的时候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引用计数器都为</a:t>
            </a:r>
            <a:r>
              <a:rPr kumimoji="1" lang="en-US" altLang="zh-CN" sz="2000" dirty="0"/>
              <a:t>1</a:t>
            </a:r>
          </a:p>
          <a:p>
            <a:pPr>
              <a:buFont typeface="Wingdings" charset="2"/>
              <a:buChar char="Ø"/>
            </a:pPr>
            <a:r>
              <a:rPr lang="zh-CN" altLang="zh-CN" sz="2000" dirty="0"/>
              <a:t>当使用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alloc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new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copy</a:t>
            </a:r>
            <a:r>
              <a:rPr lang="zh-CN" altLang="zh-CN" sz="2000" dirty="0"/>
              <a:t>创建一个对象时，对象的</a:t>
            </a:r>
            <a:r>
              <a:rPr lang="zh-CN" altLang="zh-CN" sz="2000" b="1" dirty="0"/>
              <a:t>引用计数器</a:t>
            </a:r>
            <a:r>
              <a:rPr lang="zh-CN" altLang="zh-CN" sz="2000" dirty="0"/>
              <a:t>默认就是</a:t>
            </a:r>
            <a:r>
              <a:rPr lang="en-US" altLang="zh-CN" sz="2000" dirty="0"/>
              <a:t>1 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6434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引用计数器的操作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要想管理对象占用的内存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就得学会操作对象的引用计数器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引用计数器的常见操作</a:t>
            </a:r>
            <a:endParaRPr kumimoji="1" lang="en-US" altLang="zh-CN" sz="2000" dirty="0"/>
          </a:p>
          <a:p>
            <a:pPr lvl="0">
              <a:buFont typeface="Wingdings" charset="2"/>
              <a:buChar char="Ø"/>
            </a:pPr>
            <a:r>
              <a:rPr lang="zh-CN" altLang="zh-CN" sz="2000" dirty="0"/>
              <a:t>给对象发送一条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retain</a:t>
            </a:r>
            <a:r>
              <a:rPr lang="zh-CN" altLang="zh-CN" sz="2000" dirty="0"/>
              <a:t>消息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zh-CN" altLang="zh-CN" sz="2000" dirty="0"/>
              <a:t>可以使引用计数器值</a:t>
            </a:r>
            <a:r>
              <a:rPr lang="en-US" altLang="zh-CN" sz="2000" b="1" dirty="0"/>
              <a:t>+1</a:t>
            </a:r>
            <a:r>
              <a:rPr lang="zh-CN" altLang="zh-CN" sz="2000" b="1" dirty="0"/>
              <a:t>（</a:t>
            </a:r>
            <a:r>
              <a:rPr lang="en-US" altLang="zh-CN" sz="2000" dirty="0">
                <a:solidFill>
                  <a:srgbClr val="FF0000"/>
                </a:solidFill>
                <a:latin typeface="Menlo-Regular"/>
              </a:rPr>
              <a:t>retain</a:t>
            </a:r>
            <a:r>
              <a:rPr lang="zh-CN" altLang="zh-CN" sz="2000" b="1" dirty="0">
                <a:solidFill>
                  <a:srgbClr val="FF0000"/>
                </a:solidFill>
              </a:rPr>
              <a:t>方法返回对象本身</a:t>
            </a:r>
            <a:r>
              <a:rPr lang="zh-CN" altLang="zh-CN" sz="2000" b="1" dirty="0"/>
              <a:t>）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zh-CN" altLang="zh-CN" sz="2000" dirty="0"/>
              <a:t>给对象发送一条</a:t>
            </a:r>
            <a:r>
              <a:rPr lang="en-US" altLang="zh-CN" sz="2000" dirty="0">
                <a:solidFill>
                  <a:srgbClr val="5C2699"/>
                </a:solidFill>
                <a:latin typeface="Menlo-Regular"/>
              </a:rPr>
              <a:t>release</a:t>
            </a:r>
            <a:r>
              <a:rPr lang="zh-CN" altLang="zh-CN" sz="2000" dirty="0"/>
              <a:t>消息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zh-CN" altLang="zh-CN" sz="2000" dirty="0"/>
              <a:t>可以使引用计数器值</a:t>
            </a:r>
            <a:r>
              <a:rPr lang="en-US" altLang="zh-CN" sz="2000" b="1" dirty="0"/>
              <a:t>-1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zh-CN" altLang="zh-CN" sz="2000" dirty="0"/>
              <a:t>给对象发送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retainCount</a:t>
            </a:r>
            <a:r>
              <a:rPr lang="zh-CN" altLang="zh-CN" sz="2000" dirty="0"/>
              <a:t>消息</a:t>
            </a:r>
            <a:r>
              <a:rPr lang="en-US" altLang="zh-CN" sz="2000" dirty="0"/>
              <a:t>,</a:t>
            </a:r>
            <a:r>
              <a:rPr lang="zh-CN" altLang="en-US" sz="2000" dirty="0"/>
              <a:t> 可以</a:t>
            </a:r>
            <a:r>
              <a:rPr lang="zh-CN" altLang="zh-CN" sz="2000" dirty="0"/>
              <a:t>获得当前的引用计数器值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endParaRPr lang="en-US" altLang="zh-CN" sz="2000" dirty="0"/>
          </a:p>
          <a:p>
            <a:pPr lvl="0"/>
            <a:r>
              <a:rPr lang="zh-CN" altLang="en-US" sz="2000" dirty="0"/>
              <a:t>需要注意的是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rgbClr val="FF0000"/>
                </a:solidFill>
                <a:latin typeface="Menlo-Regular"/>
              </a:rPr>
              <a:t>release</a:t>
            </a:r>
            <a:r>
              <a:rPr lang="zh-CN" altLang="en-US" sz="2000" dirty="0">
                <a:solidFill>
                  <a:srgbClr val="FF0000"/>
                </a:solidFill>
              </a:rPr>
              <a:t>并不代表销毁</a:t>
            </a:r>
            <a:r>
              <a:rPr lang="en-US" altLang="zh-CN" sz="2000" dirty="0">
                <a:solidFill>
                  <a:srgbClr val="FF0000"/>
                </a:solidFill>
              </a:rPr>
              <a:t>\</a:t>
            </a:r>
            <a:r>
              <a:rPr lang="zh-CN" altLang="en-US" sz="2000" dirty="0">
                <a:solidFill>
                  <a:srgbClr val="FF0000"/>
                </a:solidFill>
              </a:rPr>
              <a:t>回收对象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 仅仅是计数器</a:t>
            </a:r>
            <a:r>
              <a:rPr lang="en-US" altLang="zh-CN" sz="2000" dirty="0">
                <a:solidFill>
                  <a:srgbClr val="FF0000"/>
                </a:solidFill>
              </a:rPr>
              <a:t>-1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8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内存管理原则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568952" cy="429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/>
              <a:t>苹果官方规定的内存管理原则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/>
              <a:t>谁创建谁</a:t>
            </a:r>
            <a:r>
              <a:rPr lang="en-US" altLang="zh-CN" sz="2400" dirty="0"/>
              <a:t>release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zh-CN" altLang="zh-CN" sz="2400" dirty="0"/>
              <a:t>如果你通过</a:t>
            </a:r>
            <a:r>
              <a:rPr lang="en-US" altLang="zh-CN" sz="2400" dirty="0" err="1"/>
              <a:t>alloc</a:t>
            </a:r>
            <a:r>
              <a:rPr lang="zh-CN" altLang="zh-CN" sz="2400" dirty="0"/>
              <a:t>、</a:t>
            </a:r>
            <a:r>
              <a:rPr lang="en-US" altLang="zh-CN" sz="2400" dirty="0"/>
              <a:t>new</a:t>
            </a:r>
            <a:r>
              <a:rPr lang="zh-CN" altLang="zh-CN" sz="2400" dirty="0"/>
              <a:t>或</a:t>
            </a:r>
            <a:r>
              <a:rPr lang="en-US" altLang="zh-CN" sz="2400" dirty="0"/>
              <a:t>[mutable]copy</a:t>
            </a:r>
            <a:r>
              <a:rPr lang="zh-CN" altLang="zh-CN" sz="2400" dirty="0"/>
              <a:t>来创建一个对象，那么你必须调用</a:t>
            </a:r>
            <a:r>
              <a:rPr lang="en-US" altLang="zh-CN" sz="2400" dirty="0"/>
              <a:t>release</a:t>
            </a:r>
            <a:r>
              <a:rPr lang="zh-CN" altLang="zh-CN" sz="2400" dirty="0"/>
              <a:t>或</a:t>
            </a:r>
            <a:r>
              <a:rPr lang="en-US" altLang="zh-CN" sz="2400" dirty="0" err="1"/>
              <a:t>autorelease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l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 smtClean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zh-CN" sz="2400" dirty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大原则</a:t>
            </a:r>
            <a:r>
              <a:rPr lang="en-GB" altLang="zh-CN" sz="2400" dirty="0">
                <a:solidFill>
                  <a:schemeClr val="accent3"/>
                </a:solidFill>
                <a:latin typeface="宋体" charset="0"/>
                <a:ea typeface="宋体" charset="0"/>
                <a:cs typeface="宋体" charset="0"/>
              </a:rPr>
              <a:t>:</a:t>
            </a:r>
          </a:p>
          <a:p>
            <a:pPr marL="0" indent="352425">
              <a:lnSpc>
                <a:spcPct val="150000"/>
              </a:lnSpc>
              <a:spcBef>
                <a:spcPts val="1375"/>
              </a:spcBef>
              <a:buSzPct val="45000"/>
              <a:buFont typeface="StarSymbol" charset="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、当你使用</a:t>
            </a:r>
            <a:r>
              <a:rPr lang="en-GB" altLang="zh-CN" sz="2400" dirty="0">
                <a:solidFill>
                  <a:srgbClr val="8000FF"/>
                </a:solidFill>
                <a:latin typeface="宋体" charset="0"/>
                <a:ea typeface="宋体" charset="0"/>
                <a:cs typeface="宋体" charset="0"/>
              </a:rPr>
              <a:t>new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 err="1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</a:rPr>
              <a:t>alloc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GB" altLang="zh-CN" sz="2400" dirty="0">
                <a:solidFill>
                  <a:srgbClr val="FF6600"/>
                </a:solidFill>
                <a:latin typeface="宋体" charset="0"/>
                <a:ea typeface="宋体" charset="0"/>
                <a:cs typeface="宋体" charset="0"/>
              </a:rPr>
              <a:t>copy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方法创建一个对象时，</a:t>
            </a:r>
            <a:r>
              <a:rPr lang="zh-CN" altLang="zh-CN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该对</a:t>
            </a:r>
            <a:r>
              <a:rPr lang="zh-CN" altLang="en-US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象</a:t>
            </a:r>
            <a:r>
              <a:rPr lang="zh-CN" altLang="zh-CN" sz="24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的引用计数为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。当你不再使用该对象时，你要负责向该对象发送一条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release(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或者是</a:t>
            </a:r>
            <a:r>
              <a:rPr lang="en-GB" altLang="zh-CN" sz="2400" dirty="0" err="1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6861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内存管理（</a:t>
            </a:r>
            <a:r>
              <a:rPr lang="en-US" altLang="zh-CN" b="0" dirty="0" smtClean="0"/>
              <a:t>MRC</a:t>
            </a:r>
            <a:r>
              <a:rPr lang="zh-CN" altLang="en-US" b="0" dirty="0" smtClean="0"/>
              <a:t>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568952" cy="466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354013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、当你通过其他任何方法获得一个对象时，我们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方法的调用者和方法的实现者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都假设该对象的引用计数为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，而且已经被设置成自动释放。如果你把它当临时对象来用，你不需要执行任何释放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(release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或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autorelease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操作</a:t>
            </a:r>
          </a:p>
          <a:p>
            <a:pPr marL="0" indent="354013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3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、你持有一个对象时，或者说是你当算把它保存成为你的某个成员变量，则你需要在保存对象时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一般在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setXXX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方法中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把引用计数加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，在操作完成后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一般时在</a:t>
            </a:r>
            <a:r>
              <a:rPr lang="en-GB" altLang="zh-CN" sz="2400" dirty="0" err="1">
                <a:latin typeface="宋体" charset="0"/>
                <a:ea typeface="宋体" charset="0"/>
                <a:cs typeface="宋体" charset="0"/>
              </a:rPr>
              <a:t>dealloc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中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释放该对象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(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引用计数减</a:t>
            </a:r>
            <a:r>
              <a:rPr lang="en-GB" altLang="zh-CN" sz="24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157296784</TotalTime>
  <Pages>0</Pages>
  <Words>895</Words>
  <Characters>0</Characters>
  <Application>Microsoft Macintosh PowerPoint</Application>
  <DocSecurity>0</DocSecurity>
  <PresentationFormat>全屏显示(4:3)</PresentationFormat>
  <Lines>0</Lines>
  <Paragraphs>148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平衡</vt:lpstr>
      <vt:lpstr>OC语言-内存管理-管理法则</vt:lpstr>
      <vt:lpstr>内存</vt:lpstr>
      <vt:lpstr>内存管理</vt:lpstr>
      <vt:lpstr>堆和栈</vt:lpstr>
      <vt:lpstr>什么是引用计数器</vt:lpstr>
      <vt:lpstr>引用计数器的作用</vt:lpstr>
      <vt:lpstr>引用计数器的操作</vt:lpstr>
      <vt:lpstr>内存管理原则（MRC）</vt:lpstr>
      <vt:lpstr>内存管理（MRC）</vt:lpstr>
      <vt:lpstr>内存管理（MRC）</vt:lpstr>
      <vt:lpstr>autorelease简介</vt:lpstr>
      <vt:lpstr>Autorelease简介</vt:lpstr>
      <vt:lpstr>自动释放池</vt:lpstr>
      <vt:lpstr>autorelease的应用场合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7131</cp:revision>
  <cp:lastPrinted>1899-12-30T00:00:00Z</cp:lastPrinted>
  <dcterms:created xsi:type="dcterms:W3CDTF">2012-07-12T07:10:00Z</dcterms:created>
  <dcterms:modified xsi:type="dcterms:W3CDTF">2015-03-29T03:15:19Z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