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4"/>
  </p:notesMasterIdLst>
  <p:handoutMasterIdLst>
    <p:handoutMasterId r:id="rId25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8" r:id="rId19"/>
    <p:sldId id="1569" r:id="rId20"/>
    <p:sldId id="1570" r:id="rId21"/>
    <p:sldId id="1571" r:id="rId22"/>
    <p:sldId id="1572" r:id="rId23"/>
  </p:sldIdLst>
  <p:sldSz cx="9144000" cy="6858000" type="screen4x3"/>
  <p:notesSz cx="6797675" cy="987425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  <p14:sldId id="1569"/>
            <p14:sldId id="1570"/>
            <p14:sldId id="1571"/>
            <p14:sldId id="157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FF"/>
    <a:srgbClr val="3A7DCE"/>
    <a:srgbClr val="FFF2C9"/>
    <a:srgbClr val="B7E0FF"/>
    <a:srgbClr val="80ABE0"/>
    <a:srgbClr val="6599D9"/>
    <a:srgbClr val="6B9EDB"/>
    <a:srgbClr val="204A82"/>
    <a:srgbClr val="63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072" y="-1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6631"/>
            <a:ext cx="7344815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%E5%9C%A8.h%E6%96%87%E4%BB%B6%E4%B8%AD%E4%BD%BF%E7%94%A8@property%E7%BC%96%E8%AF%91%E5%99%A8%E6%8C%87%E4%BB%A4" TargetMode="External"/><Relationship Id="rId3" Type="http://schemas.openxmlformats.org/officeDocument/2006/relationships/hyperlink" Target="mailto:%E5%9C%A8.m%E6%96%87%E4%BB%B6%E4%B8%AD%E4%BD%BF%E7%94%A8@synthesize%E7%BC%96%E8%AF%91%E5%99%A8%E6%8C%87%E4%BB%A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Lesson 2: </a:t>
            </a:r>
            <a:r>
              <a:rPr lang="en-US" altLang="zh-TW" b="0" dirty="0" err="1"/>
              <a:t>ObjC</a:t>
            </a:r>
            <a:r>
              <a:rPr lang="zh-TW" altLang="en-US" b="0" dirty="0"/>
              <a:t>要点回顾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类与对</a:t>
            </a:r>
            <a:r>
              <a:rPr lang="zh-CN" altLang="en-US" sz="2400" dirty="0"/>
              <a:t>象、方法、属性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委托</a:t>
            </a:r>
            <a:r>
              <a:rPr lang="zh-CN" altLang="en-US" sz="2400" dirty="0"/>
              <a:t>、协议、类别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内存管理总结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Foundation</a:t>
            </a:r>
            <a:r>
              <a:rPr lang="zh-CN" altLang="en-US" sz="2400" dirty="0"/>
              <a:t>框架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NSString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340768"/>
            <a:ext cx="8892480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NSString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</a:t>
            </a:r>
            <a:r>
              <a:rPr lang="en-US" altLang="zh-CN" sz="2400" dirty="0" err="1"/>
              <a:t>myString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6700"/>
                </a:solidFill>
              </a:rPr>
              <a:t>@</a:t>
            </a:r>
            <a:r>
              <a:rPr lang="en-US" altLang="zh-CN" sz="2400" dirty="0"/>
              <a:t>"My String\n";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NSString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</a:t>
            </a:r>
            <a:r>
              <a:rPr lang="en-US" altLang="zh-CN" sz="2400" dirty="0" err="1"/>
              <a:t>anotherString</a:t>
            </a:r>
            <a:r>
              <a:rPr lang="en-US" altLang="zh-CN" sz="2400" dirty="0"/>
              <a:t> = [</a:t>
            </a:r>
            <a:r>
              <a:rPr lang="en-US" altLang="zh-CN" sz="2400" dirty="0" err="1"/>
              <a:t>NSString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stringWithFormat</a:t>
            </a:r>
            <a:r>
              <a:rPr lang="en-US" altLang="zh-CN" sz="2400" dirty="0"/>
              <a:t>:@"%d %@", 1, @"String"]</a:t>
            </a:r>
            <a:r>
              <a:rPr lang="en-US" altLang="zh-CN" sz="2400" dirty="0" smtClean="0"/>
              <a:t>;</a:t>
            </a:r>
          </a:p>
          <a:p>
            <a:pPr lvl="1">
              <a:lnSpc>
                <a:spcPct val="150000"/>
              </a:lnSpc>
            </a:pP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// </a:t>
            </a:r>
            <a:r>
              <a:rPr lang="zh-CN" altLang="en-US" sz="2400" dirty="0"/>
              <a:t>从</a:t>
            </a:r>
            <a:r>
              <a:rPr lang="en-US" altLang="zh-CN" sz="2400" dirty="0"/>
              <a:t>Objective-C string from a C string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NSString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</a:t>
            </a:r>
            <a:r>
              <a:rPr lang="en-US" altLang="zh-CN" sz="2400" dirty="0" err="1"/>
              <a:t>fromCString</a:t>
            </a:r>
            <a:r>
              <a:rPr lang="en-US" altLang="zh-CN" sz="2400" dirty="0"/>
              <a:t> = [</a:t>
            </a:r>
            <a:r>
              <a:rPr lang="en-US" altLang="zh-CN" sz="2400" dirty="0" err="1"/>
              <a:t>NSString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stringWithCString</a:t>
            </a:r>
            <a:r>
              <a:rPr lang="en-US" altLang="zh-CN" sz="2400" dirty="0"/>
              <a:t>:"A C string"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encoding:NSASCIIStringEncoding</a:t>
            </a:r>
            <a:r>
              <a:rPr lang="en-US" altLang="zh-CN" sz="2400" dirty="0"/>
              <a:t>];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6700"/>
                </a:solidFill>
              </a:rPr>
              <a:t>NSMutableString</a:t>
            </a:r>
            <a:r>
              <a:rPr lang="en-US" altLang="zh-CN" sz="2400" dirty="0">
                <a:solidFill>
                  <a:srgbClr val="FF6700"/>
                </a:solidFill>
              </a:rPr>
              <a:t>: </a:t>
            </a:r>
            <a:r>
              <a:rPr lang="zh-CN" altLang="en-US" sz="2400" dirty="0">
                <a:solidFill>
                  <a:srgbClr val="FF6700"/>
                </a:solidFill>
              </a:rPr>
              <a:t>可变版本字符串。</a:t>
            </a:r>
            <a:endParaRPr kumimoji="1" lang="zh-CN" altLang="en-US" sz="24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强类型与弱类型对象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412776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强类型</a:t>
            </a:r>
            <a:r>
              <a:rPr lang="en-US" altLang="zh-TW" sz="2400" dirty="0"/>
              <a:t>(Strong typing)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MyClass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*myObject1;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MyClass</a:t>
            </a:r>
            <a:r>
              <a:rPr lang="zh-TW" altLang="en-US" sz="2400" dirty="0"/>
              <a:t>是一个具体类。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弱类型</a:t>
            </a:r>
            <a:r>
              <a:rPr lang="en-US" altLang="zh-TW" sz="2400" dirty="0"/>
              <a:t>(Weak typing)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chemeClr val="accent3"/>
                </a:solidFill>
              </a:rPr>
              <a:t>id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myObject2;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6700"/>
                </a:solidFill>
              </a:rPr>
              <a:t>id</a:t>
            </a:r>
            <a:r>
              <a:rPr lang="zh-CN" altLang="en-US" sz="2400" dirty="0">
                <a:solidFill>
                  <a:srgbClr val="FF6700"/>
                </a:solidFill>
              </a:rPr>
              <a:t>是动态类型</a:t>
            </a:r>
            <a:r>
              <a:rPr lang="zh-CN" altLang="en-US" sz="2400" dirty="0"/>
              <a:t>，不是具体的类。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目的是提高程序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FF00"/>
                </a:solidFill>
              </a:rPr>
              <a:t>灵活性</a:t>
            </a:r>
            <a:r>
              <a:rPr lang="zh-CN" altLang="en-US" sz="2400" dirty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对象创建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340768"/>
            <a:ext cx="7992888" cy="523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id </a:t>
            </a:r>
            <a:r>
              <a:rPr lang="en-US" altLang="zh-CN" sz="2400" dirty="0" err="1"/>
              <a:t>anObject</a:t>
            </a:r>
            <a:r>
              <a:rPr lang="en-US" altLang="zh-CN" sz="2400" dirty="0"/>
              <a:t> = [[Rectangle </a:t>
            </a:r>
            <a:r>
              <a:rPr lang="en-US" altLang="zh-CN" sz="2400" dirty="0" err="1">
                <a:solidFill>
                  <a:srgbClr val="FFFF00"/>
                </a:solidFill>
              </a:rPr>
              <a:t>alloc</a:t>
            </a:r>
            <a:r>
              <a:rPr lang="en-US" altLang="zh-CN" sz="2400" dirty="0"/>
              <a:t>] </a:t>
            </a:r>
            <a:r>
              <a:rPr lang="en-US" altLang="zh-CN" sz="2400" dirty="0" err="1">
                <a:solidFill>
                  <a:schemeClr val="accent2"/>
                </a:solidFill>
              </a:rPr>
              <a:t>init</a:t>
            </a:r>
            <a:r>
              <a:rPr lang="en-US" altLang="zh-CN" sz="2400" dirty="0"/>
              <a:t>];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alloc</a:t>
            </a:r>
            <a:r>
              <a:rPr lang="en-US" altLang="zh-CN" sz="2400" dirty="0"/>
              <a:t>: </a:t>
            </a:r>
            <a:r>
              <a:rPr lang="zh-CN" altLang="en-US" sz="2400" dirty="0"/>
              <a:t>分配内存。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: </a:t>
            </a:r>
            <a:r>
              <a:rPr lang="zh-CN" altLang="en-US" sz="2400" dirty="0"/>
              <a:t>初始化对象。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id </a:t>
            </a:r>
            <a:r>
              <a:rPr lang="en-US" altLang="zh-CN" sz="2400" dirty="0" err="1"/>
              <a:t>anObject</a:t>
            </a:r>
            <a:r>
              <a:rPr lang="en-US" altLang="zh-CN" sz="2400" dirty="0"/>
              <a:t> = [</a:t>
            </a:r>
            <a:r>
              <a:rPr lang="en-US" altLang="zh-CN" sz="2400" dirty="0" err="1"/>
              <a:t>SomeClass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alloc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anObject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anObject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someOtherMessage</a:t>
            </a:r>
            <a:r>
              <a:rPr lang="en-US" altLang="zh-CN" sz="2400" dirty="0"/>
              <a:t>];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id </a:t>
            </a:r>
            <a:r>
              <a:rPr lang="en-US" altLang="zh-CN" sz="2400" dirty="0" err="1"/>
              <a:t>anObject</a:t>
            </a:r>
            <a:r>
              <a:rPr lang="en-US" altLang="zh-CN" sz="2400" dirty="0"/>
              <a:t> = [[</a:t>
            </a:r>
            <a:r>
              <a:rPr lang="en-US" altLang="zh-CN" sz="2400" dirty="0" err="1"/>
              <a:t>SomeClass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alloc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if ( </a:t>
            </a:r>
            <a:r>
              <a:rPr lang="en-US" altLang="zh-CN" sz="2400" dirty="0" err="1"/>
              <a:t>anObject</a:t>
            </a:r>
            <a:r>
              <a:rPr lang="en-US" altLang="zh-CN" sz="2400" dirty="0"/>
              <a:t> ) //</a:t>
            </a:r>
            <a:r>
              <a:rPr lang="zh-CN" altLang="en-US" sz="2400" dirty="0"/>
              <a:t>防止初始化失败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anObject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someOtherMessage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else …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anObject</a:t>
            </a:r>
            <a:r>
              <a:rPr lang="zh-CN" altLang="en-US" sz="2400" dirty="0"/>
              <a:t>有可能为</a:t>
            </a:r>
            <a:r>
              <a:rPr lang="en-US" altLang="zh-CN" sz="2400" dirty="0">
                <a:solidFill>
                  <a:srgbClr val="FEA022"/>
                </a:solidFill>
              </a:rPr>
              <a:t>nil</a:t>
            </a:r>
            <a:r>
              <a:rPr lang="en-US" altLang="zh-CN" sz="2400" dirty="0"/>
              <a:t>,</a:t>
            </a:r>
            <a:r>
              <a:rPr lang="zh-CN" altLang="en-US" sz="2400" dirty="0"/>
              <a:t>类似</a:t>
            </a:r>
            <a:r>
              <a:rPr lang="en-US" altLang="zh-CN" sz="2400" dirty="0"/>
              <a:t>Java</a:t>
            </a:r>
            <a:r>
              <a:rPr lang="zh-CN" altLang="en-US" sz="2400" dirty="0"/>
              <a:t>中的</a:t>
            </a:r>
            <a:r>
              <a:rPr lang="en-US" altLang="zh-CN" sz="2400" dirty="0"/>
              <a:t>null</a:t>
            </a:r>
            <a:r>
              <a:rPr lang="zh-CN" altLang="en-US" sz="2400" dirty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内存模型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71296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Objective</a:t>
            </a:r>
            <a:r>
              <a:rPr lang="en-US" altLang="zh-CN" sz="2400" dirty="0"/>
              <a:t>-C</a:t>
            </a:r>
            <a:r>
              <a:rPr lang="zh-CN" altLang="en-US" sz="2400" dirty="0"/>
              <a:t>使用</a:t>
            </a:r>
            <a:r>
              <a:rPr lang="zh-CN" altLang="en-US" sz="2400" dirty="0">
                <a:solidFill>
                  <a:srgbClr val="FEA022"/>
                </a:solidFill>
              </a:rPr>
              <a:t>引用计数模式</a:t>
            </a:r>
            <a:r>
              <a:rPr lang="zh-CN" altLang="en-US" sz="2400" dirty="0"/>
              <a:t>来确定什么时候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应该释放内存中的对象。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当一个对象刚刚被创</a:t>
            </a:r>
            <a:r>
              <a:rPr lang="zh-CN" altLang="en-US" sz="2400" dirty="0"/>
              <a:t>建（ </a:t>
            </a:r>
            <a:r>
              <a:rPr lang="en-US" altLang="zh-CN" sz="2400" dirty="0" err="1">
                <a:solidFill>
                  <a:srgbClr val="8000FF"/>
                </a:solidFill>
              </a:rPr>
              <a:t>alloc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8000FF"/>
                </a:solidFill>
              </a:rPr>
              <a:t>new</a:t>
            </a:r>
            <a:r>
              <a:rPr lang="zh-CN" altLang="en-US" sz="2400" dirty="0"/>
              <a:t>）时，它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的引用计数是</a:t>
            </a:r>
            <a:r>
              <a:rPr lang="en-US" altLang="zh-CN" sz="2400" dirty="0"/>
              <a:t>1</a:t>
            </a:r>
            <a:r>
              <a:rPr lang="zh-CN" altLang="en-US" sz="2400" dirty="0"/>
              <a:t>。然后，其它对象可以通过该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对象的</a:t>
            </a:r>
            <a:r>
              <a:rPr lang="en-US" altLang="zh-CN" sz="2400" dirty="0">
                <a:solidFill>
                  <a:srgbClr val="8000FF"/>
                </a:solidFill>
              </a:rPr>
              <a:t>retain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8000FF"/>
                </a:solidFill>
              </a:rPr>
              <a:t>copy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release</a:t>
            </a:r>
            <a:r>
              <a:rPr lang="zh-CN" altLang="en-US" sz="2400" dirty="0"/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autorelease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方法来增加或减少引用计数。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当对</a:t>
            </a:r>
            <a:r>
              <a:rPr lang="zh-CN" altLang="en-US" sz="2400" dirty="0"/>
              <a:t>象的引用计数变为</a:t>
            </a:r>
            <a:r>
              <a:rPr lang="en-US" altLang="zh-CN" sz="2400" dirty="0"/>
              <a:t>0</a:t>
            </a:r>
            <a:r>
              <a:rPr lang="zh-CN" altLang="en-US" sz="2400" dirty="0"/>
              <a:t>时， </a:t>
            </a:r>
            <a:r>
              <a:rPr lang="en-US" altLang="zh-CN" sz="2400" dirty="0" err="1"/>
              <a:t>ObjC</a:t>
            </a:r>
            <a:r>
              <a:rPr lang="zh-CN" altLang="en-US" sz="2400" dirty="0"/>
              <a:t>运行环境会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调用对象的清理例程，然后解除分配该对象。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101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对象生命周期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2583"/>
            <a:ext cx="7920880" cy="54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6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内存管理总结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1369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Iphone</a:t>
            </a:r>
            <a:r>
              <a:rPr lang="zh-CN" altLang="en-US" sz="2400" dirty="0"/>
              <a:t>应用崩溃的原因大部分时内存问题。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Instruments </a:t>
            </a:r>
            <a:r>
              <a:rPr lang="zh-TW" altLang="en-US" sz="2400" dirty="0"/>
              <a:t>检查内存泄露。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谁</a:t>
            </a:r>
            <a:r>
              <a:rPr lang="zh-TW" altLang="en-US" sz="2400" dirty="0"/>
              <a:t>分配，谁释放。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分配与释放要成对出现</a:t>
            </a:r>
            <a:r>
              <a:rPr lang="zh-TW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慎用自动内存</a:t>
            </a:r>
            <a:r>
              <a:rPr lang="zh-TW" altLang="en-US" sz="2400" dirty="0"/>
              <a:t>回收。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869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使用协议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340768"/>
            <a:ext cx="8712968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类似于</a:t>
            </a:r>
            <a:r>
              <a:rPr lang="en-US" altLang="zh-TW" sz="2400" dirty="0"/>
              <a:t>Java</a:t>
            </a:r>
            <a:r>
              <a:rPr lang="zh-TW" altLang="en-US" sz="2400" dirty="0"/>
              <a:t>的</a:t>
            </a:r>
            <a:r>
              <a:rPr lang="en-US" altLang="zh-TW" sz="2400" dirty="0"/>
              <a:t>interface</a:t>
            </a:r>
            <a:r>
              <a:rPr lang="zh-TW" altLang="en-US" sz="2400" dirty="0"/>
              <a:t>，用于定义规则。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实际上是没有与类捆绑</a:t>
            </a:r>
            <a:r>
              <a:rPr lang="zh-TW" altLang="en-US" sz="2400" dirty="0"/>
              <a:t>的接口。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协议定义</a:t>
            </a:r>
            <a:r>
              <a:rPr lang="zh-TW" altLang="en-US" sz="24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FFCC"/>
                </a:solidFill>
              </a:rPr>
              <a:t>@protocol </a:t>
            </a:r>
            <a:r>
              <a:rPr lang="en-US" altLang="zh-CN" dirty="0" err="1"/>
              <a:t>MyProtocol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myProtocolMethod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FFCC"/>
                </a:solidFill>
              </a:rPr>
              <a:t>@end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实现协议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@interface </a:t>
            </a:r>
            <a:r>
              <a:rPr lang="en-US" altLang="zh-CN" dirty="0" err="1"/>
              <a:t>MyClass</a:t>
            </a:r>
            <a:r>
              <a:rPr lang="en-US" altLang="zh-CN" dirty="0"/>
              <a:t> : </a:t>
            </a:r>
            <a:r>
              <a:rPr lang="en-US" altLang="zh-CN" dirty="0" err="1"/>
              <a:t>NSObject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&lt;</a:t>
            </a:r>
            <a:r>
              <a:rPr lang="en-US" altLang="zh-CN" dirty="0" err="1">
                <a:solidFill>
                  <a:schemeClr val="accent3"/>
                </a:solidFill>
              </a:rPr>
              <a:t>UIApplicationDelegate</a:t>
            </a:r>
            <a:r>
              <a:rPr lang="en-US" altLang="zh-CN" dirty="0">
                <a:solidFill>
                  <a:schemeClr val="accent3"/>
                </a:solidFill>
              </a:rPr>
              <a:t>, </a:t>
            </a:r>
            <a:r>
              <a:rPr lang="en-US" altLang="zh-CN" dirty="0" err="1">
                <a:solidFill>
                  <a:schemeClr val="accent3"/>
                </a:solidFill>
              </a:rPr>
              <a:t>MyProtocol</a:t>
            </a:r>
            <a:r>
              <a:rPr lang="en-US" altLang="zh-CN" dirty="0">
                <a:solidFill>
                  <a:schemeClr val="accent3"/>
                </a:solidFill>
              </a:rPr>
              <a:t>&gt; </a:t>
            </a: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myProtocolMethod</a:t>
            </a:r>
            <a:r>
              <a:rPr lang="en-US" altLang="zh-CN" dirty="0"/>
              <a:t>{}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82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使用委托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8497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钩子</a:t>
            </a:r>
            <a:r>
              <a:rPr lang="zh-CN" altLang="en-US" sz="2400" dirty="0"/>
              <a:t>函数／方法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事件监听处</a:t>
            </a:r>
            <a:r>
              <a:rPr lang="zh-CN" altLang="en-US" sz="2400" dirty="0"/>
              <a:t>理器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回调</a:t>
            </a:r>
            <a:r>
              <a:rPr lang="zh-CN" altLang="en-US" sz="2400" dirty="0"/>
              <a:t>函数／方法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观察</a:t>
            </a:r>
            <a:r>
              <a:rPr lang="zh-CN" altLang="en-US" sz="2400" dirty="0"/>
              <a:t>者设计模式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509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newclassAppDelegate.h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568952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#import &lt;</a:t>
            </a:r>
            <a:r>
              <a:rPr lang="en-US" altLang="zh-CN" sz="2400" dirty="0" err="1"/>
              <a:t>UIKit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UIKit.h</a:t>
            </a:r>
            <a:r>
              <a:rPr lang="en-US" altLang="zh-CN" sz="2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@class </a:t>
            </a:r>
            <a:r>
              <a:rPr lang="en-US" altLang="zh-CN" sz="2400" dirty="0" err="1"/>
              <a:t>newclassViewController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@interface </a:t>
            </a:r>
            <a:r>
              <a:rPr lang="en-US" altLang="zh-CN" sz="2400" dirty="0" err="1"/>
              <a:t>newclassAppDelegate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NSObject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UIApplicationDelegate</a:t>
            </a:r>
            <a:r>
              <a:rPr lang="en-US" altLang="zh-CN" sz="2400" dirty="0"/>
              <a:t>&gt; {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IBOutlet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UIWindow</a:t>
            </a:r>
            <a:r>
              <a:rPr lang="en-US" altLang="zh-CN" sz="2400" dirty="0"/>
              <a:t> *window;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@property (</a:t>
            </a:r>
            <a:r>
              <a:rPr lang="en-US" altLang="zh-CN" sz="2400" dirty="0" err="1"/>
              <a:t>nonatomic</a:t>
            </a:r>
            <a:r>
              <a:rPr lang="en-US" altLang="zh-CN" sz="2400" dirty="0"/>
              <a:t>, retain) </a:t>
            </a:r>
            <a:r>
              <a:rPr lang="en-US" altLang="zh-CN" sz="2400" dirty="0" err="1"/>
              <a:t>UIWindow</a:t>
            </a:r>
            <a:r>
              <a:rPr lang="en-US" altLang="zh-CN" sz="2400" dirty="0"/>
              <a:t> *window;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@</a:t>
            </a:r>
            <a:r>
              <a:rPr lang="en-US" altLang="zh-CN" sz="2400" dirty="0" smtClean="0"/>
              <a:t>end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06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NewclassAppDelegate.m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424936" cy="525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#import "</a:t>
            </a:r>
            <a:r>
              <a:rPr lang="en-US" altLang="zh-CN" sz="2000" dirty="0" err="1"/>
              <a:t>newclassAppDelegate.h</a:t>
            </a:r>
            <a:r>
              <a:rPr lang="en-US" altLang="zh-CN" sz="2000" dirty="0"/>
              <a:t>"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#import "</a:t>
            </a:r>
            <a:r>
              <a:rPr lang="en-US" altLang="zh-CN" sz="2000" dirty="0" err="1"/>
              <a:t>labeledwebview.h</a:t>
            </a:r>
            <a:r>
              <a:rPr lang="en-US" altLang="zh-CN" sz="2000" dirty="0"/>
              <a:t>"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@implementation </a:t>
            </a:r>
            <a:r>
              <a:rPr lang="en-US" altLang="zh-CN" sz="2000" dirty="0" err="1"/>
              <a:t>newclassAppDelegate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@synthesize window;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- (void)</a:t>
            </a:r>
            <a:r>
              <a:rPr lang="en-US" altLang="zh-CN" sz="2000" dirty="0" err="1"/>
              <a:t>applicationDidFinishLaunching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UIApplication</a:t>
            </a:r>
            <a:r>
              <a:rPr lang="en-US" altLang="zh-CN" sz="2000" dirty="0"/>
              <a:t> *)application {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labeledwebview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myWeb</a:t>
            </a:r>
            <a:r>
              <a:rPr lang="en-US" altLang="zh-CN" sz="2000" dirty="0"/>
              <a:t> = [[</a:t>
            </a:r>
            <a:r>
              <a:rPr lang="en-US" altLang="zh-CN" sz="2000" dirty="0" err="1"/>
              <a:t>labeledwebview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initWithFrame</a:t>
            </a:r>
            <a:r>
              <a:rPr lang="en-US" altLang="zh-CN" sz="2000" dirty="0"/>
              <a:t>:[[</a:t>
            </a:r>
            <a:r>
              <a:rPr lang="en-US" altLang="zh-CN" sz="2000" dirty="0" err="1"/>
              <a:t>UIScreen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mainScreen</a:t>
            </a:r>
            <a:r>
              <a:rPr lang="en-US" altLang="zh-CN" sz="2000" dirty="0"/>
              <a:t>] bounds]];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myWeb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loadURL</a:t>
            </a:r>
            <a:r>
              <a:rPr lang="en-US" altLang="zh-CN" sz="2000" dirty="0"/>
              <a:t>:@"http://</a:t>
            </a:r>
            <a:r>
              <a:rPr lang="en-US" altLang="zh-CN" sz="2000" dirty="0" err="1"/>
              <a:t>www.manning.com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trebitowski</a:t>
            </a:r>
            <a:r>
              <a:rPr lang="en-US" altLang="zh-CN" sz="2000" dirty="0"/>
              <a:t>/"];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myWeb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setBackgroundColor</a:t>
            </a:r>
            <a:r>
              <a:rPr lang="en-US" altLang="zh-CN" sz="2000" dirty="0"/>
              <a:t>:[</a:t>
            </a:r>
            <a:r>
              <a:rPr lang="en-US" altLang="zh-CN" sz="2000" dirty="0" err="1"/>
              <a:t>UIColor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grayColor</a:t>
            </a:r>
            <a:r>
              <a:rPr lang="en-US" altLang="zh-CN" sz="2000" dirty="0"/>
              <a:t>]];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[window </a:t>
            </a:r>
            <a:r>
              <a:rPr lang="en-US" altLang="zh-CN" sz="2000" dirty="0" err="1"/>
              <a:t>addSubview:myWeb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[window </a:t>
            </a:r>
            <a:r>
              <a:rPr lang="en-US" altLang="zh-CN" sz="2000" dirty="0" err="1"/>
              <a:t>makeKeyAndVisible</a:t>
            </a:r>
            <a:r>
              <a:rPr lang="en-US" altLang="zh-CN" sz="20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- (void)</a:t>
            </a:r>
            <a:r>
              <a:rPr lang="en-US" altLang="zh-CN" sz="2000" dirty="0" err="1"/>
              <a:t>dealloc</a:t>
            </a:r>
            <a:r>
              <a:rPr lang="en-US" altLang="zh-CN" sz="2000" dirty="0"/>
              <a:t> { [window release]; [super </a:t>
            </a:r>
            <a:r>
              <a:rPr lang="en-US" altLang="zh-CN" sz="2000" dirty="0" err="1"/>
              <a:t>dealloc</a:t>
            </a:r>
            <a:r>
              <a:rPr lang="en-US" altLang="zh-CN" sz="2000" dirty="0"/>
              <a:t>];}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@end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97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自定义类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.</a:t>
            </a:r>
            <a:r>
              <a:rPr lang="en-US" altLang="zh-TW" sz="2400" dirty="0"/>
              <a:t>h</a:t>
            </a:r>
            <a:r>
              <a:rPr lang="zh-TW" altLang="en-US" sz="2400" dirty="0"/>
              <a:t>文件以</a:t>
            </a:r>
            <a:r>
              <a:rPr lang="en-US" altLang="zh-TW" sz="2400" dirty="0">
                <a:solidFill>
                  <a:srgbClr val="FF6700"/>
                </a:solidFill>
              </a:rPr>
              <a:t>@interface</a:t>
            </a:r>
            <a:r>
              <a:rPr lang="zh-TW" altLang="en-US" sz="2400" dirty="0"/>
              <a:t>开始、</a:t>
            </a:r>
            <a:r>
              <a:rPr lang="en-US" altLang="zh-TW" sz="2400" dirty="0">
                <a:solidFill>
                  <a:srgbClr val="FF6700"/>
                </a:solidFill>
              </a:rPr>
              <a:t>@end</a:t>
            </a:r>
            <a:r>
              <a:rPr lang="zh-TW" altLang="en-US" sz="2400" dirty="0"/>
              <a:t>结束。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.</a:t>
            </a:r>
            <a:r>
              <a:rPr lang="en-US" altLang="zh-TW" sz="2400" dirty="0"/>
              <a:t>m</a:t>
            </a:r>
            <a:r>
              <a:rPr lang="zh-TW" altLang="en-US" sz="2400" dirty="0"/>
              <a:t>文件以</a:t>
            </a:r>
            <a:r>
              <a:rPr lang="en-US" altLang="zh-TW" sz="2400" dirty="0">
                <a:solidFill>
                  <a:srgbClr val="8000FF"/>
                </a:solidFill>
              </a:rPr>
              <a:t>@implementation</a:t>
            </a:r>
            <a:r>
              <a:rPr lang="zh-TW" altLang="en-US" sz="2400" dirty="0"/>
              <a:t>开始、</a:t>
            </a:r>
            <a:r>
              <a:rPr lang="en-US" altLang="zh-TW" sz="2400" dirty="0">
                <a:solidFill>
                  <a:srgbClr val="8000FF"/>
                </a:solidFill>
              </a:rPr>
              <a:t>@end</a:t>
            </a:r>
            <a:r>
              <a:rPr lang="zh-TW" altLang="en-US" sz="2400" dirty="0"/>
              <a:t>结束。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.m</a:t>
            </a:r>
            <a:r>
              <a:rPr lang="zh-TW" altLang="en-US" sz="2400" dirty="0"/>
              <a:t>文件需要</a:t>
            </a:r>
            <a:r>
              <a:rPr lang="en-US" altLang="zh-TW" sz="2400" dirty="0"/>
              <a:t>#import "</a:t>
            </a:r>
            <a:r>
              <a:rPr lang="en-US" altLang="zh-TW" sz="2400" dirty="0" err="1" smtClean="0"/>
              <a:t>ItsSuperclass.h</a:t>
            </a:r>
            <a:r>
              <a:rPr lang="en-US" altLang="zh-TW" sz="2400" dirty="0" smtClean="0"/>
              <a:t>”</a:t>
            </a:r>
            <a:endParaRPr lang="en-US" altLang="zh-TW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import</a:t>
            </a:r>
            <a:r>
              <a:rPr lang="zh-CN" altLang="en-US" sz="2400" dirty="0"/>
              <a:t>消除了</a:t>
            </a:r>
            <a:r>
              <a:rPr lang="en-US" altLang="zh-CN" sz="2400" dirty="0">
                <a:solidFill>
                  <a:srgbClr val="660066"/>
                </a:solidFill>
              </a:rPr>
              <a:t>#include</a:t>
            </a:r>
            <a:r>
              <a:rPr lang="zh-CN" altLang="en-US" sz="2400" dirty="0"/>
              <a:t>重复包含的问题。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#</a:t>
            </a:r>
            <a:r>
              <a:rPr lang="en-US" altLang="zh-TW" sz="2400" dirty="0"/>
              <a:t>import</a:t>
            </a:r>
            <a:r>
              <a:rPr lang="zh-TW" altLang="en-US" sz="2400" dirty="0"/>
              <a:t>的头文件不需要是</a:t>
            </a:r>
            <a:r>
              <a:rPr lang="en-US" altLang="zh-TW" sz="2400" dirty="0"/>
              <a:t>include</a:t>
            </a:r>
            <a:r>
              <a:rPr lang="zh-TW" altLang="en-US" sz="2400" dirty="0"/>
              <a:t>目录。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#</a:t>
            </a:r>
            <a:r>
              <a:rPr lang="en-US" altLang="zh-TW" sz="2400" dirty="0"/>
              <a:t>import</a:t>
            </a:r>
            <a:r>
              <a:rPr lang="zh-TW" altLang="en-US" sz="2400" dirty="0"/>
              <a:t>进行过导入优化。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.</a:t>
            </a:r>
            <a:r>
              <a:rPr lang="en-US" altLang="zh-TW" sz="2400" dirty="0"/>
              <a:t>h</a:t>
            </a:r>
            <a:r>
              <a:rPr lang="zh-TW" altLang="en-US" sz="2400" dirty="0"/>
              <a:t>与</a:t>
            </a:r>
            <a:r>
              <a:rPr lang="en-US" altLang="zh-TW" sz="2400" dirty="0"/>
              <a:t>.m</a:t>
            </a:r>
            <a:r>
              <a:rPr lang="zh-TW" altLang="en-US" sz="2400" dirty="0"/>
              <a:t>文件通过名字关联。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类别与扩展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196752"/>
            <a:ext cx="8856984" cy="5104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Category</a:t>
            </a:r>
            <a:r>
              <a:rPr lang="zh-CN" altLang="en-US" sz="2400" dirty="0"/>
              <a:t>类别作用：</a:t>
            </a:r>
            <a:r>
              <a:rPr lang="zh-CN" altLang="en-US" sz="2400" dirty="0">
                <a:solidFill>
                  <a:srgbClr val="FF6700"/>
                </a:solidFill>
              </a:rPr>
              <a:t>给存在的类添加方法</a:t>
            </a:r>
            <a:r>
              <a:rPr lang="zh-CN" altLang="en-US" sz="2400" dirty="0"/>
              <a:t>。</a:t>
            </a:r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不希望使用继承</a:t>
            </a:r>
            <a:r>
              <a:rPr lang="zh-CN" altLang="en-US" sz="2400" dirty="0"/>
              <a:t>机制来实现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endParaRPr lang="zh-CN" altLang="en-US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// </a:t>
            </a:r>
            <a:r>
              <a:rPr lang="en-US" altLang="zh-CN" sz="2000" dirty="0" err="1"/>
              <a:t>MyCategory.h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#import &lt;Foundation/</a:t>
            </a:r>
            <a:r>
              <a:rPr lang="en-US" altLang="zh-CN" sz="2000" dirty="0" err="1"/>
              <a:t>Foundation.h</a:t>
            </a:r>
            <a:r>
              <a:rPr lang="en-US" altLang="zh-CN" sz="2000" dirty="0"/>
              <a:t>&gt;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@interface </a:t>
            </a:r>
            <a:r>
              <a:rPr lang="en-US" altLang="zh-CN" sz="2000" dirty="0" err="1"/>
              <a:t>NSObject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MyCategory</a:t>
            </a:r>
            <a:r>
              <a:rPr lang="en-US" altLang="zh-CN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/>
              <a:t>// </a:t>
            </a:r>
            <a:r>
              <a:rPr lang="zh-TW" altLang="en-US" sz="2000" dirty="0"/>
              <a:t>方法声明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@end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// </a:t>
            </a:r>
            <a:r>
              <a:rPr lang="en-US" altLang="zh-CN" sz="2000" dirty="0" err="1"/>
              <a:t>MyCategory.m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#import "</a:t>
            </a:r>
            <a:r>
              <a:rPr lang="en-US" altLang="zh-CN" sz="2000" dirty="0" err="1"/>
              <a:t>MyCategory.h</a:t>
            </a:r>
            <a:r>
              <a:rPr lang="en-US" altLang="zh-CN" sz="2000" dirty="0"/>
              <a:t>"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@implementation </a:t>
            </a:r>
            <a:r>
              <a:rPr lang="en-US" altLang="zh-CN" sz="2000" dirty="0" err="1"/>
              <a:t>NSObject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MyCategory</a:t>
            </a:r>
            <a:r>
              <a:rPr lang="en-US" altLang="zh-CN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/>
              <a:t>// </a:t>
            </a:r>
            <a:r>
              <a:rPr lang="zh-TW" altLang="en-US" sz="2000" dirty="0"/>
              <a:t>方法实现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@end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843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Foundation</a:t>
            </a:r>
            <a:r>
              <a:rPr lang="zh-CN" altLang="en-US" b="0" dirty="0"/>
              <a:t>框架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2809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NSArray</a:t>
            </a:r>
            <a:r>
              <a:rPr lang="en-US" altLang="zh-TW" sz="2400" dirty="0"/>
              <a:t>/ </a:t>
            </a:r>
            <a:r>
              <a:rPr lang="en-US" altLang="zh-TW" sz="2400" dirty="0" err="1">
                <a:solidFill>
                  <a:schemeClr val="accent3"/>
                </a:solidFill>
              </a:rPr>
              <a:t>NSMutableArray</a:t>
            </a:r>
            <a:r>
              <a:rPr lang="en-US" altLang="zh-TW" sz="2400" dirty="0">
                <a:solidFill>
                  <a:schemeClr val="accent3"/>
                </a:solidFill>
              </a:rPr>
              <a:t> </a:t>
            </a:r>
            <a:r>
              <a:rPr lang="zh-TW" altLang="en-US" sz="2400" dirty="0"/>
              <a:t>数组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NSSet</a:t>
            </a:r>
            <a:r>
              <a:rPr lang="en-US" altLang="zh-TW" sz="2400" dirty="0"/>
              <a:t>/</a:t>
            </a:r>
            <a:r>
              <a:rPr lang="en-US" altLang="zh-TW" sz="2400" dirty="0" err="1">
                <a:solidFill>
                  <a:srgbClr val="FF6700"/>
                </a:solidFill>
              </a:rPr>
              <a:t>NSMutableSet</a:t>
            </a:r>
            <a:r>
              <a:rPr lang="en-US" altLang="zh-TW" sz="2400" dirty="0">
                <a:solidFill>
                  <a:srgbClr val="FF6700"/>
                </a:solidFill>
              </a:rPr>
              <a:t> </a:t>
            </a:r>
            <a:r>
              <a:rPr lang="zh-TW" altLang="en-US" sz="2400" dirty="0"/>
              <a:t>无序集合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NSDictionary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键值对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/>
              <a:t>NSMutableXXX</a:t>
            </a:r>
            <a:r>
              <a:rPr lang="en-US" altLang="zh-TW" sz="2400" dirty="0"/>
              <a:t>: </a:t>
            </a:r>
            <a:r>
              <a:rPr lang="zh-TW" altLang="en-US" sz="2400" dirty="0"/>
              <a:t>可变的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大量的</a:t>
            </a:r>
            <a:r>
              <a:rPr lang="en-US" altLang="zh-TW" sz="2400" dirty="0" err="1"/>
              <a:t>ObjC</a:t>
            </a:r>
            <a:r>
              <a:rPr lang="zh-TW" altLang="en-US" sz="2400" dirty="0"/>
              <a:t>类</a:t>
            </a:r>
            <a:r>
              <a:rPr lang="en-US" altLang="zh-TW" sz="2400" dirty="0"/>
              <a:t>......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48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412776"/>
            <a:ext cx="828092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类与对</a:t>
            </a:r>
            <a:r>
              <a:rPr lang="zh-CN" altLang="en-US" sz="2400" dirty="0"/>
              <a:t>象、方法、属性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委托</a:t>
            </a:r>
            <a:r>
              <a:rPr lang="zh-CN" altLang="en-US" sz="2400" dirty="0"/>
              <a:t>、协议、类别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内存管理总结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Foundation</a:t>
            </a:r>
            <a:r>
              <a:rPr lang="zh-CN" altLang="en-US" sz="2400" dirty="0"/>
              <a:t>框架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413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类头文件声明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340768"/>
            <a:ext cx="8964488" cy="523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CCFFCC"/>
                </a:solidFill>
              </a:rPr>
              <a:t>#</a:t>
            </a:r>
            <a:r>
              <a:rPr lang="en-US" altLang="zh-CN" sz="2400" dirty="0">
                <a:solidFill>
                  <a:srgbClr val="CCFFCC"/>
                </a:solidFill>
              </a:rPr>
              <a:t>import "</a:t>
            </a:r>
            <a:r>
              <a:rPr lang="en-US" altLang="zh-CN" sz="2400" dirty="0" err="1">
                <a:solidFill>
                  <a:srgbClr val="CCFFCC"/>
                </a:solidFill>
              </a:rPr>
              <a:t>ItsSuperclass.h</a:t>
            </a:r>
            <a:r>
              <a:rPr lang="en-US" altLang="zh-CN" sz="2400" dirty="0">
                <a:solidFill>
                  <a:srgbClr val="CCFFCC"/>
                </a:solidFill>
              </a:rPr>
              <a:t>"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@interface </a:t>
            </a:r>
            <a:r>
              <a:rPr lang="en-US" altLang="zh-CN" sz="2400" dirty="0" err="1"/>
              <a:t>ClassName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en-US" altLang="zh-CN" sz="2400" dirty="0" err="1"/>
              <a:t>ItsSuperclass</a:t>
            </a:r>
            <a:r>
              <a:rPr lang="en-US" altLang="zh-CN" sz="2400" dirty="0"/>
              <a:t>{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instance variable declarations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}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method declarations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@end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660066"/>
                </a:solidFill>
              </a:rPr>
              <a:t>@</a:t>
            </a:r>
            <a:r>
              <a:rPr lang="en-US" altLang="zh-CN" sz="2400" dirty="0">
                <a:solidFill>
                  <a:srgbClr val="660066"/>
                </a:solidFill>
              </a:rPr>
              <a:t>class</a:t>
            </a:r>
            <a:r>
              <a:rPr lang="en-US" altLang="zh-CN" sz="2400" dirty="0"/>
              <a:t>: </a:t>
            </a:r>
            <a:r>
              <a:rPr lang="zh-CN" altLang="en-US" sz="2400" dirty="0"/>
              <a:t>引用需要的类，后面跟类的名字，不会循环引用。在头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文件中一般只需要知道类名即可，这时使用</a:t>
            </a:r>
            <a:r>
              <a:rPr lang="en-US" altLang="zh-CN" sz="2400" dirty="0"/>
              <a:t>@class,</a:t>
            </a:r>
            <a:r>
              <a:rPr lang="zh-CN" altLang="en-US" sz="2400" dirty="0"/>
              <a:t>实现类中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需要用到类的成员应该使用</a:t>
            </a:r>
            <a:r>
              <a:rPr lang="en-US" altLang="zh-CN" sz="2400" dirty="0"/>
              <a:t>@import</a:t>
            </a:r>
            <a:r>
              <a:rPr lang="zh-CN" altLang="en-US" sz="2400" dirty="0"/>
              <a:t>导入类。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类头文件声明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578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实现类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23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r-FR" altLang="zh-CN" sz="2400" dirty="0" smtClean="0">
                <a:solidFill>
                  <a:schemeClr val="accent3"/>
                </a:solidFill>
              </a:rPr>
              <a:t>@</a:t>
            </a:r>
            <a:r>
              <a:rPr lang="fr-FR" altLang="zh-CN" sz="2400" dirty="0" err="1">
                <a:solidFill>
                  <a:schemeClr val="accent3"/>
                </a:solidFill>
              </a:rPr>
              <a:t>implementation</a:t>
            </a:r>
            <a:r>
              <a:rPr lang="fr-FR" altLang="zh-CN" sz="2400" dirty="0"/>
              <a:t> </a:t>
            </a:r>
            <a:r>
              <a:rPr lang="fr-FR" altLang="zh-CN" sz="2400" dirty="0" err="1"/>
              <a:t>MyClass</a:t>
            </a:r>
            <a:endParaRPr lang="fr-FR" altLang="zh-CN" sz="2400" dirty="0"/>
          </a:p>
          <a:p>
            <a:pPr lvl="1">
              <a:lnSpc>
                <a:spcPct val="140000"/>
              </a:lnSpc>
            </a:pPr>
            <a:r>
              <a:rPr lang="fr-FR" altLang="zh-CN" sz="2400" dirty="0">
                <a:solidFill>
                  <a:srgbClr val="FF0000"/>
                </a:solidFill>
              </a:rPr>
              <a:t>-</a:t>
            </a:r>
            <a:r>
              <a:rPr lang="fr-FR" altLang="zh-CN" sz="2400" dirty="0"/>
              <a:t> (id)</a:t>
            </a:r>
            <a:r>
              <a:rPr lang="fr-FR" altLang="zh-CN" sz="2400" dirty="0" err="1"/>
              <a:t>initWithString</a:t>
            </a:r>
            <a:r>
              <a:rPr lang="fr-FR" altLang="zh-CN" sz="2400" dirty="0"/>
              <a:t>:(</a:t>
            </a:r>
            <a:r>
              <a:rPr lang="fr-FR" altLang="zh-CN" sz="2400" dirty="0" err="1"/>
              <a:t>NSString</a:t>
            </a:r>
            <a:r>
              <a:rPr lang="fr-FR" altLang="zh-CN" sz="2400" dirty="0"/>
              <a:t> *)</a:t>
            </a:r>
            <a:r>
              <a:rPr lang="fr-FR" altLang="zh-CN" sz="2400" dirty="0" err="1"/>
              <a:t>aName</a:t>
            </a:r>
            <a:r>
              <a:rPr lang="fr-FR" altLang="zh-CN" sz="2400" dirty="0"/>
              <a:t>{</a:t>
            </a:r>
          </a:p>
          <a:p>
            <a:pPr lvl="1">
              <a:lnSpc>
                <a:spcPct val="140000"/>
              </a:lnSpc>
            </a:pPr>
            <a:r>
              <a:rPr lang="fr-FR" altLang="zh-CN" sz="2400" dirty="0">
                <a:solidFill>
                  <a:srgbClr val="FF0000"/>
                </a:solidFill>
              </a:rPr>
              <a:t>self </a:t>
            </a:r>
            <a:r>
              <a:rPr lang="fr-FR" altLang="zh-CN" sz="2400" dirty="0"/>
              <a:t>= [</a:t>
            </a:r>
            <a:r>
              <a:rPr lang="fr-FR" altLang="zh-CN" sz="2400" dirty="0">
                <a:solidFill>
                  <a:srgbClr val="8000FF"/>
                </a:solidFill>
              </a:rPr>
              <a:t>super</a:t>
            </a:r>
            <a:r>
              <a:rPr lang="fr-FR" altLang="zh-CN" sz="2400" dirty="0"/>
              <a:t> </a:t>
            </a:r>
            <a:r>
              <a:rPr lang="fr-FR" altLang="zh-CN" sz="2400" dirty="0" err="1"/>
              <a:t>init</a:t>
            </a:r>
            <a:r>
              <a:rPr lang="fr-FR" altLang="zh-CN" sz="24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fr-FR" altLang="zh-CN" sz="2400" dirty="0"/>
              <a:t>if (self) { </a:t>
            </a:r>
            <a:r>
              <a:rPr lang="fr-FR" altLang="zh-CN" sz="2400" dirty="0" err="1"/>
              <a:t>name</a:t>
            </a:r>
            <a:r>
              <a:rPr lang="fr-FR" altLang="zh-CN" sz="2400" dirty="0"/>
              <a:t> = [</a:t>
            </a:r>
            <a:r>
              <a:rPr lang="fr-FR" altLang="zh-CN" sz="2400" dirty="0" err="1"/>
              <a:t>aName</a:t>
            </a:r>
            <a:r>
              <a:rPr lang="fr-FR" altLang="zh-CN" sz="2400" dirty="0"/>
              <a:t> </a:t>
            </a:r>
            <a:r>
              <a:rPr lang="fr-FR" altLang="zh-CN" sz="2400" dirty="0">
                <a:solidFill>
                  <a:srgbClr val="FFFF00"/>
                </a:solidFill>
              </a:rPr>
              <a:t>copy</a:t>
            </a:r>
            <a:r>
              <a:rPr lang="fr-FR" altLang="zh-CN" sz="2400" dirty="0"/>
              <a:t>]; }</a:t>
            </a:r>
          </a:p>
          <a:p>
            <a:pPr lvl="1">
              <a:lnSpc>
                <a:spcPct val="140000"/>
              </a:lnSpc>
            </a:pPr>
            <a:r>
              <a:rPr lang="fr-FR" altLang="zh-CN" sz="2400" dirty="0"/>
              <a:t>return self;</a:t>
            </a:r>
          </a:p>
          <a:p>
            <a:pPr lvl="1">
              <a:lnSpc>
                <a:spcPct val="140000"/>
              </a:lnSpc>
            </a:pPr>
            <a:r>
              <a:rPr lang="fr-FR" altLang="zh-CN" sz="2400" dirty="0"/>
              <a:t>}</a:t>
            </a:r>
          </a:p>
          <a:p>
            <a:pPr lvl="1">
              <a:lnSpc>
                <a:spcPct val="140000"/>
              </a:lnSpc>
            </a:pPr>
            <a:r>
              <a:rPr lang="fr-FR" altLang="zh-CN" sz="2400" dirty="0">
                <a:solidFill>
                  <a:srgbClr val="FF0000"/>
                </a:solidFill>
              </a:rPr>
              <a:t>+</a:t>
            </a:r>
            <a:r>
              <a:rPr lang="fr-FR" altLang="zh-CN" sz="2400" dirty="0"/>
              <a:t> (</a:t>
            </a:r>
            <a:r>
              <a:rPr lang="fr-FR" altLang="zh-CN" sz="2400" dirty="0" err="1"/>
              <a:t>MyClass</a:t>
            </a:r>
            <a:r>
              <a:rPr lang="fr-FR" altLang="zh-CN" sz="2400" dirty="0"/>
              <a:t> *)</a:t>
            </a:r>
            <a:r>
              <a:rPr lang="fr-FR" altLang="zh-CN" sz="2400" dirty="0" err="1"/>
              <a:t>createMyClassWithString</a:t>
            </a:r>
            <a:r>
              <a:rPr lang="fr-FR" altLang="zh-CN" sz="2400" dirty="0"/>
              <a:t>: (</a:t>
            </a:r>
            <a:r>
              <a:rPr lang="fr-FR" altLang="zh-CN" sz="2400" dirty="0" err="1"/>
              <a:t>NSString</a:t>
            </a:r>
            <a:r>
              <a:rPr lang="fr-FR" altLang="zh-CN" sz="2400" dirty="0"/>
              <a:t> *)</a:t>
            </a:r>
            <a:r>
              <a:rPr lang="fr-FR" altLang="zh-CN" sz="2400" dirty="0" err="1"/>
              <a:t>aName</a:t>
            </a:r>
            <a:r>
              <a:rPr lang="fr-FR" altLang="zh-CN" sz="2400" dirty="0"/>
              <a:t>{</a:t>
            </a:r>
          </a:p>
          <a:p>
            <a:pPr lvl="1">
              <a:lnSpc>
                <a:spcPct val="140000"/>
              </a:lnSpc>
            </a:pPr>
            <a:r>
              <a:rPr lang="fr-FR" altLang="zh-CN" sz="2400" dirty="0"/>
              <a:t>return [[[self alloc] </a:t>
            </a:r>
            <a:r>
              <a:rPr lang="fr-FR" altLang="zh-CN" sz="2400" dirty="0" err="1"/>
              <a:t>initWithString:aName</a:t>
            </a:r>
            <a:r>
              <a:rPr lang="fr-FR" altLang="zh-CN" sz="2400" dirty="0"/>
              <a:t>] </a:t>
            </a:r>
            <a:r>
              <a:rPr lang="fr-FR" altLang="zh-CN" sz="2400" dirty="0" err="1"/>
              <a:t>autorelease</a:t>
            </a:r>
            <a:r>
              <a:rPr lang="fr-FR" altLang="zh-CN" sz="24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fr-FR" altLang="zh-CN" sz="2400" dirty="0"/>
              <a:t>}</a:t>
            </a:r>
          </a:p>
          <a:p>
            <a:pPr lvl="1">
              <a:lnSpc>
                <a:spcPct val="140000"/>
              </a:lnSpc>
            </a:pPr>
            <a:r>
              <a:rPr lang="fr-FR" altLang="zh-CN" sz="2400" dirty="0"/>
              <a:t>@end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方法定义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47199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方法调用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484784"/>
            <a:ext cx="835292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/>
              <a:t>receiver message]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 err="1"/>
              <a:t>myRectangle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setOriginX</a:t>
            </a:r>
            <a:r>
              <a:rPr lang="en-US" altLang="zh-CN" sz="2400" dirty="0"/>
              <a:t>: 30.0 y: 50.0];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y</a:t>
            </a:r>
            <a:r>
              <a:rPr lang="en-US" altLang="zh-TW" sz="2400" dirty="0"/>
              <a:t>: </a:t>
            </a:r>
            <a:r>
              <a:rPr lang="zh-TW" altLang="en-US" sz="2400" dirty="0"/>
              <a:t>参数标签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参数标签</a:t>
            </a:r>
            <a:r>
              <a:rPr lang="zh-TW" altLang="en-US" sz="2400" dirty="0">
                <a:solidFill>
                  <a:schemeClr val="accent3"/>
                </a:solidFill>
              </a:rPr>
              <a:t>的作用是调用方法时无需考虑参数传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3"/>
                </a:solidFill>
              </a:rPr>
              <a:t>递的顺序</a:t>
            </a:r>
            <a:r>
              <a:rPr lang="zh-TW" altLang="en-US" sz="2400" dirty="0"/>
              <a:t>，因为编译器可以依据参数标签区分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实参。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属性定义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412776"/>
            <a:ext cx="835292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hlinkClick r:id="rId2"/>
              </a:rPr>
              <a:t>在</a:t>
            </a:r>
            <a:r>
              <a:rPr lang="en-US" altLang="zh-CN" sz="2400" dirty="0">
                <a:hlinkClick r:id="rId2"/>
              </a:rPr>
              <a:t>.h</a:t>
            </a:r>
            <a:r>
              <a:rPr lang="zh-CN" altLang="en-US" sz="2400" dirty="0">
                <a:hlinkClick r:id="rId2"/>
              </a:rPr>
              <a:t>文件中使用</a:t>
            </a:r>
            <a:r>
              <a:rPr lang="en-US" altLang="zh-CN" sz="2400" dirty="0">
                <a:solidFill>
                  <a:srgbClr val="FF6700"/>
                </a:solidFill>
                <a:hlinkClick r:id="rId2"/>
              </a:rPr>
              <a:t>@property</a:t>
            </a:r>
            <a:r>
              <a:rPr lang="zh-CN" altLang="en-US" sz="2400" dirty="0">
                <a:hlinkClick r:id="rId2"/>
              </a:rPr>
              <a:t>编译器指令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@</a:t>
            </a:r>
            <a:r>
              <a:rPr lang="en-US" altLang="zh-CN" sz="2400" dirty="0"/>
              <a:t>property BOOL flag;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@</a:t>
            </a:r>
            <a:r>
              <a:rPr lang="en-US" altLang="zh-CN" sz="2400" dirty="0"/>
              <a:t>property (</a:t>
            </a:r>
            <a:r>
              <a:rPr lang="en-US" altLang="zh-CN" sz="2400" dirty="0">
                <a:solidFill>
                  <a:srgbClr val="FFFF00"/>
                </a:solidFill>
              </a:rPr>
              <a:t>copy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NSString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nameObject</a:t>
            </a:r>
            <a:r>
              <a:rPr lang="en-US" altLang="zh-CN" sz="2400" dirty="0"/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@property 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readonly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UIView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rootView</a:t>
            </a:r>
            <a:r>
              <a:rPr lang="en-US" altLang="zh-CN" sz="2400" dirty="0" smtClean="0"/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>
                <a:hlinkClick r:id="rId3"/>
              </a:rPr>
              <a:t>在</a:t>
            </a:r>
            <a:r>
              <a:rPr lang="en-US" altLang="zh-TW" sz="2400" dirty="0" smtClean="0">
                <a:hlinkClick r:id="rId3"/>
              </a:rPr>
              <a:t>.m</a:t>
            </a:r>
            <a:r>
              <a:rPr lang="zh-TW" altLang="en-US" sz="2400" dirty="0" smtClean="0">
                <a:hlinkClick r:id="rId3"/>
              </a:rPr>
              <a:t>文件中使用</a:t>
            </a:r>
            <a:r>
              <a:rPr lang="en-US" altLang="zh-TW" sz="2400" dirty="0" smtClean="0">
                <a:solidFill>
                  <a:srgbClr val="FF6700"/>
                </a:solidFill>
                <a:hlinkClick r:id="rId3"/>
              </a:rPr>
              <a:t>@synthesize</a:t>
            </a:r>
            <a:r>
              <a:rPr lang="zh-TW" altLang="en-US" sz="2400" dirty="0" smtClean="0">
                <a:hlinkClick r:id="rId3"/>
              </a:rPr>
              <a:t>编译器指令</a:t>
            </a:r>
            <a:endParaRPr lang="zh-TW" altLang="en-US" sz="2400" dirty="0" smtClean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@synthesize flag;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@</a:t>
            </a:r>
            <a:r>
              <a:rPr lang="en-US" altLang="zh-CN" sz="2400" dirty="0"/>
              <a:t>synthesize </a:t>
            </a:r>
            <a:r>
              <a:rPr lang="en-US" altLang="zh-CN" sz="2400" dirty="0" err="1"/>
              <a:t>nameObject</a:t>
            </a:r>
            <a:r>
              <a:rPr lang="en-US" altLang="zh-CN" sz="2400" dirty="0"/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@</a:t>
            </a:r>
            <a:r>
              <a:rPr lang="en-US" altLang="zh-CN" sz="2400" dirty="0"/>
              <a:t>synthesize </a:t>
            </a:r>
            <a:r>
              <a:rPr lang="en-US" altLang="zh-CN" sz="2400" dirty="0" err="1"/>
              <a:t>rootView</a:t>
            </a:r>
            <a:r>
              <a:rPr lang="en-US" altLang="zh-CN" sz="2400" dirty="0"/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@</a:t>
            </a:r>
            <a:r>
              <a:rPr lang="en-US" altLang="zh-CN" sz="2400" dirty="0"/>
              <a:t>synthesize flag, </a:t>
            </a:r>
            <a:r>
              <a:rPr lang="en-US" altLang="zh-CN" sz="2400" dirty="0" err="1"/>
              <a:t>nameObject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rootView</a:t>
            </a:r>
            <a:r>
              <a:rPr lang="en-US" altLang="zh-CN" sz="2400" dirty="0"/>
              <a:t>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Selectors</a:t>
            </a:r>
            <a:r>
              <a:rPr lang="zh-TW" altLang="en-US" b="0" dirty="0"/>
              <a:t>：选择器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496944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Selectors</a:t>
            </a:r>
            <a:r>
              <a:rPr lang="zh-CN" altLang="en-US" sz="2400" dirty="0"/>
              <a:t>：可以认为是</a:t>
            </a:r>
            <a:r>
              <a:rPr lang="zh-CN" altLang="en-US" sz="2400" dirty="0">
                <a:solidFill>
                  <a:schemeClr val="accent3"/>
                </a:solidFill>
              </a:rPr>
              <a:t>方法</a:t>
            </a:r>
            <a:r>
              <a:rPr lang="en-US" altLang="zh-CN" sz="2400" dirty="0">
                <a:solidFill>
                  <a:schemeClr val="accent3"/>
                </a:solidFill>
              </a:rPr>
              <a:t>/</a:t>
            </a:r>
            <a:r>
              <a:rPr lang="zh-CN" altLang="en-US" sz="2400" dirty="0">
                <a:solidFill>
                  <a:schemeClr val="accent3"/>
                </a:solidFill>
              </a:rPr>
              <a:t>函数指针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SEL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选择器类型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@</a:t>
            </a:r>
            <a:r>
              <a:rPr lang="en-US" altLang="zh-CN" sz="2400" dirty="0"/>
              <a:t>selector</a:t>
            </a:r>
            <a:r>
              <a:rPr lang="zh-CN" altLang="en-US" sz="2400" dirty="0"/>
              <a:t>指令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选择一个</a:t>
            </a:r>
            <a:r>
              <a:rPr lang="zh-CN" altLang="en-US" sz="2400" dirty="0"/>
              <a:t>具体的方法，返回选择器类型。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chemeClr val="accent3"/>
                </a:solidFill>
              </a:rPr>
              <a:t>SEL </a:t>
            </a:r>
            <a:r>
              <a:rPr lang="en-US" altLang="zh-CN" sz="2400" dirty="0" err="1"/>
              <a:t>setWidthHeight</a:t>
            </a:r>
            <a:r>
              <a:rPr lang="en-US" altLang="zh-CN" sz="2400" dirty="0"/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setWidthHeight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6700"/>
                </a:solidFill>
              </a:rPr>
              <a:t>@selector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setWidth:height</a:t>
            </a:r>
            <a:r>
              <a:rPr lang="en-US" altLang="zh-CN" sz="2400" dirty="0"/>
              <a:t>:);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157296086</TotalTime>
  <Pages>0</Pages>
  <Words>931</Words>
  <Characters>0</Characters>
  <Application>Microsoft Macintosh PowerPoint</Application>
  <DocSecurity>0</DocSecurity>
  <PresentationFormat>全屏显示(4:3)</PresentationFormat>
  <Lines>0</Lines>
  <Paragraphs>192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平衡</vt:lpstr>
      <vt:lpstr>Lesson 2: ObjC要点回顾</vt:lpstr>
      <vt:lpstr>自定义类</vt:lpstr>
      <vt:lpstr>类头文件声明1</vt:lpstr>
      <vt:lpstr>类头文件声明2</vt:lpstr>
      <vt:lpstr>实现类</vt:lpstr>
      <vt:lpstr>方法定义</vt:lpstr>
      <vt:lpstr>方法调用</vt:lpstr>
      <vt:lpstr>属性定义</vt:lpstr>
      <vt:lpstr>Selectors：选择器</vt:lpstr>
      <vt:lpstr>NSString</vt:lpstr>
      <vt:lpstr>强类型与弱类型对象</vt:lpstr>
      <vt:lpstr>对象创建</vt:lpstr>
      <vt:lpstr>内存模型</vt:lpstr>
      <vt:lpstr>对象生命周期</vt:lpstr>
      <vt:lpstr>内存管理总结</vt:lpstr>
      <vt:lpstr>使用协议</vt:lpstr>
      <vt:lpstr>使用委托</vt:lpstr>
      <vt:lpstr>newclassAppDelegate.h</vt:lpstr>
      <vt:lpstr>NewclassAppDelegate.m</vt:lpstr>
      <vt:lpstr>类别与扩展</vt:lpstr>
      <vt:lpstr>Foundation框架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6515</cp:revision>
  <cp:lastPrinted>1899-12-30T00:00:00Z</cp:lastPrinted>
  <dcterms:created xsi:type="dcterms:W3CDTF">2012-07-12T07:10:00Z</dcterms:created>
  <dcterms:modified xsi:type="dcterms:W3CDTF">2015-03-08T15:39:14Z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