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5"/>
  </p:notesMasterIdLst>
  <p:handoutMasterIdLst>
    <p:handoutMasterId r:id="rId26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70" r:id="rId8"/>
    <p:sldId id="1571" r:id="rId9"/>
    <p:sldId id="1572" r:id="rId10"/>
    <p:sldId id="1573" r:id="rId11"/>
    <p:sldId id="1557" r:id="rId12"/>
    <p:sldId id="1558" r:id="rId13"/>
    <p:sldId id="1559" r:id="rId14"/>
    <p:sldId id="1560" r:id="rId15"/>
    <p:sldId id="1561" r:id="rId16"/>
    <p:sldId id="1562" r:id="rId17"/>
    <p:sldId id="1563" r:id="rId18"/>
    <p:sldId id="1564" r:id="rId19"/>
    <p:sldId id="1565" r:id="rId20"/>
    <p:sldId id="1566" r:id="rId21"/>
    <p:sldId id="1567" r:id="rId22"/>
    <p:sldId id="1568" r:id="rId23"/>
    <p:sldId id="1569" r:id="rId24"/>
  </p:sldIdLst>
  <p:sldSz cx="9144000" cy="6858000" type="screen4x3"/>
  <p:notesSz cx="6797675" cy="987425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70"/>
            <p14:sldId id="1571"/>
            <p14:sldId id="1572"/>
            <p14:sldId id="1573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8"/>
            <p14:sldId id="15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FF"/>
    <a:srgbClr val="3A7DCE"/>
    <a:srgbClr val="FFF2C9"/>
    <a:srgbClr val="B7E0FF"/>
    <a:srgbClr val="80ABE0"/>
    <a:srgbClr val="6599D9"/>
    <a:srgbClr val="6B9EDB"/>
    <a:srgbClr val="204A82"/>
    <a:srgbClr val="63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56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15/3/15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15/3/15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684075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图片 1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4624"/>
            <a:ext cx="1608832" cy="64371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452320" y="6206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鹏途教育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Lesson 3:</a:t>
            </a:r>
            <a:r>
              <a:rPr lang="zh-CN" altLang="en-US" b="0" dirty="0"/>
              <a:t>主要模式</a:t>
            </a:r>
            <a:r>
              <a:rPr lang="en-US" altLang="zh-CN" b="0" dirty="0"/>
              <a:t>&amp;</a:t>
            </a:r>
            <a:r>
              <a:rPr lang="zh-CN" altLang="en-US" b="0" dirty="0"/>
              <a:t>标准视图控制器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iPhone</a:t>
            </a:r>
            <a:r>
              <a:rPr lang="zh-CN" altLang="en-US" sz="2400" dirty="0"/>
              <a:t>应用程序生命周期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Delegation</a:t>
            </a:r>
            <a:r>
              <a:rPr lang="zh-TW" altLang="en-US" sz="2400" dirty="0"/>
              <a:t>委托</a:t>
            </a:r>
            <a:r>
              <a:rPr lang="zh-TW" altLang="en-US" sz="2400" dirty="0" smtClean="0"/>
              <a:t>模式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观察者模拟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单例模式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smtClean="0"/>
              <a:t>Model</a:t>
            </a:r>
            <a:r>
              <a:rPr lang="pl-PL" altLang="zh-CN" sz="2400" dirty="0"/>
              <a:t>-</a:t>
            </a:r>
            <a:r>
              <a:rPr lang="pl-PL" altLang="zh-CN" sz="2400" dirty="0" err="1"/>
              <a:t>View</a:t>
            </a:r>
            <a:r>
              <a:rPr lang="pl-PL" altLang="zh-CN" sz="2400" dirty="0"/>
              <a:t>-Controller</a:t>
            </a:r>
            <a:r>
              <a:rPr lang="zh-CN" altLang="pl-PL" sz="2400" dirty="0"/>
              <a:t>模式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Target</a:t>
            </a:r>
            <a:r>
              <a:rPr lang="en-US" altLang="zh-TW" sz="2400" dirty="0"/>
              <a:t>-Action</a:t>
            </a:r>
            <a:r>
              <a:rPr lang="zh-TW" altLang="en-US" sz="2400" dirty="0"/>
              <a:t>目标</a:t>
            </a:r>
            <a:r>
              <a:rPr lang="en-US" altLang="zh-TW" sz="2400" dirty="0"/>
              <a:t>-</a:t>
            </a:r>
            <a:r>
              <a:rPr lang="zh-TW" altLang="en-US" sz="2400" dirty="0"/>
              <a:t>动作模式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标准视图</a:t>
            </a:r>
            <a:r>
              <a:rPr lang="zh-TW" altLang="en-US" sz="2400" dirty="0"/>
              <a:t>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处理关键任务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单例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07556"/>
            <a:ext cx="8856984" cy="539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/>
              <a:t>单例模式是指在一个系统中，类有且只有一个实例对象，可以通过全局的一个入口对这个实例对象进行访问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endParaRPr kumimoji="1" lang="en-US" altLang="zh-CN" sz="2400" dirty="0"/>
          </a:p>
          <a:p>
            <a:pPr lvl="1">
              <a:lnSpc>
                <a:spcPct val="120000"/>
              </a:lnSpc>
              <a:buClr>
                <a:srgbClr val="00FFFF"/>
              </a:buClr>
            </a:pPr>
            <a:r>
              <a:rPr kumimoji="1" lang="en-US" altLang="zh-CN" sz="2400" dirty="0"/>
              <a:t>+ (Singleton *)</a:t>
            </a:r>
            <a:r>
              <a:rPr kumimoji="1" lang="en-US" altLang="zh-CN" sz="2400" dirty="0" err="1"/>
              <a:t>sharedInstance</a:t>
            </a:r>
            <a:r>
              <a:rPr kumimoji="1" lang="en-US" altLang="zh-CN" sz="2400" dirty="0"/>
              <a:t>{</a:t>
            </a:r>
          </a:p>
          <a:p>
            <a:pPr lvl="2">
              <a:lnSpc>
                <a:spcPct val="120000"/>
              </a:lnSpc>
              <a:buClr>
                <a:srgbClr val="00FFFF"/>
              </a:buClr>
            </a:pPr>
            <a:r>
              <a:rPr kumimoji="1" lang="en-US" altLang="zh-CN" sz="2400" dirty="0"/>
              <a:t>    static Singleton *</a:t>
            </a:r>
            <a:r>
              <a:rPr kumimoji="1" lang="en-US" altLang="zh-CN" sz="2400" dirty="0" smtClean="0"/>
              <a:t>singleton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=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nil</a:t>
            </a:r>
            <a:r>
              <a:rPr kumimoji="1" lang="en-US" altLang="zh-CN" sz="2400" dirty="0" smtClean="0"/>
              <a:t>;</a:t>
            </a:r>
            <a:endParaRPr kumimoji="1" lang="en-US" altLang="zh-CN" sz="2400" dirty="0"/>
          </a:p>
          <a:p>
            <a:pPr lvl="2">
              <a:lnSpc>
                <a:spcPct val="120000"/>
              </a:lnSpc>
              <a:buClr>
                <a:srgbClr val="00FFFF"/>
              </a:buClr>
            </a:pPr>
            <a:r>
              <a:rPr kumimoji="1" lang="en-US" altLang="zh-CN" sz="2400" dirty="0"/>
              <a:t>    static </a:t>
            </a:r>
            <a:r>
              <a:rPr kumimoji="1" lang="en-US" altLang="zh-CN" sz="2400" dirty="0" err="1"/>
              <a:t>dispatch_once_t</a:t>
            </a:r>
            <a:r>
              <a:rPr kumimoji="1" lang="en-US" altLang="zh-CN" sz="2400" dirty="0"/>
              <a:t> token;</a:t>
            </a:r>
          </a:p>
          <a:p>
            <a:pPr lvl="2">
              <a:lnSpc>
                <a:spcPct val="120000"/>
              </a:lnSpc>
              <a:buClr>
                <a:srgbClr val="00FFFF"/>
              </a:buClr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dispatch_once</a:t>
            </a:r>
            <a:r>
              <a:rPr kumimoji="1" lang="en-US" altLang="zh-CN" sz="2400" dirty="0"/>
              <a:t>(&amp;token,^{</a:t>
            </a:r>
          </a:p>
          <a:p>
            <a:pPr lvl="3">
              <a:lnSpc>
                <a:spcPct val="120000"/>
              </a:lnSpc>
              <a:buClr>
                <a:srgbClr val="00FFFF"/>
              </a:buClr>
            </a:pPr>
            <a:r>
              <a:rPr kumimoji="1" lang="en-US" altLang="zh-CN" sz="2400" dirty="0"/>
              <a:t>        //</a:t>
            </a:r>
            <a:r>
              <a:rPr kumimoji="1" lang="zh-CN" altLang="en-US" sz="2400" dirty="0"/>
              <a:t>这里调用私有的</a:t>
            </a:r>
            <a:r>
              <a:rPr kumimoji="1" lang="en-US" altLang="zh-CN" sz="2400" dirty="0" err="1"/>
              <a:t>initSingle</a:t>
            </a:r>
            <a:r>
              <a:rPr kumimoji="1" lang="zh-CN" altLang="en-US" sz="2400" dirty="0"/>
              <a:t>方法</a:t>
            </a:r>
          </a:p>
          <a:p>
            <a:pPr lvl="2">
              <a:lnSpc>
                <a:spcPct val="120000"/>
              </a:lnSpc>
              <a:buClr>
                <a:srgbClr val="00FFFF"/>
              </a:buClr>
            </a:pPr>
            <a:r>
              <a:rPr kumimoji="1" lang="zh-CN" altLang="en-US" sz="2400" dirty="0"/>
              <a:t>        </a:t>
            </a:r>
            <a:r>
              <a:rPr kumimoji="1" lang="en-US" altLang="zh-CN" sz="2400" dirty="0"/>
              <a:t>singleton = [[Singleton </a:t>
            </a:r>
            <a:r>
              <a:rPr kumimoji="1" lang="en-US" altLang="zh-CN" sz="2400" dirty="0" err="1"/>
              <a:t>alloc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init</a:t>
            </a:r>
            <a:r>
              <a:rPr kumimoji="1" lang="en-US" altLang="zh-CN" sz="2400" dirty="0" smtClean="0"/>
              <a:t>]</a:t>
            </a:r>
            <a:r>
              <a:rPr kumimoji="1" lang="en-US" altLang="zh-CN" sz="2400" dirty="0"/>
              <a:t>;</a:t>
            </a:r>
          </a:p>
          <a:p>
            <a:pPr lvl="2">
              <a:lnSpc>
                <a:spcPct val="120000"/>
              </a:lnSpc>
              <a:buClr>
                <a:srgbClr val="00FFFF"/>
              </a:buClr>
            </a:pPr>
            <a:r>
              <a:rPr kumimoji="1" lang="en-US" altLang="zh-CN" sz="2400" dirty="0"/>
              <a:t>    });</a:t>
            </a:r>
          </a:p>
          <a:p>
            <a:pPr lvl="2">
              <a:lnSpc>
                <a:spcPct val="120000"/>
              </a:lnSpc>
              <a:buClr>
                <a:srgbClr val="00FFFF"/>
              </a:buClr>
            </a:pPr>
            <a:r>
              <a:rPr kumimoji="1" lang="en-US" altLang="zh-CN" sz="2400" dirty="0"/>
              <a:t>    return singleton;</a:t>
            </a:r>
          </a:p>
          <a:p>
            <a:pPr lvl="1">
              <a:lnSpc>
                <a:spcPct val="120000"/>
              </a:lnSpc>
              <a:buClr>
                <a:srgbClr val="00FFFF"/>
              </a:buClr>
            </a:pPr>
            <a:r>
              <a:rPr kumimoji="1" lang="en-US" altLang="zh-CN" sz="2400" dirty="0"/>
              <a:t>}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458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MVC</a:t>
            </a:r>
            <a:r>
              <a:rPr lang="zh-CN" altLang="en-US" b="0" dirty="0"/>
              <a:t>模式解决的问题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700808"/>
            <a:ext cx="83529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僵化</a:t>
            </a:r>
            <a:r>
              <a:rPr lang="zh-CN" altLang="en-US" sz="2400" dirty="0"/>
              <a:t>： 更好维护</a:t>
            </a:r>
          </a:p>
          <a:p>
            <a:pPr marL="514350" indent="-5143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脆弱</a:t>
            </a:r>
            <a:r>
              <a:rPr lang="zh-CN" altLang="en-US" sz="2400" dirty="0"/>
              <a:t>： 更好扩展</a:t>
            </a:r>
            <a:r>
              <a:rPr lang="en-US" altLang="zh-CN" sz="2400" dirty="0"/>
              <a:t>,</a:t>
            </a:r>
            <a:r>
              <a:rPr lang="zh-CN" altLang="en-US" sz="2400" dirty="0"/>
              <a:t>更灵活</a:t>
            </a:r>
          </a:p>
          <a:p>
            <a:pPr marL="514350" indent="-5143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牢固</a:t>
            </a:r>
            <a:r>
              <a:rPr lang="zh-CN" altLang="en-US" sz="2400" dirty="0"/>
              <a:t>： 更好复用</a:t>
            </a:r>
          </a:p>
          <a:p>
            <a:pPr marL="514350" indent="-5143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不必要的重复</a:t>
            </a:r>
            <a:r>
              <a:rPr lang="zh-CN" altLang="en-US" sz="2400" dirty="0"/>
              <a:t>： 减少重复</a:t>
            </a:r>
          </a:p>
          <a:p>
            <a:pPr marL="514350" indent="-5143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晦涩</a:t>
            </a:r>
            <a:r>
              <a:rPr lang="zh-CN" altLang="en-US" sz="2400" dirty="0"/>
              <a:t>性： 代码结构更清晰易读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MVC </a:t>
            </a:r>
            <a:r>
              <a:rPr lang="zh-CN" altLang="en-US" b="0" dirty="0"/>
              <a:t>模式介绍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412776"/>
            <a:ext cx="835292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手段</a:t>
            </a:r>
            <a:r>
              <a:rPr lang="zh-CN" altLang="en-US" sz="2400" dirty="0"/>
              <a:t>与目标：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u"/>
            </a:pPr>
            <a:r>
              <a:rPr lang="zh-CN" altLang="en-US" sz="2400" dirty="0" smtClean="0"/>
              <a:t>第一步</a:t>
            </a:r>
            <a:r>
              <a:rPr lang="zh-CN" altLang="en-US" sz="2400" dirty="0"/>
              <a:t>：从模型中分离表现。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u"/>
            </a:pPr>
            <a:r>
              <a:rPr lang="zh-CN" altLang="en-US" sz="2400" dirty="0" smtClean="0"/>
              <a:t>第二步</a:t>
            </a:r>
            <a:r>
              <a:rPr lang="zh-CN" altLang="en-US" sz="2400" dirty="0"/>
              <a:t>：视图与控制器分离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u"/>
            </a:pP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u"/>
            </a:pPr>
            <a:r>
              <a:rPr lang="zh-CN" altLang="en-US" sz="2400" dirty="0" smtClean="0"/>
              <a:t>结果</a:t>
            </a:r>
            <a:r>
              <a:rPr lang="zh-CN" altLang="en-US" sz="2400" dirty="0"/>
              <a:t>：通过控制器解耦模型与视图</a:t>
            </a:r>
            <a:r>
              <a:rPr lang="en-US" altLang="zh-CN" sz="2400" dirty="0"/>
              <a:t>,</a:t>
            </a:r>
            <a:r>
              <a:rPr lang="zh-CN" altLang="en-US" sz="2400" dirty="0"/>
              <a:t>使不同表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现（视图）可以共享相同的模型。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MVC</a:t>
            </a:r>
            <a:r>
              <a:rPr lang="zh-CN" altLang="en-US" b="0" dirty="0"/>
              <a:t>组件解析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2132856"/>
            <a:ext cx="8496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85788"/>
            <a:ext cx="75946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Target-Action(</a:t>
            </a:r>
            <a:r>
              <a:rPr lang="zh-TW" altLang="en-US" b="0" dirty="0"/>
              <a:t>目标</a:t>
            </a:r>
            <a:r>
              <a:rPr lang="en-US" altLang="zh-TW" b="0" dirty="0"/>
              <a:t>-</a:t>
            </a:r>
            <a:r>
              <a:rPr lang="zh-TW" altLang="en-US" b="0" dirty="0"/>
              <a:t>动作</a:t>
            </a:r>
            <a:r>
              <a:rPr lang="en-US" altLang="zh-TW" b="0" dirty="0"/>
              <a:t>)</a:t>
            </a:r>
            <a:r>
              <a:rPr lang="zh-TW" altLang="en-US" b="0" dirty="0"/>
              <a:t>模式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340768"/>
            <a:ext cx="8892480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控件通过</a:t>
            </a:r>
            <a:r>
              <a:rPr lang="zh-CN" altLang="en-US" sz="2400" dirty="0"/>
              <a:t>目标</a:t>
            </a:r>
            <a:r>
              <a:rPr lang="en-US" altLang="zh-CN" sz="2400" dirty="0"/>
              <a:t>-</a:t>
            </a:r>
            <a:r>
              <a:rPr lang="zh-CN" altLang="en-US" sz="2400" dirty="0"/>
              <a:t>动作模式将用户的交互通知给您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lang="zh-CN" altLang="en-US" sz="2400" dirty="0"/>
              <a:t>的应用程序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当用户触发</a:t>
            </a:r>
            <a:r>
              <a:rPr lang="zh-CN" altLang="en-US" sz="2400" dirty="0"/>
              <a:t>事件，控件就会将消息（动作）发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lang="zh-CN" altLang="en-US" sz="2400" dirty="0"/>
              <a:t>送给您指定的对象（目标）。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接收到动作</a:t>
            </a:r>
            <a:r>
              <a:rPr lang="zh-CN" altLang="en-US" sz="2400" dirty="0"/>
              <a:t>消息后，目标对象就会以恰当的方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lang="zh-CN" altLang="en-US" sz="2400" dirty="0"/>
              <a:t>式进行响应。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就是</a:t>
            </a:r>
            <a:r>
              <a:rPr lang="zh-CN" altLang="en-US" sz="2400" dirty="0" smtClean="0">
                <a:solidFill>
                  <a:schemeClr val="accent3"/>
                </a:solidFill>
              </a:rPr>
              <a:t>事件监听</a:t>
            </a:r>
            <a:r>
              <a:rPr lang="zh-CN" altLang="en-US" sz="2400" dirty="0">
                <a:solidFill>
                  <a:srgbClr val="FF6700"/>
                </a:solidFill>
              </a:rPr>
              <a:t>机制</a:t>
            </a:r>
            <a:r>
              <a:rPr lang="zh-CN" altLang="en-US" sz="2400" dirty="0"/>
              <a:t>！</a:t>
            </a:r>
            <a:endParaRPr kumimoji="1" lang="zh-CN" altLang="en-US" sz="24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MVC</a:t>
            </a:r>
            <a:r>
              <a:rPr lang="zh-CN" altLang="en-US" b="0" dirty="0"/>
              <a:t>交互图解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7645400" cy="3784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79712" y="2420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sz="1400" b="1" dirty="0" smtClean="0">
                <a:solidFill>
                  <a:schemeClr val="bg1"/>
                </a:solidFill>
              </a:rPr>
              <a:t>视图切换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12160" y="2420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400" b="1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1400" b="1" dirty="0" smtClean="0">
                <a:solidFill>
                  <a:srgbClr val="000000"/>
                </a:solidFill>
              </a:rPr>
              <a:t>.</a:t>
            </a:r>
            <a:r>
              <a:rPr kumimoji="1" lang="zh-CN" altLang="en-US" sz="1400" b="1" dirty="0" smtClean="0">
                <a:solidFill>
                  <a:srgbClr val="000000"/>
                </a:solidFill>
              </a:rPr>
              <a:t>业务处理</a:t>
            </a:r>
            <a:endParaRPr kumimoji="1"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936" y="443711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000000"/>
                </a:solidFill>
              </a:rPr>
              <a:t>4.</a:t>
            </a:r>
            <a:r>
              <a:rPr kumimoji="1" lang="zh-CN" altLang="en-US" sz="1400" b="1" dirty="0" smtClean="0">
                <a:solidFill>
                  <a:srgbClr val="000000"/>
                </a:solidFill>
              </a:rPr>
              <a:t>查询数据</a:t>
            </a:r>
            <a:endParaRPr kumimoji="1" lang="zh-CN" alt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b="0" dirty="0"/>
              <a:t>iPhone</a:t>
            </a:r>
            <a:r>
              <a:rPr lang="zh-CHT" altLang="en-US" b="0" dirty="0"/>
              <a:t>中的</a:t>
            </a:r>
            <a:r>
              <a:rPr lang="en-US" altLang="zh-CHT" b="0" dirty="0"/>
              <a:t>MVC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" y="1270035"/>
            <a:ext cx="9141916" cy="55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7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IBOutlet</a:t>
            </a:r>
            <a:r>
              <a:rPr lang="zh-CN" altLang="en-US" b="0" dirty="0"/>
              <a:t>与</a:t>
            </a:r>
            <a:r>
              <a:rPr lang="en-US" altLang="zh-CN" b="0" dirty="0" err="1"/>
              <a:t>IBAction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rgbClr val="FF6700"/>
                </a:solidFill>
              </a:rPr>
              <a:t>插座变量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outlet</a:t>
            </a:r>
            <a:r>
              <a:rPr lang="zh-CN" altLang="en-US" sz="2400" dirty="0"/>
              <a:t>）是一个对象和另一个对象的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归档连接（表示为对象中的一个</a:t>
            </a:r>
            <a:r>
              <a:rPr lang="zh-CN" altLang="en-US" sz="2400" dirty="0">
                <a:solidFill>
                  <a:srgbClr val="FFFF00"/>
                </a:solidFill>
              </a:rPr>
              <a:t>实例变量</a:t>
            </a:r>
            <a:r>
              <a:rPr lang="zh-CN" altLang="en-US" sz="2400" dirty="0"/>
              <a:t>） </a:t>
            </a:r>
            <a:r>
              <a:rPr lang="en-US" altLang="zh-CN" sz="2400" dirty="0"/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有人称为</a:t>
            </a:r>
            <a:r>
              <a:rPr lang="zh-CN" altLang="en-US" sz="2400" dirty="0">
                <a:solidFill>
                  <a:srgbClr val="8000FF"/>
                </a:solidFill>
              </a:rPr>
              <a:t>输出口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 </a:t>
            </a:r>
            <a:r>
              <a:rPr lang="zh-CN" altLang="en-US" sz="2400" dirty="0">
                <a:solidFill>
                  <a:schemeClr val="accent3"/>
                </a:solidFill>
              </a:rPr>
              <a:t>动作</a:t>
            </a:r>
            <a:r>
              <a:rPr lang="zh-CN" altLang="en-US" sz="2400" dirty="0"/>
              <a:t>则是当按键或滑块这类对象被操作时，在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被称为目标（ </a:t>
            </a:r>
            <a:r>
              <a:rPr lang="en-US" altLang="zh-CN" sz="2400" dirty="0"/>
              <a:t>target</a:t>
            </a:r>
            <a:r>
              <a:rPr lang="zh-CN" altLang="en-US" sz="2400" dirty="0"/>
              <a:t>）的对象（通常是一个定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制对象）中被调用的</a:t>
            </a:r>
            <a:r>
              <a:rPr lang="zh-CN" altLang="en-US" sz="2400" dirty="0">
                <a:solidFill>
                  <a:srgbClr val="FFFF00"/>
                </a:solidFill>
              </a:rPr>
              <a:t>方法</a:t>
            </a:r>
            <a:r>
              <a:rPr lang="zh-CN" altLang="en-US" sz="2400" dirty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101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用</a:t>
            </a:r>
            <a:r>
              <a:rPr lang="en-US" altLang="zh-CN" b="0" dirty="0"/>
              <a:t>IB</a:t>
            </a:r>
            <a:r>
              <a:rPr lang="zh-CN" altLang="en-US" b="0" dirty="0"/>
              <a:t>创建用户界面的步骤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268760"/>
            <a:ext cx="8928992" cy="511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1.</a:t>
            </a:r>
            <a:r>
              <a:rPr lang="zh-CN" altLang="en-US" dirty="0"/>
              <a:t>将窗口或视图拖拽到屏幕上。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2.</a:t>
            </a:r>
            <a:r>
              <a:rPr lang="zh-CN" altLang="en-US" dirty="0"/>
              <a:t>设置窗口的初始（或固定的）位置、尺寸、和属性。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3.</a:t>
            </a:r>
            <a:r>
              <a:rPr lang="zh-CN" altLang="en-US" dirty="0"/>
              <a:t>文本框、按键等对象拖到窗口或之前放好的视图对象上。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4.</a:t>
            </a:r>
            <a:r>
              <a:rPr lang="zh-CN" altLang="en-US" dirty="0"/>
              <a:t>这些对象设置初始（或固定的）位置、尺寸、和属性。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5.</a:t>
            </a:r>
            <a:r>
              <a:rPr lang="zh-CN" altLang="en-US" dirty="0"/>
              <a:t>应用程序定义定制类。您可以直接在</a:t>
            </a:r>
            <a:r>
              <a:rPr lang="en-US" altLang="zh-CN" dirty="0"/>
              <a:t>Interface Builder</a:t>
            </a:r>
            <a:r>
              <a:rPr lang="zh-CN" altLang="en-US" dirty="0"/>
              <a:t>中完成这个工作，或者将</a:t>
            </a:r>
            <a:r>
              <a:rPr lang="zh-CN" altLang="en-US" dirty="0" smtClean="0"/>
              <a:t>事先</a:t>
            </a:r>
            <a:r>
              <a:rPr lang="zh-TW" altLang="en-US" dirty="0" smtClean="0"/>
              <a:t>创</a:t>
            </a:r>
            <a:r>
              <a:rPr lang="zh-TW" altLang="en-US" dirty="0"/>
              <a:t>建好的头文件装载到</a:t>
            </a:r>
            <a:r>
              <a:rPr lang="en-US" altLang="zh-TW" dirty="0"/>
              <a:t>Interface Builder</a:t>
            </a:r>
            <a:r>
              <a:rPr lang="zh-TW" altLang="en-US" dirty="0"/>
              <a:t>。在进行类的定制时，可以通过</a:t>
            </a:r>
            <a:r>
              <a:rPr lang="en-US" altLang="zh-TW" dirty="0"/>
              <a:t>Interface</a:t>
            </a:r>
          </a:p>
          <a:p>
            <a:pPr>
              <a:lnSpc>
                <a:spcPct val="140000"/>
              </a:lnSpc>
              <a:buClr>
                <a:srgbClr val="00FFFF"/>
              </a:buClr>
            </a:pPr>
            <a:r>
              <a:rPr lang="en-US" altLang="zh-CN" dirty="0"/>
              <a:t>Builder</a:t>
            </a:r>
            <a:r>
              <a:rPr lang="zh-CN" altLang="en-US" dirty="0"/>
              <a:t>指定插座变量和动作。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6</a:t>
            </a:r>
            <a:r>
              <a:rPr lang="en-US" altLang="zh-CN" dirty="0"/>
              <a:t>.</a:t>
            </a:r>
            <a:r>
              <a:rPr lang="zh-CN" altLang="en-US" dirty="0"/>
              <a:t>在对象之间建立绑定和连接。这有两种形式：</a:t>
            </a:r>
          </a:p>
          <a:p>
            <a:pPr lvl="1">
              <a:lnSpc>
                <a:spcPct val="140000"/>
              </a:lnSpc>
              <a:buClr>
                <a:srgbClr val="00FFFF"/>
              </a:buClr>
            </a:pPr>
            <a:r>
              <a:rPr lang="en-US" altLang="zh-CN" dirty="0"/>
              <a:t>● </a:t>
            </a:r>
            <a:r>
              <a:rPr lang="zh-CN" altLang="en-US" dirty="0"/>
              <a:t>在应用程序的视图、控制器、模型对象之间建立绑定</a:t>
            </a:r>
          </a:p>
          <a:p>
            <a:pPr lvl="1">
              <a:lnSpc>
                <a:spcPct val="140000"/>
              </a:lnSpc>
              <a:buClr>
                <a:srgbClr val="00FFFF"/>
              </a:buClr>
            </a:pPr>
            <a:r>
              <a:rPr lang="en-US" altLang="zh-CN" dirty="0"/>
              <a:t>● </a:t>
            </a:r>
            <a:r>
              <a:rPr lang="zh-CN" altLang="en-US" dirty="0"/>
              <a:t>把插座变量连接到引用的对象，把动作连接到目标对象中合适的方法。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7. </a:t>
            </a:r>
            <a:r>
              <a:rPr lang="zh-CN" altLang="en-US" dirty="0"/>
              <a:t>保存和测试用户界面。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8.</a:t>
            </a:r>
            <a:r>
              <a:rPr lang="zh-CN" altLang="en-US" dirty="0"/>
              <a:t>为您定义的各个定制类创建头文件和源代码文件，这些文件会出现在关联的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工程上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46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编写视图控制器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136904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HT" sz="2400" dirty="0" smtClean="0"/>
              <a:t>MVC</a:t>
            </a:r>
            <a:r>
              <a:rPr lang="zh-CHT" altLang="en-US" sz="2400" dirty="0" smtClean="0"/>
              <a:t>模式中</a:t>
            </a:r>
            <a:r>
              <a:rPr lang="en-US" altLang="zh-CHT" sz="2400" dirty="0" smtClean="0"/>
              <a:t>Controller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View</a:t>
            </a:r>
            <a:r>
              <a:rPr lang="zh-CN" altLang="en-US" sz="2400" dirty="0"/>
              <a:t>与</a:t>
            </a:r>
            <a:r>
              <a:rPr lang="en-US" altLang="zh-CN" sz="2400" dirty="0"/>
              <a:t>Model</a:t>
            </a:r>
            <a:r>
              <a:rPr lang="zh-CN" altLang="en-US" sz="2400" dirty="0"/>
              <a:t>之间</a:t>
            </a:r>
            <a:r>
              <a:rPr lang="zh-CN" altLang="en-US" sz="2400" dirty="0" smtClean="0"/>
              <a:t>的协调者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UIViewController</a:t>
            </a:r>
            <a:r>
              <a:rPr lang="zh-TW" altLang="en-US" sz="2400" dirty="0" smtClean="0"/>
              <a:t>子类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应用委托拥有视图控制器／窗口的实例。</a:t>
            </a:r>
            <a:endParaRPr lang="en-US" altLang="zh-TW" sz="24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在应用委托</a:t>
            </a:r>
            <a:r>
              <a:rPr lang="en-US" altLang="zh-TW" sz="2400" dirty="0" err="1"/>
              <a:t>applicationDidFinshLaunching</a:t>
            </a:r>
            <a:r>
              <a:rPr lang="zh-TW" altLang="en-US" sz="2400" dirty="0"/>
              <a:t>方法中：</a:t>
            </a:r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lang="en-US" altLang="zh-CN" sz="2400" dirty="0" err="1"/>
              <a:t>self.window.rootViewController</a:t>
            </a:r>
            <a:r>
              <a:rPr lang="en-US" altLang="zh-CN" sz="2400" dirty="0"/>
              <a:t> = </a:t>
            </a:r>
            <a:r>
              <a:rPr lang="en-US" altLang="zh-CN" sz="2400" dirty="0" err="1" smtClean="0"/>
              <a:t>viewController</a:t>
            </a:r>
            <a:r>
              <a:rPr lang="en-US" altLang="zh-CN" sz="2400" dirty="0"/>
              <a:t>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869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iPhone</a:t>
            </a:r>
            <a:r>
              <a:rPr lang="zh-CN" altLang="en-US" b="0" dirty="0"/>
              <a:t>应用程序生命周期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3279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处理关键任务</a:t>
            </a:r>
            <a:r>
              <a:rPr lang="en-US" altLang="zh-CN" b="0" dirty="0"/>
              <a:t>:</a:t>
            </a:r>
            <a:r>
              <a:rPr lang="zh-CN" altLang="en-US" b="0" dirty="0"/>
              <a:t>初始化与终止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340768"/>
            <a:ext cx="871296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en-US" altLang="zh-CN" sz="2400" dirty="0">
                <a:solidFill>
                  <a:schemeClr val="accent3"/>
                </a:solidFill>
              </a:rPr>
              <a:t>applicationDidFinishLaunching</a:t>
            </a:r>
            <a:r>
              <a:rPr lang="en-US" altLang="zh-CN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使用这个方法来将应用程序恢复到上一个会话的状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态。您也可以在这个方法中执行应用程序数据结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构和用户界面的定制初始化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en-US" altLang="zh-CN" sz="2400" dirty="0">
                <a:solidFill>
                  <a:srgbClr val="FF6700"/>
                </a:solidFill>
              </a:rPr>
              <a:t>applicationWillTerminate</a:t>
            </a:r>
            <a:r>
              <a:rPr lang="en-US" altLang="zh-CN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使用这个方法来将未存数据或关键的应用程序状态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存入磁盘。您也可以在这个方法中执行额外的清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理工作，比如删除临时文件。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82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处理关键任务</a:t>
            </a:r>
            <a:r>
              <a:rPr lang="en-US" altLang="zh-CN" b="0" dirty="0"/>
              <a:t>:</a:t>
            </a:r>
            <a:r>
              <a:rPr lang="zh-CN" altLang="en-US" b="0" dirty="0"/>
              <a:t>响应中断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6527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9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观察低内存警告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568952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 </a:t>
            </a:r>
            <a:r>
              <a:rPr lang="en-US" altLang="zh-CN" sz="2400" dirty="0" err="1"/>
              <a:t>UIKit</a:t>
            </a:r>
            <a:r>
              <a:rPr lang="zh-CN" altLang="en-US" sz="2400" dirty="0"/>
              <a:t>提供如下几种接收低内存警告的方法：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● </a:t>
            </a:r>
            <a:r>
              <a:rPr lang="zh-CN" altLang="en-US" sz="2400" dirty="0"/>
              <a:t>在应用程序委托中：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 err="1">
                <a:solidFill>
                  <a:srgbClr val="FF6700"/>
                </a:solidFill>
              </a:rPr>
              <a:t>applicationDidReceiveMemoryWarning</a:t>
            </a:r>
            <a:r>
              <a:rPr lang="en-US" altLang="zh-CN" sz="2400" dirty="0"/>
              <a:t>:</a:t>
            </a:r>
            <a:r>
              <a:rPr lang="zh-CN" altLang="en-US" sz="2400" dirty="0"/>
              <a:t>方法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/>
              <a:t>● </a:t>
            </a:r>
            <a:r>
              <a:rPr lang="en-US" altLang="zh-TW" sz="2400" dirty="0" err="1"/>
              <a:t>UIViewController</a:t>
            </a:r>
            <a:r>
              <a:rPr lang="zh-TW" altLang="en-US" sz="2400" dirty="0"/>
              <a:t>子类中：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 err="1">
                <a:solidFill>
                  <a:srgbClr val="FFFF00"/>
                </a:solidFill>
              </a:rPr>
              <a:t>didReceiveMemoryWarning</a:t>
            </a:r>
            <a:r>
              <a:rPr lang="zh-CN" altLang="en-US" sz="2400" dirty="0"/>
              <a:t>方法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● </a:t>
            </a:r>
            <a:r>
              <a:rPr lang="zh-CN" altLang="en-US" sz="2400" dirty="0"/>
              <a:t>注册通知：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 err="1">
                <a:solidFill>
                  <a:srgbClr val="8000FF"/>
                </a:solidFill>
              </a:rPr>
              <a:t>UIApplicationDidReceiveMemoryWarningNotification</a:t>
            </a:r>
            <a:endParaRPr kumimoji="1" lang="zh-CN" altLang="en-US" sz="2400" dirty="0">
              <a:solidFill>
                <a:srgbClr val="8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6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424936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/>
              <a:t>iPhone</a:t>
            </a:r>
            <a:r>
              <a:rPr lang="zh-CN" altLang="en-US" sz="2000" dirty="0"/>
              <a:t>应用程序生命周期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000" dirty="0"/>
              <a:t>Delegation</a:t>
            </a:r>
            <a:r>
              <a:rPr lang="zh-TW" altLang="en-US" sz="2000" dirty="0"/>
              <a:t>委托模式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/>
              <a:t>观察者模拟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/>
              <a:t>单例模式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000" dirty="0"/>
              <a:t>Model-</a:t>
            </a:r>
            <a:r>
              <a:rPr lang="pl-PL" altLang="zh-CN" sz="2000" dirty="0" err="1"/>
              <a:t>View</a:t>
            </a:r>
            <a:r>
              <a:rPr lang="pl-PL" altLang="zh-CN" sz="2000" dirty="0"/>
              <a:t>-Controller</a:t>
            </a:r>
            <a:r>
              <a:rPr lang="zh-CN" altLang="pl-PL" sz="2000" dirty="0"/>
              <a:t>模式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000" dirty="0"/>
              <a:t>Target-Action</a:t>
            </a:r>
            <a:r>
              <a:rPr lang="zh-TW" altLang="en-US" sz="2000" dirty="0"/>
              <a:t>目标</a:t>
            </a:r>
            <a:r>
              <a:rPr lang="en-US" altLang="zh-TW" sz="2000" dirty="0"/>
              <a:t>-</a:t>
            </a:r>
            <a:r>
              <a:rPr lang="zh-TW" altLang="en-US" sz="2000" dirty="0"/>
              <a:t>动作模式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/>
              <a:t>标准视图控制器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/>
              <a:t>处理关键任务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976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iPhone</a:t>
            </a:r>
            <a:r>
              <a:rPr lang="zh-TW" altLang="en-US" b="0" dirty="0"/>
              <a:t>应用程序的</a:t>
            </a:r>
            <a:r>
              <a:rPr lang="en-US" altLang="zh-TW" b="0" dirty="0"/>
              <a:t>main</a:t>
            </a:r>
            <a:r>
              <a:rPr lang="zh-TW" altLang="en-US" b="0" dirty="0"/>
              <a:t>函数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340768"/>
            <a:ext cx="8964488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该</a:t>
            </a:r>
            <a:r>
              <a:rPr lang="zh-CN" altLang="en-US" sz="2400" dirty="0"/>
              <a:t>函数基本不需要改。</a:t>
            </a:r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import &lt;</a:t>
            </a:r>
            <a:r>
              <a:rPr lang="en-US" altLang="zh-CN" sz="2400" dirty="0" err="1"/>
              <a:t>UIKit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UIKit.h</a:t>
            </a:r>
            <a:r>
              <a:rPr lang="en-US" altLang="zh-CN" sz="2400" dirty="0"/>
              <a:t>&gt;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#import "</a:t>
            </a:r>
            <a:r>
              <a:rPr lang="en-US" altLang="zh-CN" sz="2400" dirty="0" err="1"/>
              <a:t>AppDelegate.h</a:t>
            </a:r>
            <a:r>
              <a:rPr lang="en-US" altLang="zh-CN" sz="2400" dirty="0"/>
              <a:t>"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main(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char *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[])</a:t>
            </a:r>
          </a:p>
          <a:p>
            <a:pPr lvl="1"/>
            <a:r>
              <a:rPr lang="en-US" altLang="zh-CN" sz="2400" dirty="0"/>
              <a:t>{</a:t>
            </a:r>
          </a:p>
          <a:p>
            <a:pPr lvl="1"/>
            <a:r>
              <a:rPr lang="en-US" altLang="zh-CN" sz="2400" dirty="0"/>
              <a:t>    @</a:t>
            </a:r>
            <a:r>
              <a:rPr lang="en-US" altLang="zh-CN" sz="2400" dirty="0" err="1"/>
              <a:t>autoreleasepool</a:t>
            </a:r>
            <a:r>
              <a:rPr lang="en-US" altLang="zh-CN" sz="2400" dirty="0"/>
              <a:t> {</a:t>
            </a:r>
          </a:p>
          <a:p>
            <a:pPr lvl="1"/>
            <a:r>
              <a:rPr lang="en-US" altLang="zh-CN" sz="2400" dirty="0"/>
              <a:t>        return </a:t>
            </a:r>
            <a:r>
              <a:rPr lang="en-US" altLang="zh-CN" sz="2400" dirty="0" err="1"/>
              <a:t>UIApplicationMain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, nil, </a:t>
            </a:r>
            <a:r>
              <a:rPr lang="en-US" altLang="zh-CN" sz="2400" dirty="0" err="1"/>
              <a:t>NSStringFromClass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AppDelegate</a:t>
            </a:r>
            <a:r>
              <a:rPr lang="en-US" altLang="zh-CN" sz="2400" dirty="0"/>
              <a:t> class]));</a:t>
            </a:r>
          </a:p>
          <a:p>
            <a:pPr lvl="1"/>
            <a:r>
              <a:rPr lang="en-US" altLang="zh-CN" sz="2400" dirty="0"/>
              <a:t>    }</a:t>
            </a:r>
          </a:p>
          <a:p>
            <a:pPr lvl="1"/>
            <a:r>
              <a:rPr lang="en-US" altLang="zh-CN" sz="2400" dirty="0"/>
              <a:t>}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Delegation(</a:t>
            </a:r>
            <a:r>
              <a:rPr lang="zh-TW" altLang="en-US" b="0" dirty="0"/>
              <a:t>委托</a:t>
            </a:r>
            <a:r>
              <a:rPr lang="en-US" altLang="zh-TW" b="0" dirty="0"/>
              <a:t>)</a:t>
            </a:r>
            <a:r>
              <a:rPr lang="zh-TW" altLang="en-US" b="0" dirty="0"/>
              <a:t>模式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412776"/>
            <a:ext cx="8424936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委托模式</a:t>
            </a:r>
            <a:r>
              <a:rPr lang="zh-CN" altLang="en-US" sz="2400" dirty="0" smtClean="0">
                <a:solidFill>
                  <a:srgbClr val="FF6700"/>
                </a:solidFill>
              </a:rPr>
              <a:t>可以对复杂对象进行修改而不需要子类化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与子类化</a:t>
            </a:r>
            <a:r>
              <a:rPr lang="zh-CN" altLang="en-US" sz="2400" dirty="0"/>
              <a:t>不同的是，您可以照常使用复杂对象，而将对其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行为进行修改的定制代码放在另一个对象中，这个对象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就称为委托对象。（</a:t>
            </a:r>
            <a:r>
              <a:rPr lang="zh-CN" altLang="en-US" sz="2400" dirty="0">
                <a:solidFill>
                  <a:srgbClr val="8000FF"/>
                </a:solidFill>
              </a:rPr>
              <a:t>视图与事件处理解耦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复杂对</a:t>
            </a:r>
            <a:r>
              <a:rPr lang="zh-CN" altLang="en-US" sz="2400" dirty="0"/>
              <a:t>象需要在预先定义好的时点上调用委托对象的方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法，使其有机会运行定制代码。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FFFF00"/>
                </a:solidFill>
              </a:rPr>
              <a:t>回调方法</a:t>
            </a:r>
            <a:r>
              <a:rPr lang="en-US" altLang="zh-CN" sz="2400" dirty="0"/>
              <a:t>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委托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委托认为有未保存数据不能关闭窗</a:t>
            </a:r>
            <a:r>
              <a:rPr lang="zh-CN" altLang="en-US" sz="2400" dirty="0"/>
              <a:t>口。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36912"/>
            <a:ext cx="8136904" cy="29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委托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340768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委托先提示保存数据</a:t>
            </a:r>
            <a:r>
              <a:rPr lang="zh-CN" altLang="en-US" sz="2400" dirty="0"/>
              <a:t>，之后再关闭窗口。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6660232" cy="40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观察者模式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340768"/>
            <a:ext cx="8424936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/>
              <a:t>在观察者模式中，一个对象任何状态的变更都会通知另外的对改变感兴趣的对象。这些对象之间不需要知道彼此的存在，这其实是一种松耦合的设计。当某个属性变化的时候，我们通常使用这个模式去通知其它对象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/>
              <a:t>此模式的通用实现中，观察者注册自己感兴趣的其它对象的状态变更事件。当状态发生变化的时候，所有的观察者都会得到通知。苹果的推送通知（</a:t>
            </a:r>
            <a:r>
              <a:rPr kumimoji="1" lang="en-US" altLang="zh-CN" sz="2400" dirty="0"/>
              <a:t>Push Notification</a:t>
            </a:r>
            <a:r>
              <a:rPr kumimoji="1" lang="zh-CN" altLang="en-US" sz="2400" dirty="0"/>
              <a:t>）就是一个此模式的例子。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594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观察者模式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07556"/>
            <a:ext cx="885698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/>
              <a:t>通知（</a:t>
            </a:r>
            <a:r>
              <a:rPr kumimoji="1" lang="en-US" altLang="zh-CN" dirty="0"/>
              <a:t>Notifications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endParaRPr kumimoji="1" lang="en-US" altLang="zh-CN" dirty="0" smtClean="0"/>
          </a:p>
          <a:p>
            <a:pPr lvl="1">
              <a:buClr>
                <a:srgbClr val="00FFFF"/>
              </a:buClr>
            </a:pP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回调方法</a:t>
            </a:r>
            <a:endParaRPr kumimoji="1" lang="zh-CN" altLang="en-US" dirty="0"/>
          </a:p>
          <a:p>
            <a:pPr lvl="1">
              <a:buClr>
                <a:srgbClr val="00FFFF"/>
              </a:buClr>
            </a:pPr>
            <a:r>
              <a:rPr kumimoji="1" lang="en-US" altLang="zh-CN" dirty="0"/>
              <a:t>- (void)</a:t>
            </a:r>
            <a:r>
              <a:rPr kumimoji="1" lang="en-US" altLang="zh-CN" dirty="0" err="1"/>
              <a:t>callBack</a:t>
            </a:r>
            <a:r>
              <a:rPr kumimoji="1" lang="en-US" altLang="zh-CN" dirty="0"/>
              <a:t>{</a:t>
            </a:r>
          </a:p>
          <a:p>
            <a:pPr lvl="1">
              <a:buClr>
                <a:srgbClr val="00FFFF"/>
              </a:buClr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NSLog</a:t>
            </a:r>
            <a:r>
              <a:rPr kumimoji="1" lang="en-US" altLang="zh-CN" dirty="0"/>
              <a:t>(@"</a:t>
            </a:r>
            <a:r>
              <a:rPr kumimoji="1" lang="zh-CN" altLang="en-US" dirty="0"/>
              <a:t>我收到通知了！</a:t>
            </a:r>
            <a:r>
              <a:rPr kumimoji="1" lang="en-US" altLang="zh-CN" dirty="0"/>
              <a:t>");</a:t>
            </a:r>
          </a:p>
          <a:p>
            <a:pPr lvl="1">
              <a:buClr>
                <a:srgbClr val="00FFFF"/>
              </a:buClr>
            </a:pPr>
            <a:r>
              <a:rPr kumimoji="1" lang="en-US" altLang="zh-CN" dirty="0" smtClean="0"/>
              <a:t>}</a:t>
            </a:r>
          </a:p>
          <a:p>
            <a:pPr lvl="1">
              <a:buClr>
                <a:srgbClr val="00FFFF"/>
              </a:buClr>
            </a:pPr>
            <a:endParaRPr kumimoji="1" lang="en-US" altLang="zh-CN" dirty="0"/>
          </a:p>
          <a:p>
            <a:pPr lvl="1">
              <a:buClr>
                <a:srgbClr val="00FFFF"/>
              </a:buClr>
            </a:pP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注册</a:t>
            </a:r>
            <a:r>
              <a:rPr kumimoji="1" lang="zh-CN" altLang="en-US" dirty="0"/>
              <a:t>通知，即告诉通知中心，</a:t>
            </a:r>
            <a:r>
              <a:rPr kumimoji="1" lang="zh-CN" altLang="en-US" dirty="0" smtClean="0"/>
              <a:t>我对</a:t>
            </a:r>
            <a:r>
              <a:rPr kumimoji="1" lang="zh-CN" altLang="en-US" dirty="0" smtClean="0"/>
              <a:t>什么</a:t>
            </a:r>
            <a:r>
              <a:rPr kumimoji="1" lang="zh-CN" altLang="en-US" dirty="0" smtClean="0"/>
              <a:t>通知感兴趣</a:t>
            </a:r>
            <a:endParaRPr kumimoji="1" lang="zh-CN" altLang="en-US" dirty="0"/>
          </a:p>
          <a:p>
            <a:pPr lvl="1">
              <a:buClr>
                <a:srgbClr val="00FFFF"/>
              </a:buClr>
            </a:pPr>
            <a:r>
              <a:rPr kumimoji="1" lang="en-US" altLang="zh-CN" dirty="0"/>
              <a:t>[[</a:t>
            </a:r>
            <a:r>
              <a:rPr kumimoji="1" lang="en-US" altLang="zh-CN" dirty="0" err="1"/>
              <a:t>NSNotificationCenter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defaultCenter</a:t>
            </a:r>
            <a:r>
              <a:rPr kumimoji="1" lang="en-US" altLang="zh-CN" dirty="0"/>
              <a:t>] </a:t>
            </a:r>
            <a:r>
              <a:rPr kumimoji="1" lang="en-US" altLang="zh-CN" dirty="0" err="1"/>
              <a:t>addObserver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self</a:t>
            </a:r>
          </a:p>
          <a:p>
            <a:pPr lvl="1">
              <a:buClr>
                <a:srgbClr val="00FFFF"/>
              </a:buClr>
            </a:pPr>
            <a:r>
              <a:rPr kumimoji="1" lang="en-US" altLang="zh-CN" dirty="0" smtClean="0"/>
              <a:t>    selector: @selector(</a:t>
            </a:r>
            <a:r>
              <a:rPr kumimoji="1" lang="en-US" altLang="zh-CN" dirty="0" err="1" smtClean="0"/>
              <a:t>callBack</a:t>
            </a:r>
            <a:r>
              <a:rPr kumimoji="1" lang="en-US" altLang="zh-CN" dirty="0" smtClean="0"/>
              <a:t>)</a:t>
            </a:r>
          </a:p>
          <a:p>
            <a:pPr lvl="1">
              <a:buClr>
                <a:srgbClr val="00FFFF"/>
              </a:buClr>
            </a:pPr>
            <a:r>
              <a:rPr kumimoji="1" lang="en-US" altLang="zh-CN" dirty="0" smtClean="0"/>
              <a:t>    </a:t>
            </a:r>
            <a:r>
              <a:rPr kumimoji="1" lang="en-US" altLang="zh-CN" dirty="0"/>
              <a:t>name: @"A</a:t>
            </a:r>
            <a:r>
              <a:rPr kumimoji="1" lang="zh-CN" altLang="en-US" dirty="0"/>
              <a:t>类通知</a:t>
            </a:r>
            <a:r>
              <a:rPr kumimoji="1" lang="en-US" altLang="zh-CN" dirty="0"/>
              <a:t>"</a:t>
            </a:r>
          </a:p>
          <a:p>
            <a:pPr lvl="1">
              <a:buClr>
                <a:srgbClr val="00FFFF"/>
              </a:buClr>
            </a:pPr>
            <a:r>
              <a:rPr kumimoji="1" lang="en-US" altLang="zh-CN" dirty="0"/>
              <a:t>    object: nil]</a:t>
            </a:r>
            <a:r>
              <a:rPr kumimoji="1" lang="en-US" altLang="zh-CN" dirty="0" smtClean="0"/>
              <a:t>;</a:t>
            </a:r>
          </a:p>
          <a:p>
            <a:pPr lvl="1">
              <a:buClr>
                <a:srgbClr val="00FFFF"/>
              </a:buClr>
            </a:pPr>
            <a:endParaRPr kumimoji="1" lang="en-US" altLang="zh-CN" dirty="0"/>
          </a:p>
          <a:p>
            <a:pPr lvl="1">
              <a:buClr>
                <a:srgbClr val="00FFFF"/>
              </a:buClr>
            </a:pP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第三</a:t>
            </a:r>
            <a:r>
              <a:rPr kumimoji="1" lang="zh-CN" altLang="en-US" dirty="0"/>
              <a:t>，在程序任何一个地方都可以发送</a:t>
            </a:r>
            <a:r>
              <a:rPr kumimoji="1" lang="zh-CN" altLang="en-US" dirty="0" smtClean="0"/>
              <a:t>通知</a:t>
            </a:r>
            <a:endParaRPr kumimoji="1" lang="zh-CN" altLang="en-US" dirty="0"/>
          </a:p>
          <a:p>
            <a:pPr lvl="1">
              <a:buClr>
                <a:srgbClr val="00FFFF"/>
              </a:buClr>
            </a:pPr>
            <a:r>
              <a:rPr kumimoji="1" lang="en-US" altLang="zh-CN" dirty="0" smtClean="0"/>
              <a:t>- (</a:t>
            </a:r>
            <a:r>
              <a:rPr kumimoji="1" lang="en-US" altLang="zh-CN" dirty="0"/>
              <a:t>void)</a:t>
            </a:r>
            <a:r>
              <a:rPr kumimoji="1" lang="en-US" altLang="zh-CN" dirty="0" err="1"/>
              <a:t>getNotofocation</a:t>
            </a:r>
            <a:r>
              <a:rPr kumimoji="1" lang="en-US" altLang="zh-CN" dirty="0"/>
              <a:t>{</a:t>
            </a:r>
          </a:p>
          <a:p>
            <a:pPr lvl="2">
              <a:buClr>
                <a:srgbClr val="00FFFF"/>
              </a:buClr>
            </a:pPr>
            <a:r>
              <a:rPr kumimoji="1" lang="en-US" altLang="zh-CN" dirty="0" smtClean="0"/>
              <a:t> </a:t>
            </a:r>
            <a:r>
              <a:rPr kumimoji="1" lang="en-US" altLang="zh-CN" dirty="0" err="1"/>
              <a:t>NSLog</a:t>
            </a:r>
            <a:r>
              <a:rPr kumimoji="1" lang="en-US" altLang="zh-CN" dirty="0"/>
              <a:t>(@"get it.");</a:t>
            </a:r>
          </a:p>
          <a:p>
            <a:pPr lvl="2">
              <a:buClr>
                <a:srgbClr val="00FFFF"/>
              </a:buClr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/>
              <a:t>/</a:t>
            </a:r>
            <a:r>
              <a:rPr kumimoji="1" lang="zh-CN" altLang="en-US" dirty="0"/>
              <a:t>发出通知</a:t>
            </a:r>
          </a:p>
          <a:p>
            <a:pPr lvl="1">
              <a:buClr>
                <a:srgbClr val="00FFFF"/>
              </a:buClr>
            </a:pPr>
            <a:r>
              <a:rPr kumimoji="1" lang="zh-CN" altLang="en-US" dirty="0"/>
              <a:t>   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NSNotificationCenter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defaultCenter</a:t>
            </a:r>
            <a:r>
              <a:rPr kumimoji="1" lang="en-US" altLang="zh-CN" dirty="0"/>
              <a:t>] </a:t>
            </a:r>
            <a:r>
              <a:rPr kumimoji="1" lang="en-US" altLang="zh-CN" dirty="0" err="1"/>
              <a:t>postNotificationName</a:t>
            </a:r>
            <a:r>
              <a:rPr kumimoji="1" lang="en-US" altLang="zh-CN" dirty="0"/>
              <a:t>:@"A</a:t>
            </a:r>
            <a:r>
              <a:rPr kumimoji="1" lang="zh-CN" altLang="en-US" dirty="0"/>
              <a:t>类通知</a:t>
            </a:r>
            <a:r>
              <a:rPr kumimoji="1" lang="en-US" altLang="zh-CN" dirty="0"/>
              <a:t>" </a:t>
            </a:r>
            <a:r>
              <a:rPr kumimoji="1" lang="en-US" altLang="zh-CN" dirty="0" err="1"/>
              <a:t>object:self</a:t>
            </a:r>
            <a:r>
              <a:rPr kumimoji="1" lang="en-US" altLang="zh-CN" dirty="0"/>
              <a:t>];</a:t>
            </a:r>
          </a:p>
          <a:p>
            <a:pPr lvl="1">
              <a:buClr>
                <a:srgbClr val="00FFFF"/>
              </a:buClr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43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观察者模式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07556"/>
            <a:ext cx="8856984" cy="557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CN" dirty="0" smtClean="0"/>
              <a:t>KVO</a:t>
            </a:r>
          </a:p>
          <a:p>
            <a:pPr lvl="1">
              <a:lnSpc>
                <a:spcPct val="110000"/>
              </a:lnSpc>
              <a:buClr>
                <a:srgbClr val="00FFFF"/>
              </a:buClr>
            </a:pPr>
            <a:r>
              <a:rPr kumimoji="1" lang="en-US" altLang="zh-CN" dirty="0"/>
              <a:t>Key-Value Observing</a:t>
            </a:r>
            <a:r>
              <a:rPr kumimoji="1" lang="zh-CN" altLang="en-US" dirty="0"/>
              <a:t>，它提供一种机制，当指定的对象的属性被修改后，则对象就会接受到通知。每次指定的被观察的对象的属性被修改后，</a:t>
            </a:r>
            <a:r>
              <a:rPr kumimoji="1" lang="en-US" altLang="zh-CN" dirty="0"/>
              <a:t>KVO</a:t>
            </a:r>
            <a:r>
              <a:rPr kumimoji="1" lang="zh-CN" altLang="en-US" dirty="0"/>
              <a:t>自动通知相应的观察者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>
              <a:lnSpc>
                <a:spcPct val="110000"/>
              </a:lnSpc>
              <a:buClr>
                <a:srgbClr val="00FFFF"/>
              </a:buClr>
            </a:pPr>
            <a:endParaRPr kumimoji="1" lang="en-US" altLang="zh-CN" dirty="0"/>
          </a:p>
          <a:p>
            <a:pPr lvl="1">
              <a:lnSpc>
                <a:spcPct val="110000"/>
              </a:lnSpc>
              <a:buClr>
                <a:srgbClr val="00FFFF"/>
              </a:buClr>
            </a:pPr>
            <a:r>
              <a:rPr kumimoji="1" lang="en-US" altLang="zh-CN" dirty="0"/>
              <a:t>[</a:t>
            </a:r>
            <a:r>
              <a:rPr kumimoji="1" lang="en-US" altLang="zh-CN" dirty="0" err="1"/>
              <a:t>stockForKVO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addObserver:self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forKeyPath</a:t>
            </a:r>
            <a:r>
              <a:rPr kumimoji="1" lang="en-US" altLang="zh-CN" dirty="0"/>
              <a:t>:@"price" options:NSKeyValueObservingOptionNew|NSKeyValueObservingOptionOld </a:t>
            </a:r>
            <a:r>
              <a:rPr kumimoji="1" lang="en-US" altLang="zh-CN" dirty="0" err="1"/>
              <a:t>context:NULL</a:t>
            </a:r>
            <a:r>
              <a:rPr kumimoji="1" lang="en-US" altLang="zh-CN" dirty="0"/>
              <a:t>];</a:t>
            </a:r>
            <a:endParaRPr kumimoji="1" lang="en-US" altLang="zh-CN" dirty="0" smtClean="0"/>
          </a:p>
          <a:p>
            <a:pPr>
              <a:lnSpc>
                <a:spcPct val="110000"/>
              </a:lnSpc>
              <a:buClr>
                <a:srgbClr val="00FFFF"/>
              </a:buClr>
            </a:pPr>
            <a:endParaRPr kumimoji="1" lang="en-US" altLang="zh-CN" dirty="0" smtClean="0"/>
          </a:p>
          <a:p>
            <a:pPr lvl="1">
              <a:lnSpc>
                <a:spcPct val="110000"/>
              </a:lnSpc>
              <a:buClr>
                <a:srgbClr val="00FFFF"/>
              </a:buClr>
            </a:pP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控制器需要实现</a:t>
            </a:r>
            <a:r>
              <a:rPr kumimoji="1" lang="zh-CN" altLang="en-US" dirty="0"/>
              <a:t>的回调，</a:t>
            </a:r>
            <a:r>
              <a:rPr kumimoji="1" lang="zh-CN" altLang="en-US" dirty="0" smtClean="0"/>
              <a:t>相当于收到广播后我应该做</a:t>
            </a:r>
            <a:r>
              <a:rPr kumimoji="1" lang="zh-CN" altLang="en-US" dirty="0" smtClean="0"/>
              <a:t>什么</a:t>
            </a:r>
            <a:r>
              <a:rPr kumimoji="1" lang="zh-CN" altLang="en-US" dirty="0" smtClean="0"/>
              <a:t>事</a:t>
            </a:r>
            <a:endParaRPr kumimoji="1" lang="zh-CN" altLang="en-US" dirty="0"/>
          </a:p>
          <a:p>
            <a:pPr lvl="1">
              <a:lnSpc>
                <a:spcPct val="110000"/>
              </a:lnSpc>
              <a:buClr>
                <a:srgbClr val="00FFFF"/>
              </a:buClr>
            </a:pPr>
            <a:r>
              <a:rPr kumimoji="1" lang="en-US" altLang="zh-CN" dirty="0"/>
              <a:t>-(void)</a:t>
            </a:r>
            <a:r>
              <a:rPr kumimoji="1" lang="en-US" altLang="zh-CN" dirty="0" err="1"/>
              <a:t>observeValueForKeyPath</a:t>
            </a:r>
            <a:r>
              <a:rPr kumimoji="1" lang="en-US" altLang="zh-CN" dirty="0"/>
              <a:t>:(</a:t>
            </a:r>
            <a:r>
              <a:rPr kumimoji="1" lang="en-US" altLang="zh-CN" dirty="0" err="1"/>
              <a:t>NSString</a:t>
            </a:r>
            <a:r>
              <a:rPr kumimoji="1" lang="en-US" altLang="zh-CN" dirty="0"/>
              <a:t> *)</a:t>
            </a:r>
            <a:r>
              <a:rPr kumimoji="1" lang="en-US" altLang="zh-CN" dirty="0" err="1"/>
              <a:t>keyPath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ofObject</a:t>
            </a:r>
            <a:r>
              <a:rPr kumimoji="1" lang="en-US" altLang="zh-CN" dirty="0"/>
              <a:t>:(id)object change:(</a:t>
            </a:r>
            <a:r>
              <a:rPr kumimoji="1" lang="en-US" altLang="zh-CN" dirty="0" err="1"/>
              <a:t>NSDictionary</a:t>
            </a:r>
            <a:r>
              <a:rPr kumimoji="1" lang="en-US" altLang="zh-CN" dirty="0"/>
              <a:t> *)change context:(void *)context</a:t>
            </a:r>
          </a:p>
          <a:p>
            <a:pPr lvl="1">
              <a:lnSpc>
                <a:spcPct val="110000"/>
              </a:lnSpc>
              <a:buClr>
                <a:srgbClr val="00FFFF"/>
              </a:buClr>
            </a:pPr>
            <a:r>
              <a:rPr kumimoji="1" lang="en-US" altLang="zh-CN" dirty="0"/>
              <a:t>{</a:t>
            </a:r>
          </a:p>
          <a:p>
            <a:pPr lvl="1">
              <a:lnSpc>
                <a:spcPct val="110000"/>
              </a:lnSpc>
              <a:buClr>
                <a:srgbClr val="00FFFF"/>
              </a:buClr>
            </a:pPr>
            <a:r>
              <a:rPr kumimoji="1" lang="en-US" altLang="zh-CN" dirty="0"/>
              <a:t>    if([</a:t>
            </a:r>
            <a:r>
              <a:rPr kumimoji="1" lang="en-US" altLang="zh-CN" dirty="0" err="1"/>
              <a:t>keyPath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isEqualToString</a:t>
            </a:r>
            <a:r>
              <a:rPr kumimoji="1" lang="en-US" altLang="zh-CN" dirty="0"/>
              <a:t>:@"price"])</a:t>
            </a:r>
          </a:p>
          <a:p>
            <a:pPr lvl="1">
              <a:lnSpc>
                <a:spcPct val="110000"/>
              </a:lnSpc>
              <a:buClr>
                <a:srgbClr val="00FFFF"/>
              </a:buClr>
            </a:pPr>
            <a:r>
              <a:rPr kumimoji="1" lang="en-US" altLang="zh-CN" dirty="0"/>
              <a:t>    {</a:t>
            </a:r>
          </a:p>
          <a:p>
            <a:pPr lvl="1">
              <a:lnSpc>
                <a:spcPct val="110000"/>
              </a:lnSpc>
              <a:buClr>
                <a:srgbClr val="00FFFF"/>
              </a:buClr>
            </a:pPr>
            <a:r>
              <a:rPr kumimoji="1" lang="en-US" altLang="zh-CN" dirty="0"/>
              <a:t>        </a:t>
            </a:r>
            <a:r>
              <a:rPr kumimoji="1" lang="en-US" altLang="zh-CN" dirty="0" err="1"/>
              <a:t>myLabel.text</a:t>
            </a:r>
            <a:r>
              <a:rPr kumimoji="1" lang="en-US" altLang="zh-CN" dirty="0"/>
              <a:t> = [</a:t>
            </a:r>
            <a:r>
              <a:rPr kumimoji="1" lang="en-US" altLang="zh-CN" dirty="0" err="1"/>
              <a:t>stockForKVO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valueForKey</a:t>
            </a:r>
            <a:r>
              <a:rPr kumimoji="1" lang="en-US" altLang="zh-CN" dirty="0"/>
              <a:t>:@"price"];</a:t>
            </a:r>
          </a:p>
          <a:p>
            <a:pPr lvl="1">
              <a:lnSpc>
                <a:spcPct val="110000"/>
              </a:lnSpc>
              <a:buClr>
                <a:srgbClr val="00FFFF"/>
              </a:buClr>
            </a:pPr>
            <a:r>
              <a:rPr kumimoji="1" lang="en-US" altLang="zh-CN" dirty="0"/>
              <a:t>    }</a:t>
            </a:r>
          </a:p>
          <a:p>
            <a:pPr lvl="1">
              <a:lnSpc>
                <a:spcPct val="110000"/>
              </a:lnSpc>
              <a:buClr>
                <a:srgbClr val="00FFFF"/>
              </a:buClr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52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157296200</TotalTime>
  <Pages>0</Pages>
  <Words>951</Words>
  <Characters>0</Characters>
  <Application>Microsoft Macintosh PowerPoint</Application>
  <DocSecurity>0</DocSecurity>
  <PresentationFormat>全屏显示(4:3)</PresentationFormat>
  <Lines>0</Lines>
  <Paragraphs>191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平衡</vt:lpstr>
      <vt:lpstr>Lesson 3:主要模式&amp;标准视图控制器</vt:lpstr>
      <vt:lpstr>iPhone应用程序生命周期</vt:lpstr>
      <vt:lpstr>iPhone应用程序的main函数</vt:lpstr>
      <vt:lpstr>Delegation(委托)模式</vt:lpstr>
      <vt:lpstr>委托</vt:lpstr>
      <vt:lpstr>委托</vt:lpstr>
      <vt:lpstr>观察者模式</vt:lpstr>
      <vt:lpstr>观察者模式</vt:lpstr>
      <vt:lpstr>观察者模式</vt:lpstr>
      <vt:lpstr>单例模式</vt:lpstr>
      <vt:lpstr>MVC模式解决的问题</vt:lpstr>
      <vt:lpstr>MVC 模式介绍</vt:lpstr>
      <vt:lpstr>MVC组件解析</vt:lpstr>
      <vt:lpstr>Target-Action(目标-动作)模式</vt:lpstr>
      <vt:lpstr>MVC交互图解</vt:lpstr>
      <vt:lpstr>iPhone中的MVC</vt:lpstr>
      <vt:lpstr>IBOutlet与IBAction</vt:lpstr>
      <vt:lpstr>用IB创建用户界面的步骤</vt:lpstr>
      <vt:lpstr>编写视图控制器</vt:lpstr>
      <vt:lpstr>处理关键任务:初始化与终止</vt:lpstr>
      <vt:lpstr>处理关键任务:响应中断</vt:lpstr>
      <vt:lpstr>观察低内存警告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6589</cp:revision>
  <cp:lastPrinted>1899-12-30T00:00:00Z</cp:lastPrinted>
  <dcterms:created xsi:type="dcterms:W3CDTF">2012-07-12T07:10:00Z</dcterms:created>
  <dcterms:modified xsi:type="dcterms:W3CDTF">2015-03-15T13:52:07Z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