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31"/>
  </p:notesMasterIdLst>
  <p:handoutMasterIdLst>
    <p:handoutMasterId r:id="rId32"/>
  </p:handoutMasterIdLst>
  <p:sldIdLst>
    <p:sldId id="1551" r:id="rId2"/>
    <p:sldId id="1552" r:id="rId3"/>
    <p:sldId id="1553" r:id="rId4"/>
    <p:sldId id="1554" r:id="rId5"/>
    <p:sldId id="1555" r:id="rId6"/>
    <p:sldId id="1556" r:id="rId7"/>
    <p:sldId id="1557" r:id="rId8"/>
    <p:sldId id="1558" r:id="rId9"/>
    <p:sldId id="1559" r:id="rId10"/>
    <p:sldId id="1560" r:id="rId11"/>
    <p:sldId id="1561" r:id="rId12"/>
    <p:sldId id="1562" r:id="rId13"/>
    <p:sldId id="1563" r:id="rId14"/>
    <p:sldId id="1564" r:id="rId15"/>
    <p:sldId id="1565" r:id="rId16"/>
    <p:sldId id="1566" r:id="rId17"/>
    <p:sldId id="1567" r:id="rId18"/>
    <p:sldId id="1568" r:id="rId19"/>
    <p:sldId id="1569" r:id="rId20"/>
    <p:sldId id="1570" r:id="rId21"/>
    <p:sldId id="1571" r:id="rId22"/>
    <p:sldId id="1572" r:id="rId23"/>
    <p:sldId id="1573" r:id="rId24"/>
    <p:sldId id="1574" r:id="rId25"/>
    <p:sldId id="1575" r:id="rId26"/>
    <p:sldId id="1576" r:id="rId27"/>
    <p:sldId id="1577" r:id="rId28"/>
    <p:sldId id="1578" r:id="rId29"/>
    <p:sldId id="1579" r:id="rId30"/>
  </p:sldIdLst>
  <p:sldSz cx="9144000" cy="6858000" type="screen4x3"/>
  <p:notesSz cx="6797675" cy="9874250"/>
  <p:custDataLst>
    <p:tags r:id="rId3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2"/>
            <p14:sldId id="1553"/>
            <p14:sldId id="1554"/>
            <p14:sldId id="1555"/>
            <p14:sldId id="1556"/>
            <p14:sldId id="1557"/>
            <p14:sldId id="1558"/>
            <p14:sldId id="1559"/>
            <p14:sldId id="1560"/>
            <p14:sldId id="1561"/>
            <p14:sldId id="1562"/>
            <p14:sldId id="1563"/>
            <p14:sldId id="1564"/>
            <p14:sldId id="1565"/>
            <p14:sldId id="1566"/>
            <p14:sldId id="1567"/>
            <p14:sldId id="1568"/>
            <p14:sldId id="1569"/>
            <p14:sldId id="1570"/>
            <p14:sldId id="1571"/>
            <p14:sldId id="1572"/>
            <p14:sldId id="1573"/>
            <p14:sldId id="1574"/>
            <p14:sldId id="1575"/>
            <p14:sldId id="1576"/>
            <p14:sldId id="1577"/>
            <p14:sldId id="1578"/>
            <p14:sldId id="157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FF00"/>
    <a:srgbClr val="66FFCC"/>
    <a:srgbClr val="8000FF"/>
    <a:srgbClr val="3A7DCE"/>
    <a:srgbClr val="FFF2C9"/>
    <a:srgbClr val="B7E0FF"/>
    <a:srgbClr val="80ABE0"/>
    <a:srgbClr val="6599D9"/>
    <a:srgbClr val="6B9EDB"/>
    <a:srgbClr val="204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1272" y="-13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tags" Target="tags/tag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15/3/8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15/3/8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Lesson 4:</a:t>
            </a:r>
            <a:r>
              <a:rPr lang="zh-CN" altLang="en-US" b="0" dirty="0"/>
              <a:t>窗口、视图、事件处理机制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340768"/>
            <a:ext cx="871296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什么是窗口和视图</a:t>
            </a:r>
            <a:r>
              <a:rPr lang="zh-CN" altLang="en-US" sz="2400" dirty="0"/>
              <a:t>？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视图架构和几</a:t>
            </a:r>
            <a:r>
              <a:rPr lang="zh-CN" altLang="en-US" sz="2400" dirty="0"/>
              <a:t>何属性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创建和管理视图层</a:t>
            </a:r>
            <a:r>
              <a:rPr lang="zh-CN" altLang="en-US" sz="2400" dirty="0"/>
              <a:t>次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创建一个定制视图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事件处</a:t>
            </a:r>
            <a:r>
              <a:rPr lang="zh-CN" altLang="en-US" sz="2400" dirty="0"/>
              <a:t>理机制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创建和管理视图层次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249394"/>
            <a:ext cx="6480720" cy="557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创建一个定制视图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412776"/>
            <a:ext cx="864096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初始化您</a:t>
            </a:r>
            <a:r>
              <a:rPr lang="zh-CN" altLang="en-US" sz="2400" dirty="0"/>
              <a:t>的定制视图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绘制您</a:t>
            </a:r>
            <a:r>
              <a:rPr lang="zh-CN" altLang="en-US" sz="2400" dirty="0"/>
              <a:t>的视图内容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响应</a:t>
            </a:r>
            <a:r>
              <a:rPr lang="zh-CN" altLang="en-US" sz="2400" dirty="0"/>
              <a:t>事件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视图对</a:t>
            </a:r>
            <a:r>
              <a:rPr lang="zh-CN" altLang="en-US" sz="2400" dirty="0"/>
              <a:t>象的清理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512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初始化您的定制视图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31055"/>
            <a:ext cx="8568952" cy="5755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写类继承</a:t>
            </a:r>
            <a:r>
              <a:rPr lang="en-US" altLang="zh-CN" sz="2400" dirty="0" err="1"/>
              <a:t>UIView</a:t>
            </a:r>
            <a:r>
              <a:rPr lang="en-US" altLang="zh-CN" sz="2400" dirty="0"/>
              <a:t>,</a:t>
            </a:r>
            <a:r>
              <a:rPr lang="zh-CN" altLang="en-US" sz="2400" dirty="0"/>
              <a:t>实现初始化方法。</a:t>
            </a:r>
          </a:p>
          <a:p>
            <a:pPr marL="342900" indent="-342900">
              <a:lnSpc>
                <a:spcPct val="14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en-US" altLang="zh-CN" sz="2400" dirty="0" smtClean="0"/>
              <a:t>- </a:t>
            </a:r>
            <a:r>
              <a:rPr lang="en-US" altLang="zh-CN" sz="2400" dirty="0"/>
              <a:t>(id)</a:t>
            </a:r>
            <a:r>
              <a:rPr lang="en-US" altLang="zh-CN" sz="2400" dirty="0" err="1"/>
              <a:t>initWithFrame</a:t>
            </a:r>
            <a:r>
              <a:rPr lang="en-US" altLang="zh-CN" sz="2400" dirty="0"/>
              <a:t>:(</a:t>
            </a:r>
            <a:r>
              <a:rPr lang="en-US" altLang="zh-CN" sz="2400" dirty="0" err="1"/>
              <a:t>CGRect</a:t>
            </a:r>
            <a:r>
              <a:rPr lang="en-US" altLang="zh-CN" sz="2400" dirty="0"/>
              <a:t>)</a:t>
            </a:r>
            <a:r>
              <a:rPr lang="en-US" altLang="zh-CN" sz="2400" dirty="0" err="1"/>
              <a:t>aRect</a:t>
            </a:r>
            <a:r>
              <a:rPr lang="en-US" altLang="zh-CN" sz="2400" dirty="0"/>
              <a:t> {</a:t>
            </a:r>
          </a:p>
          <a:p>
            <a:pPr lvl="1">
              <a:lnSpc>
                <a:spcPct val="140000"/>
              </a:lnSpc>
            </a:pPr>
            <a:r>
              <a:rPr lang="en-US" altLang="zh-CN" sz="2400" dirty="0"/>
              <a:t>self = [super </a:t>
            </a:r>
            <a:r>
              <a:rPr lang="en-US" altLang="zh-CN" sz="2400" dirty="0" err="1"/>
              <a:t>initWithFrame:aRect</a:t>
            </a:r>
            <a:r>
              <a:rPr lang="en-US" altLang="zh-CN" sz="2400" dirty="0"/>
              <a:t>];</a:t>
            </a:r>
          </a:p>
          <a:p>
            <a:pPr lvl="1">
              <a:lnSpc>
                <a:spcPct val="140000"/>
              </a:lnSpc>
            </a:pPr>
            <a:r>
              <a:rPr lang="en-US" altLang="zh-CN" sz="2400" dirty="0"/>
              <a:t>if (self) {</a:t>
            </a:r>
          </a:p>
          <a:p>
            <a:pPr lvl="1">
              <a:lnSpc>
                <a:spcPct val="140000"/>
              </a:lnSpc>
            </a:pPr>
            <a:r>
              <a:rPr lang="en-US" altLang="zh-CN" sz="2400" dirty="0"/>
              <a:t>// setup the initial properties of the view</a:t>
            </a:r>
          </a:p>
          <a:p>
            <a:pPr lvl="1">
              <a:lnSpc>
                <a:spcPct val="140000"/>
              </a:lnSpc>
            </a:pPr>
            <a:r>
              <a:rPr lang="en-US" altLang="zh-CN" sz="2400" dirty="0"/>
              <a:t>}</a:t>
            </a:r>
          </a:p>
          <a:p>
            <a:pPr lvl="1">
              <a:lnSpc>
                <a:spcPct val="140000"/>
              </a:lnSpc>
            </a:pPr>
            <a:r>
              <a:rPr lang="en-US" altLang="zh-CN" sz="2400" dirty="0"/>
              <a:t>return self;</a:t>
            </a:r>
          </a:p>
          <a:p>
            <a:pPr>
              <a:lnSpc>
                <a:spcPct val="140000"/>
              </a:lnSpc>
            </a:pPr>
            <a:r>
              <a:rPr lang="en-US" altLang="zh-CN" sz="2400" dirty="0"/>
              <a:t>}</a:t>
            </a:r>
          </a:p>
          <a:p>
            <a:pPr marL="342900" indent="-342900">
              <a:lnSpc>
                <a:spcPct val="14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装载</a:t>
            </a:r>
            <a:r>
              <a:rPr lang="en-US" altLang="zh-CN" sz="2400" dirty="0"/>
              <a:t>nib</a:t>
            </a:r>
            <a:r>
              <a:rPr lang="zh-CN" altLang="en-US" sz="2400" dirty="0"/>
              <a:t>的代码并不通过</a:t>
            </a:r>
            <a:r>
              <a:rPr lang="en-US" altLang="zh-CN" sz="2400" dirty="0" err="1"/>
              <a:t>initWithFrame</a:t>
            </a:r>
            <a:r>
              <a:rPr lang="en-US" altLang="zh-CN" sz="2400" dirty="0"/>
              <a:t>:</a:t>
            </a:r>
            <a:r>
              <a:rPr lang="zh-CN" altLang="en-US" sz="2400" dirty="0"/>
              <a:t>方法来实例化视图</a:t>
            </a:r>
          </a:p>
          <a:p>
            <a:pPr>
              <a:lnSpc>
                <a:spcPct val="140000"/>
              </a:lnSpc>
            </a:pPr>
            <a:r>
              <a:rPr lang="zh-TW" altLang="en-US" sz="2400" dirty="0"/>
              <a:t>对象，而是通过</a:t>
            </a:r>
            <a:r>
              <a:rPr lang="en-US" altLang="zh-TW" sz="2400" dirty="0" err="1"/>
              <a:t>NSCoding</a:t>
            </a:r>
            <a:r>
              <a:rPr lang="zh-TW" altLang="en-US" sz="2400" dirty="0"/>
              <a:t>协议定义的</a:t>
            </a:r>
            <a:r>
              <a:rPr lang="en-US" altLang="zh-TW" sz="2400" dirty="0" err="1"/>
              <a:t>initWithCoder</a:t>
            </a:r>
            <a:r>
              <a:rPr lang="en-US" altLang="zh-TW" sz="2400" dirty="0"/>
              <a:t>:</a:t>
            </a:r>
            <a:r>
              <a:rPr lang="zh-TW" altLang="en-US" sz="2400" dirty="0" smtClean="0"/>
              <a:t>方法来进</a:t>
            </a:r>
            <a:r>
              <a:rPr lang="zh-TW" altLang="en-US" sz="2400" dirty="0"/>
              <a:t>行。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6078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CoreGraphics</a:t>
            </a:r>
            <a:r>
              <a:rPr lang="zh-TW" altLang="en-US" b="0" dirty="0"/>
              <a:t>绘制视图内容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412776"/>
            <a:ext cx="87129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FFCC"/>
              </a:buClr>
              <a:buFont typeface="Wingdings" charset="2"/>
              <a:buChar char="Ø"/>
            </a:pPr>
            <a:r>
              <a:rPr lang="en-US" altLang="zh-CN" sz="2400" dirty="0" smtClean="0"/>
              <a:t>- </a:t>
            </a:r>
            <a:r>
              <a:rPr lang="en-US" altLang="zh-CN" sz="2400" dirty="0"/>
              <a:t>(void)</a:t>
            </a:r>
            <a:r>
              <a:rPr lang="en-US" altLang="zh-CN" sz="2400" dirty="0" err="1"/>
              <a:t>drawRect</a:t>
            </a:r>
            <a:r>
              <a:rPr lang="en-US" altLang="zh-CN" sz="2400" dirty="0"/>
              <a:t>:(</a:t>
            </a:r>
            <a:r>
              <a:rPr lang="en-US" altLang="zh-CN" sz="2400" dirty="0" err="1"/>
              <a:t>CGRect</a:t>
            </a:r>
            <a:r>
              <a:rPr lang="en-US" altLang="zh-CN" sz="2400" dirty="0"/>
              <a:t>)</a:t>
            </a:r>
            <a:r>
              <a:rPr lang="en-US" altLang="zh-CN" sz="2400" dirty="0" err="1"/>
              <a:t>rect</a:t>
            </a:r>
            <a:r>
              <a:rPr lang="en-US" altLang="zh-CN" sz="2400" dirty="0"/>
              <a:t> {</a:t>
            </a:r>
          </a:p>
          <a:p>
            <a:pPr lvl="2"/>
            <a:r>
              <a:rPr lang="en-US" altLang="zh-CN" sz="2400" dirty="0" err="1"/>
              <a:t>CGContextRef</a:t>
            </a:r>
            <a:r>
              <a:rPr lang="en-US" altLang="zh-CN" sz="2400" dirty="0"/>
              <a:t> context = </a:t>
            </a:r>
            <a:r>
              <a:rPr lang="en-US" altLang="zh-CN" sz="2400" dirty="0" err="1"/>
              <a:t>UIGraphicsGetCurrentContext</a:t>
            </a:r>
            <a:r>
              <a:rPr lang="en-US" altLang="zh-CN" sz="2400" dirty="0"/>
              <a:t>();</a:t>
            </a:r>
          </a:p>
          <a:p>
            <a:pPr lvl="2"/>
            <a:r>
              <a:rPr lang="en-US" altLang="zh-CN" sz="2400" dirty="0" err="1"/>
              <a:t>CGRect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myFrame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self.bounds</a:t>
            </a:r>
            <a:r>
              <a:rPr lang="en-US" altLang="zh-CN" sz="2400" dirty="0"/>
              <a:t>;</a:t>
            </a:r>
          </a:p>
          <a:p>
            <a:pPr lvl="2"/>
            <a:r>
              <a:rPr lang="en-US" altLang="zh-CN" sz="2400" dirty="0" err="1"/>
              <a:t>CGContextSetLineWidth</a:t>
            </a:r>
            <a:r>
              <a:rPr lang="en-US" altLang="zh-CN" sz="2400" dirty="0"/>
              <a:t>(context, 10);</a:t>
            </a:r>
          </a:p>
          <a:p>
            <a:pPr lvl="2"/>
            <a:r>
              <a:rPr lang="en-US" altLang="zh-CN" sz="2400" dirty="0"/>
              <a:t>[[</a:t>
            </a:r>
            <a:r>
              <a:rPr lang="en-US" altLang="zh-CN" sz="2400" dirty="0" err="1"/>
              <a:t>UIColor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redColor</a:t>
            </a:r>
            <a:r>
              <a:rPr lang="en-US" altLang="zh-CN" sz="2400" dirty="0"/>
              <a:t>] set];</a:t>
            </a:r>
          </a:p>
          <a:p>
            <a:pPr lvl="2"/>
            <a:r>
              <a:rPr lang="en-US" altLang="zh-CN" sz="2400" dirty="0" err="1"/>
              <a:t>UIRectFrame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myFrame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 smtClean="0"/>
              <a:t>}</a:t>
            </a:r>
          </a:p>
          <a:p>
            <a:endParaRPr lang="en-US" altLang="zh-CN" sz="2400" dirty="0"/>
          </a:p>
          <a:p>
            <a:pPr marL="342900" indent="-342900"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如果能确定是以</a:t>
            </a:r>
            <a:r>
              <a:rPr lang="zh-CN" altLang="en-US" sz="2400" dirty="0">
                <a:solidFill>
                  <a:schemeClr val="accent3"/>
                </a:solidFill>
              </a:rPr>
              <a:t>不透明的内容覆盖整个视图的表面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则可以将视图</a:t>
            </a:r>
            <a:r>
              <a:rPr lang="zh-CN" altLang="en-US" sz="2400" dirty="0"/>
              <a:t>的</a:t>
            </a:r>
            <a:r>
              <a:rPr lang="en-US" altLang="zh-CN" sz="2400" dirty="0">
                <a:solidFill>
                  <a:srgbClr val="FFFF00"/>
                </a:solidFill>
              </a:rPr>
              <a:t>opaque</a:t>
            </a:r>
            <a:r>
              <a:rPr lang="zh-CN" altLang="en-US" sz="2400" dirty="0"/>
              <a:t>属性声明设置为</a:t>
            </a:r>
            <a:r>
              <a:rPr lang="en-US" altLang="zh-CN" sz="2400" dirty="0"/>
              <a:t>YES</a:t>
            </a:r>
            <a:r>
              <a:rPr lang="zh-CN" altLang="en-US" sz="2400" dirty="0"/>
              <a:t>，以提高绘制代码</a:t>
            </a:r>
            <a:r>
              <a:rPr lang="zh-CN" altLang="en-US" sz="2400" dirty="0" smtClean="0"/>
              <a:t>的总体效率</a:t>
            </a:r>
            <a:r>
              <a:rPr lang="zh-CN" altLang="en-US" sz="2400" dirty="0"/>
              <a:t>。当您将视图标识为不透明时， </a:t>
            </a:r>
            <a:r>
              <a:rPr lang="en-US" altLang="zh-CN" sz="2400" dirty="0" err="1"/>
              <a:t>UIKit</a:t>
            </a:r>
            <a:r>
              <a:rPr lang="zh-CN" altLang="en-US" sz="2400" dirty="0"/>
              <a:t>会避免对该视图</a:t>
            </a:r>
            <a:r>
              <a:rPr lang="zh-CN" altLang="en-US" sz="2400" dirty="0" smtClean="0"/>
              <a:t>正下方的内容进行绘制</a:t>
            </a:r>
            <a:r>
              <a:rPr lang="zh-CN" altLang="en-US" sz="2400" dirty="0"/>
              <a:t>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101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视图对象的清理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504" y="1268760"/>
            <a:ext cx="892899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en-US" altLang="zh-CN" sz="2400" dirty="0" smtClean="0"/>
              <a:t>- </a:t>
            </a:r>
            <a:r>
              <a:rPr lang="en-US" altLang="zh-CN" sz="2400" dirty="0"/>
              <a:t>(void)</a:t>
            </a:r>
            <a:r>
              <a:rPr lang="en-US" altLang="zh-CN" sz="2400" dirty="0" err="1"/>
              <a:t>dealloc</a:t>
            </a:r>
            <a:r>
              <a:rPr lang="en-US" altLang="zh-CN" sz="2400" dirty="0"/>
              <a:t> {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// </a:t>
            </a:r>
            <a:r>
              <a:rPr lang="en-US" altLang="zh-CN" sz="2400" dirty="0" smtClean="0"/>
              <a:t>Release a retained </a:t>
            </a:r>
            <a:r>
              <a:rPr lang="en-US" altLang="zh-CN" sz="2400" dirty="0" err="1" smtClean="0"/>
              <a:t>UIColor</a:t>
            </a:r>
            <a:r>
              <a:rPr lang="en-US" altLang="zh-CN" sz="2400" dirty="0" smtClean="0"/>
              <a:t> object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[color release];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// Call the inherited implementation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[super </a:t>
            </a:r>
            <a:r>
              <a:rPr lang="en-US" altLang="zh-CN" sz="2400" dirty="0" err="1" smtClean="0"/>
              <a:t>dealloc</a:t>
            </a:r>
            <a:r>
              <a:rPr lang="en-US" altLang="zh-CN" sz="2400" dirty="0" smtClean="0"/>
              <a:t>];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}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646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UIKit</a:t>
            </a:r>
            <a:r>
              <a:rPr lang="zh-TW" altLang="en-US" b="0" dirty="0"/>
              <a:t>绘图要点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340768"/>
            <a:ext cx="8640960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TW" altLang="en-US" sz="2400" dirty="0" smtClean="0"/>
              <a:t>主要通过</a:t>
            </a:r>
            <a:r>
              <a:rPr lang="en-US" altLang="zh-TW" sz="2400" dirty="0" err="1"/>
              <a:t>UIRectFille</a:t>
            </a:r>
            <a:r>
              <a:rPr lang="zh-TW" altLang="en-US" sz="2400" dirty="0"/>
              <a:t>和</a:t>
            </a:r>
            <a:r>
              <a:rPr lang="en-US" altLang="zh-TW" sz="2400" dirty="0" err="1"/>
              <a:t>UIRectFrame</a:t>
            </a:r>
            <a:r>
              <a:rPr lang="zh-TW" altLang="en-US" sz="2400" dirty="0"/>
              <a:t>方法</a:t>
            </a:r>
            <a:r>
              <a:rPr lang="en-US" altLang="zh-TW" sz="2400" dirty="0"/>
              <a:t>,</a:t>
            </a:r>
            <a:r>
              <a:rPr lang="zh-TW" altLang="en-US" sz="2400" dirty="0"/>
              <a:t>在</a:t>
            </a:r>
            <a:r>
              <a:rPr lang="en-US" altLang="zh-TW" sz="2400" dirty="0" err="1"/>
              <a:t>drawRect</a:t>
            </a:r>
            <a:r>
              <a:rPr lang="zh-TW" altLang="en-US" sz="2400" dirty="0"/>
              <a:t>方法中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还是使用</a:t>
            </a:r>
            <a:r>
              <a:rPr lang="en-US" altLang="zh-TW" sz="2400" dirty="0"/>
              <a:t>Core Graphics API</a:t>
            </a:r>
            <a:r>
              <a:rPr lang="zh-TW" altLang="en-US" sz="2400" dirty="0"/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en-US" altLang="zh-TW" sz="2400" dirty="0" err="1" smtClean="0"/>
              <a:t>Ui</a:t>
            </a:r>
            <a:r>
              <a:rPr lang="zh-TW" altLang="en-US" sz="2400" dirty="0"/>
              <a:t>元素需要与</a:t>
            </a:r>
            <a:r>
              <a:rPr lang="en-US" altLang="zh-TW" sz="2400" dirty="0" err="1"/>
              <a:t>IBOutlet</a:t>
            </a:r>
            <a:r>
              <a:rPr lang="zh-TW" altLang="en-US" sz="2400" dirty="0"/>
              <a:t>变量连接，经常会忘记。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en-US" altLang="zh-TW" sz="2400" dirty="0" smtClean="0"/>
              <a:t>UI</a:t>
            </a:r>
            <a:r>
              <a:rPr lang="zh-TW" altLang="en-US" sz="2400" dirty="0"/>
              <a:t>元素如视图、视图控制器与类的关联通过</a:t>
            </a:r>
            <a:r>
              <a:rPr lang="en-US" altLang="zh-TW" sz="2400" dirty="0" err="1"/>
              <a:t>xib</a:t>
            </a:r>
            <a:r>
              <a:rPr lang="zh-TW" altLang="en-US" sz="2400" dirty="0"/>
              <a:t>文件的</a:t>
            </a:r>
            <a:r>
              <a:rPr lang="en-US" altLang="zh-TW" sz="2400" dirty="0"/>
              <a:t>Identity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inspector</a:t>
            </a:r>
            <a:r>
              <a:rPr lang="zh-CN" altLang="en-US" sz="2400" dirty="0"/>
              <a:t>完成。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en-US" altLang="zh-CN" sz="2400" dirty="0" err="1" smtClean="0"/>
              <a:t>Ui</a:t>
            </a:r>
            <a:r>
              <a:rPr lang="zh-CN" altLang="en-US" sz="2400" dirty="0"/>
              <a:t>元素事件处理需要与</a:t>
            </a:r>
            <a:r>
              <a:rPr lang="en-US" altLang="zh-CN" sz="2400" dirty="0" err="1"/>
              <a:t>IBAction</a:t>
            </a:r>
            <a:r>
              <a:rPr lang="zh-CN" altLang="en-US" sz="2400" dirty="0"/>
              <a:t>方法连接。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mainWindow</a:t>
            </a:r>
            <a:r>
              <a:rPr lang="en-US" altLang="zh-CN" sz="2400" dirty="0" err="1"/>
              <a:t>.xib</a:t>
            </a:r>
            <a:r>
              <a:rPr lang="zh-CN" altLang="en-US" sz="2400" dirty="0"/>
              <a:t>制作界面，可以将应用委托作为控制器，</a:t>
            </a:r>
            <a:r>
              <a:rPr lang="zh-CN" altLang="en-US" sz="2400" dirty="0" smtClean="0"/>
              <a:t>这样就可以不需要单独创建视图</a:t>
            </a:r>
            <a:r>
              <a:rPr lang="zh-CN" altLang="en-US" sz="2400" dirty="0"/>
              <a:t>控制器。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869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定制视图案例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340768"/>
            <a:ext cx="87129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简单</a:t>
            </a:r>
            <a:r>
              <a:rPr lang="zh-CN" altLang="en-US" sz="2400" dirty="0"/>
              <a:t>看看参考案例</a:t>
            </a:r>
            <a:r>
              <a:rPr lang="en-US" altLang="zh-CN" sz="2400" dirty="0" err="1"/>
              <a:t>GraphicDemo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后续章节还会详细介绍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8828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iPhone</a:t>
            </a:r>
            <a:r>
              <a:rPr lang="zh-TW" altLang="en-US" b="0" dirty="0"/>
              <a:t>人机界面指南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3528" y="1340768"/>
            <a:ext cx="849694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/>
              <a:t>请参考</a:t>
            </a:r>
            <a:r>
              <a:rPr lang="en-US" altLang="zh-CN" sz="2400" dirty="0"/>
              <a:t>《iPhone</a:t>
            </a:r>
            <a:r>
              <a:rPr lang="zh-CN" altLang="en-US" sz="2400" dirty="0"/>
              <a:t>人机界面指南</a:t>
            </a:r>
            <a:r>
              <a:rPr lang="en-US" altLang="zh-CN" sz="2400" dirty="0"/>
              <a:t>》</a:t>
            </a:r>
            <a:r>
              <a:rPr lang="zh-CN" altLang="en-US" sz="2400" dirty="0"/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http://</a:t>
            </a:r>
            <a:r>
              <a:rPr lang="en-US" altLang="zh-CN" sz="2400" dirty="0" err="1"/>
              <a:t>www.apple.com.cn</a:t>
            </a:r>
            <a:r>
              <a:rPr lang="en-US" altLang="zh-CN" sz="2400" dirty="0"/>
              <a:t>/developer/</a:t>
            </a:r>
            <a:r>
              <a:rPr lang="en-US" altLang="zh-CN" sz="2400" dirty="0" err="1"/>
              <a:t>iphone</a:t>
            </a:r>
            <a:r>
              <a:rPr lang="en-US" altLang="zh-CN" sz="2400" dirty="0"/>
              <a:t>/</a:t>
            </a:r>
            <a:r>
              <a:rPr lang="en-US" altLang="zh-CN" sz="2400" dirty="0" err="1"/>
              <a:t>librar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y/documentation/</a:t>
            </a:r>
            <a:r>
              <a:rPr lang="en-US" altLang="zh-CN" sz="2400" dirty="0" err="1"/>
              <a:t>UserExperience</a:t>
            </a:r>
            <a:r>
              <a:rPr lang="en-US" altLang="zh-CN" sz="2400" dirty="0"/>
              <a:t>/Conceptual/Mo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/>
              <a:t>bileHIG</a:t>
            </a:r>
            <a:r>
              <a:rPr lang="en-US" altLang="zh-CN" sz="2400" dirty="0"/>
              <a:t>/Introduction/</a:t>
            </a:r>
            <a:r>
              <a:rPr lang="en-US" altLang="zh-CN" sz="2400" dirty="0" err="1"/>
              <a:t>Introduction.html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509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事件处理机制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196752"/>
            <a:ext cx="8568952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用户</a:t>
            </a:r>
            <a:r>
              <a:rPr lang="zh-CN" altLang="en-US" sz="2400" dirty="0"/>
              <a:t>事件</a:t>
            </a:r>
            <a:r>
              <a:rPr lang="en-US" altLang="zh-CN" sz="2400" dirty="0"/>
              <a:t>(</a:t>
            </a:r>
            <a:r>
              <a:rPr lang="zh-CN" altLang="en-US" sz="2400" dirty="0"/>
              <a:t>重点讨论</a:t>
            </a:r>
            <a:r>
              <a:rPr lang="en-US" altLang="zh-CN" sz="2400" dirty="0"/>
              <a:t>)</a:t>
            </a:r>
          </a:p>
          <a:p>
            <a:pPr marL="800100" lvl="1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与用户</a:t>
            </a:r>
            <a:r>
              <a:rPr lang="zh-CN" altLang="en-US" sz="2400" dirty="0"/>
              <a:t>交互的事件，如</a:t>
            </a:r>
            <a:r>
              <a:rPr lang="zh-CN" altLang="en-US" sz="2400" dirty="0">
                <a:solidFill>
                  <a:srgbClr val="FF6700"/>
                </a:solidFill>
              </a:rPr>
              <a:t>触</a:t>
            </a:r>
            <a:r>
              <a:rPr lang="zh-CN" altLang="en-US" sz="2400" dirty="0">
                <a:solidFill>
                  <a:schemeClr val="accent3"/>
                </a:solidFill>
              </a:rPr>
              <a:t>摸事件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6700"/>
                </a:solidFill>
              </a:rPr>
              <a:t>手势</a:t>
            </a:r>
            <a:r>
              <a:rPr lang="zh-CN" altLang="en-US" sz="2400" dirty="0"/>
              <a:t>等</a:t>
            </a:r>
          </a:p>
          <a:p>
            <a:pPr marL="800100" lvl="1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>
                <a:solidFill>
                  <a:srgbClr val="FF6700"/>
                </a:solidFill>
              </a:rPr>
              <a:t>加速计</a:t>
            </a:r>
            <a:r>
              <a:rPr lang="zh-CN" altLang="en-US" sz="2400" dirty="0">
                <a:solidFill>
                  <a:srgbClr val="FF6700"/>
                </a:solidFill>
              </a:rPr>
              <a:t>的运动事件</a:t>
            </a:r>
            <a:r>
              <a:rPr lang="zh-CN" altLang="en-US" sz="2400" dirty="0"/>
              <a:t>后续章节会介绍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应用程序</a:t>
            </a:r>
            <a:r>
              <a:rPr lang="zh-CN" altLang="en-US" sz="2400" dirty="0"/>
              <a:t>事件</a:t>
            </a:r>
          </a:p>
          <a:p>
            <a:pPr marL="800100" lvl="1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应用程序生命周期相关</a:t>
            </a:r>
            <a:r>
              <a:rPr lang="zh-CN" altLang="en-US" sz="2400" dirty="0"/>
              <a:t>事件，如程序启动完成。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系统</a:t>
            </a:r>
            <a:r>
              <a:rPr lang="zh-CN" altLang="en-US" sz="2400" dirty="0"/>
              <a:t>事件</a:t>
            </a:r>
          </a:p>
          <a:p>
            <a:pPr marL="800100" lvl="1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en-US" altLang="zh-CN" sz="2400" dirty="0" err="1" smtClean="0"/>
              <a:t>iOS</a:t>
            </a:r>
            <a:r>
              <a:rPr lang="zh-CN" altLang="en-US" sz="2400" dirty="0"/>
              <a:t>触发的事件，如内存警告等。</a:t>
            </a:r>
            <a:endParaRPr kumimoji="1" lang="zh-CN" altLang="en-US" sz="2400" dirty="0">
              <a:solidFill>
                <a:srgbClr val="8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6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事件处理机制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412776"/>
            <a:ext cx="84249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触发</a:t>
            </a:r>
            <a:r>
              <a:rPr lang="zh-CN" altLang="en-US" sz="2400" dirty="0"/>
              <a:t>的事件存储在事件队列中</a:t>
            </a:r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72644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6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/>
              <a:t>什么是窗口？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412776"/>
            <a:ext cx="8784976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窗</a:t>
            </a:r>
            <a:r>
              <a:rPr lang="zh-CN" altLang="en-US" sz="2400" dirty="0"/>
              <a:t>口</a:t>
            </a:r>
            <a:r>
              <a:rPr lang="en-US" altLang="zh-CN" sz="2400" dirty="0" err="1">
                <a:solidFill>
                  <a:schemeClr val="accent3"/>
                </a:solidFill>
              </a:rPr>
              <a:t>UIWindow</a:t>
            </a:r>
            <a:r>
              <a:rPr lang="zh-CN" altLang="en-US" sz="2400" dirty="0"/>
              <a:t>为内容显示提供背景平台。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对窗</a:t>
            </a:r>
            <a:r>
              <a:rPr lang="zh-CN" altLang="en-US" sz="2400" dirty="0"/>
              <a:t>口的操作都需要通过其编程接口来实现。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en-US" altLang="zh-CN" sz="2400" dirty="0" smtClean="0"/>
              <a:t>iPhone</a:t>
            </a:r>
            <a:r>
              <a:rPr lang="zh-CN" altLang="en-US" sz="2400" dirty="0"/>
              <a:t>应用通常只有一个窗口。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应</a:t>
            </a:r>
            <a:r>
              <a:rPr lang="zh-CN" altLang="en-US" sz="2400" dirty="0"/>
              <a:t>用在启动时创建这个窗口或者从</a:t>
            </a:r>
            <a:r>
              <a:rPr lang="en-US" altLang="zh-CN" sz="2400" dirty="0">
                <a:solidFill>
                  <a:srgbClr val="FF6700"/>
                </a:solidFill>
              </a:rPr>
              <a:t>nib</a:t>
            </a:r>
            <a:r>
              <a:rPr lang="zh-CN" altLang="en-US" sz="2400" dirty="0">
                <a:solidFill>
                  <a:srgbClr val="FF6700"/>
                </a:solidFill>
              </a:rPr>
              <a:t>文件</a:t>
            </a:r>
            <a:r>
              <a:rPr lang="zh-CN" altLang="en-US" sz="2400" dirty="0"/>
              <a:t>进行装载，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并往窗口中加入视图，然后显示。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en-US" altLang="zh-TW" sz="2400" dirty="0" err="1" smtClean="0"/>
              <a:t>UIWindow</a:t>
            </a:r>
            <a:r>
              <a:rPr lang="zh-TW" altLang="en-US" sz="2400" dirty="0"/>
              <a:t>是</a:t>
            </a:r>
            <a:r>
              <a:rPr lang="en-US" altLang="zh-TW" sz="2400" dirty="0" err="1"/>
              <a:t>UIView</a:t>
            </a:r>
            <a:r>
              <a:rPr lang="zh-TW" altLang="en-US" sz="2400" dirty="0"/>
              <a:t>的子类。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pl-PL" altLang="zh-CN" sz="2400" dirty="0" err="1" smtClean="0"/>
              <a:t>UIWindow</a:t>
            </a:r>
            <a:r>
              <a:rPr lang="pl-PL" altLang="zh-CN" sz="2400" dirty="0"/>
              <a:t>* </a:t>
            </a:r>
            <a:r>
              <a:rPr lang="pl-PL" altLang="zh-CN" sz="2400" dirty="0" err="1"/>
              <a:t>aWindow</a:t>
            </a:r>
            <a:r>
              <a:rPr lang="pl-PL" altLang="zh-CN" sz="2400" dirty="0"/>
              <a:t> = [[[</a:t>
            </a:r>
            <a:r>
              <a:rPr lang="pl-PL" altLang="zh-CN" sz="2400" dirty="0" err="1"/>
              <a:t>UIWindow</a:t>
            </a:r>
            <a:r>
              <a:rPr lang="pl-PL" altLang="zh-CN" sz="2400" dirty="0"/>
              <a:t> </a:t>
            </a:r>
            <a:r>
              <a:rPr lang="pl-PL" altLang="zh-CN" sz="2400" dirty="0" err="1"/>
              <a:t>alloc</a:t>
            </a:r>
            <a:r>
              <a:rPr lang="pl-PL" altLang="zh-CN" sz="2400" dirty="0"/>
              <a:t>]</a:t>
            </a:r>
          </a:p>
          <a:p>
            <a:pPr>
              <a:lnSpc>
                <a:spcPct val="150000"/>
              </a:lnSpc>
            </a:pPr>
            <a:r>
              <a:rPr lang="pl-PL" altLang="zh-CN" sz="2400" dirty="0" err="1"/>
              <a:t>initWithFrame</a:t>
            </a:r>
            <a:r>
              <a:rPr lang="pl-PL" altLang="zh-CN" sz="2400" dirty="0"/>
              <a:t>:</a:t>
            </a:r>
            <a:r>
              <a:rPr lang="pl-PL" altLang="zh-CN" sz="2400" dirty="0" smtClean="0"/>
              <a:t>[</a:t>
            </a:r>
            <a:r>
              <a:rPr lang="pl-PL" altLang="zh-CN" sz="2400" dirty="0" err="1" smtClean="0"/>
              <a:t>UIScreen</a:t>
            </a:r>
            <a:r>
              <a:rPr lang="pl-PL" altLang="zh-CN" sz="2400" dirty="0" smtClean="0"/>
              <a:t> </a:t>
            </a:r>
            <a:r>
              <a:rPr lang="pl-PL" altLang="zh-CN" sz="2400" dirty="0" err="1"/>
              <a:t>mainScreen</a:t>
            </a:r>
            <a:r>
              <a:rPr lang="pl-PL" altLang="zh-CN" sz="2400" dirty="0"/>
              <a:t>] </a:t>
            </a:r>
            <a:r>
              <a:rPr lang="pl-PL" altLang="zh-CN" sz="2400" dirty="0" err="1"/>
              <a:t>bounds</a:t>
            </a:r>
            <a:r>
              <a:rPr lang="pl-PL" altLang="zh-CN" sz="2400" dirty="0" smtClean="0"/>
              <a:t>]]</a:t>
            </a:r>
            <a:r>
              <a:rPr lang="pl-PL" altLang="zh-CN" sz="2400" dirty="0"/>
              <a:t>;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160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在主运行循环中处理事件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1340768"/>
            <a:ext cx="3903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/>
              <a:t>在主运行循环中处理事件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32856"/>
            <a:ext cx="840386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00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响应者链</a:t>
            </a:r>
            <a:r>
              <a:rPr lang="en-US" altLang="zh-TW" b="0" dirty="0"/>
              <a:t>responder chain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340768"/>
            <a:ext cx="8784976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响应者对象是可以响应事件并处理的对象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TW" sz="2400" dirty="0"/>
              <a:t>2.</a:t>
            </a:r>
            <a:r>
              <a:rPr lang="en-US" altLang="zh-TW" sz="2400" dirty="0">
                <a:solidFill>
                  <a:srgbClr val="FF6700"/>
                </a:solidFill>
              </a:rPr>
              <a:t>UIResponder</a:t>
            </a:r>
            <a:r>
              <a:rPr lang="zh-TW" altLang="en-US" sz="2400" dirty="0"/>
              <a:t>是所有响应者对</a:t>
            </a:r>
            <a:r>
              <a:rPr lang="zh-TW" altLang="en-US" sz="2400" dirty="0" smtClean="0"/>
              <a:t>象的基类</a:t>
            </a:r>
            <a:r>
              <a:rPr lang="zh-TW" altLang="en-US" sz="2400" dirty="0"/>
              <a:t>， </a:t>
            </a:r>
            <a:r>
              <a:rPr lang="en-US" altLang="zh-TW" sz="2400" dirty="0" err="1" smtClean="0"/>
              <a:t>UIApplication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UIView</a:t>
            </a:r>
            <a:r>
              <a:rPr lang="zh-TW" altLang="en-US" sz="2400" dirty="0"/>
              <a:t>、和所有从</a:t>
            </a:r>
            <a:r>
              <a:rPr lang="en-US" altLang="zh-TW" sz="2400" dirty="0" err="1"/>
              <a:t>UIView</a:t>
            </a:r>
            <a:r>
              <a:rPr lang="zh-TW" altLang="en-US" sz="2400" dirty="0" smtClean="0"/>
              <a:t>派生出来的</a:t>
            </a:r>
            <a:r>
              <a:rPr lang="en-US" altLang="zh-TW" sz="2400" dirty="0" err="1"/>
              <a:t>UIKit</a:t>
            </a:r>
            <a:r>
              <a:rPr lang="zh-TW" altLang="en-US" sz="2400" dirty="0"/>
              <a:t>类（包括</a:t>
            </a:r>
            <a:r>
              <a:rPr lang="en-US" altLang="zh-TW" sz="2400" dirty="0" err="1"/>
              <a:t>UIWindow</a:t>
            </a:r>
            <a:r>
              <a:rPr lang="zh-TW" altLang="en-US" sz="2400" dirty="0"/>
              <a:t>）</a:t>
            </a:r>
            <a:r>
              <a:rPr lang="zh-TW" altLang="en-US" sz="2400" dirty="0" smtClean="0"/>
              <a:t>都直接或间接地继承</a:t>
            </a:r>
            <a:r>
              <a:rPr lang="zh-TW" altLang="en-US" sz="2400" dirty="0"/>
              <a:t>自</a:t>
            </a:r>
            <a:r>
              <a:rPr lang="en-US" altLang="zh-TW" sz="2400" dirty="0" err="1"/>
              <a:t>UIResponder</a:t>
            </a:r>
            <a:r>
              <a:rPr lang="zh-TW" altLang="en-US" sz="2400" dirty="0"/>
              <a:t>类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endParaRPr lang="zh-TW" altLang="en-US" sz="2400" dirty="0"/>
          </a:p>
          <a:p>
            <a:pPr>
              <a:lnSpc>
                <a:spcPct val="150000"/>
              </a:lnSpc>
            </a:pPr>
            <a:r>
              <a:rPr lang="en-US" altLang="zh-TW" sz="2400" dirty="0"/>
              <a:t>3.</a:t>
            </a:r>
            <a:r>
              <a:rPr lang="zh-TW" altLang="en-US" sz="2400" dirty="0"/>
              <a:t>响应者链是一系列链接在一起的响应者对象，</a:t>
            </a:r>
            <a:r>
              <a:rPr lang="zh-TW" altLang="en-US" sz="2400" dirty="0" smtClean="0"/>
              <a:t>它允许响应</a:t>
            </a:r>
            <a:r>
              <a:rPr lang="zh-TW" altLang="en-US" sz="2400" dirty="0"/>
              <a:t>者对象将处理事件的责任传递给其它更高级别</a:t>
            </a:r>
            <a:r>
              <a:rPr lang="zh-TW" altLang="en-US" sz="2400" dirty="0" smtClean="0"/>
              <a:t>的对象</a:t>
            </a:r>
            <a:r>
              <a:rPr lang="zh-TW" altLang="en-US" sz="2400" dirty="0"/>
              <a:t>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1942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响应者链</a:t>
            </a:r>
            <a:r>
              <a:rPr lang="en-US" altLang="zh-TW" b="0" dirty="0"/>
              <a:t>responder chain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1412776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事件冒</a:t>
            </a:r>
            <a:r>
              <a:rPr lang="zh-CN" altLang="en-US" sz="2400" dirty="0"/>
              <a:t>泡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060848"/>
            <a:ext cx="3888432" cy="412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72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响应链顺序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340768"/>
            <a:ext cx="8712968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第一响应</a:t>
            </a:r>
            <a:r>
              <a:rPr lang="zh-CN" altLang="en-US" sz="2400" dirty="0"/>
              <a:t>者将事件传递给它的视图控制器（如果有的话），</a:t>
            </a:r>
            <a:r>
              <a:rPr lang="zh-CN" altLang="en-US" sz="2400" dirty="0" smtClean="0"/>
              <a:t>然后是它</a:t>
            </a:r>
            <a:r>
              <a:rPr lang="zh-CN" altLang="en-US" sz="2400" dirty="0"/>
              <a:t>的父视图。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类</a:t>
            </a:r>
            <a:r>
              <a:rPr lang="zh-CN" altLang="en-US" sz="2400" dirty="0"/>
              <a:t>似地，视图层次中的每个后续视图都首先传递给它的视图</a:t>
            </a:r>
            <a:r>
              <a:rPr lang="zh-CN" altLang="en-US" sz="2400" dirty="0" smtClean="0"/>
              <a:t>控制器</a:t>
            </a:r>
            <a:r>
              <a:rPr lang="zh-CN" altLang="en-US" sz="2400" dirty="0"/>
              <a:t>（如果有的话），然后是它的父视图。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最上层</a:t>
            </a:r>
            <a:r>
              <a:rPr lang="zh-CN" altLang="en-US" sz="2400" dirty="0"/>
              <a:t>的容器视图将事件传递给</a:t>
            </a:r>
            <a:r>
              <a:rPr lang="en-US" altLang="zh-CN" sz="2400" dirty="0" err="1"/>
              <a:t>UIWindow</a:t>
            </a:r>
            <a:r>
              <a:rPr lang="zh-CN" altLang="en-US" sz="2400" dirty="0"/>
              <a:t>对象。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en-US" altLang="zh-TW" sz="2400" dirty="0" err="1" smtClean="0"/>
              <a:t>UIWindow</a:t>
            </a:r>
            <a:r>
              <a:rPr lang="zh-TW" altLang="en-US" sz="2400" dirty="0"/>
              <a:t>对象将事件传递给</a:t>
            </a:r>
            <a:r>
              <a:rPr lang="en-US" altLang="zh-TW" sz="2400" dirty="0" err="1"/>
              <a:t>UIApplication</a:t>
            </a:r>
            <a:r>
              <a:rPr lang="zh-TW" altLang="en-US" sz="2400" dirty="0"/>
              <a:t>单例对象。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TW" altLang="en-US" sz="2400" dirty="0" smtClean="0"/>
              <a:t>如果找不到能够处</a:t>
            </a:r>
            <a:r>
              <a:rPr lang="zh-TW" altLang="en-US" sz="2400" dirty="0"/>
              <a:t>理事件的响应者对象，则丢弃该事件。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4152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多点触摸序列和触摸阶段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412776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多点触摸与手势高级内容后续</a:t>
            </a:r>
            <a:r>
              <a:rPr lang="zh-CN" altLang="en-US" sz="2400" dirty="0"/>
              <a:t>的章节会介绍。</a:t>
            </a:r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420888"/>
            <a:ext cx="82677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95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UIEvent</a:t>
            </a:r>
            <a:r>
              <a:rPr lang="zh-TW" altLang="en-US" b="0" dirty="0"/>
              <a:t>与</a:t>
            </a:r>
            <a:r>
              <a:rPr lang="en-US" altLang="zh-TW" b="0" dirty="0" err="1"/>
              <a:t>UITouch</a:t>
            </a:r>
            <a:r>
              <a:rPr lang="zh-TW" altLang="en-US" b="0" dirty="0"/>
              <a:t>的关系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44824"/>
            <a:ext cx="852574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82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响应事件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340768"/>
            <a:ext cx="864096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触摸开</a:t>
            </a:r>
            <a:r>
              <a:rPr lang="zh-CN" altLang="en-US" sz="2400" dirty="0"/>
              <a:t>始： </a:t>
            </a:r>
            <a:r>
              <a:rPr lang="en-US" altLang="zh-CN" sz="2400" dirty="0" err="1"/>
              <a:t>touchesBegan:withEvent</a:t>
            </a:r>
            <a:r>
              <a:rPr lang="en-US" altLang="zh-CN" sz="2400" dirty="0"/>
              <a:t>: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触摸移动</a:t>
            </a:r>
            <a:r>
              <a:rPr lang="zh-CN" altLang="en-US" sz="2400" dirty="0"/>
              <a:t>： </a:t>
            </a:r>
            <a:r>
              <a:rPr lang="en-US" altLang="zh-CN" sz="2400" dirty="0" err="1"/>
              <a:t>touchesMoved:withEvent</a:t>
            </a:r>
            <a:r>
              <a:rPr lang="en-US" altLang="zh-CN" sz="2400" dirty="0"/>
              <a:t>: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触摸结束</a:t>
            </a:r>
            <a:r>
              <a:rPr lang="zh-CN" altLang="en-US" sz="2400" dirty="0"/>
              <a:t>： </a:t>
            </a:r>
            <a:r>
              <a:rPr lang="en-US" altLang="zh-CN" sz="2400" dirty="0" err="1"/>
              <a:t>touchesEnded:withEvent</a:t>
            </a:r>
            <a:r>
              <a:rPr lang="en-US" altLang="zh-CN" sz="2400" dirty="0"/>
              <a:t>: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触摸退</a:t>
            </a:r>
            <a:r>
              <a:rPr lang="zh-CN" altLang="en-US" sz="2400" dirty="0"/>
              <a:t>出： </a:t>
            </a:r>
            <a:r>
              <a:rPr lang="en-US" altLang="zh-CN" sz="2400" dirty="0" err="1"/>
              <a:t>touchesCancelled:withEvent</a:t>
            </a:r>
            <a:r>
              <a:rPr lang="en-US" altLang="zh-CN" sz="2400" dirty="0"/>
              <a:t>: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3617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旋转视图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412776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- ( BOOL) </a:t>
            </a:r>
            <a:r>
              <a:rPr lang="en-US" altLang="zh-CN" sz="2400" dirty="0" err="1" smtClean="0"/>
              <a:t>shouldAut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or </a:t>
            </a:r>
            <a:r>
              <a:rPr lang="en-US" altLang="zh-CN" sz="2400" dirty="0" err="1"/>
              <a:t>ot</a:t>
            </a:r>
            <a:r>
              <a:rPr lang="en-US" altLang="zh-CN" sz="2400" dirty="0"/>
              <a:t> at </a:t>
            </a:r>
            <a:r>
              <a:rPr lang="en-US" altLang="zh-CN" sz="2400" dirty="0" err="1"/>
              <a:t>eToI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er</a:t>
            </a:r>
            <a:r>
              <a:rPr lang="en-US" altLang="zh-CN" sz="2400" dirty="0"/>
              <a:t> f </a:t>
            </a:r>
            <a:r>
              <a:rPr lang="en-US" altLang="zh-CN" sz="2400" dirty="0" err="1"/>
              <a:t>aceOr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ent</a:t>
            </a:r>
            <a:r>
              <a:rPr lang="en-US" altLang="zh-CN" sz="2400" dirty="0"/>
              <a:t> at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on:</a:t>
            </a:r>
          </a:p>
          <a:p>
            <a:r>
              <a:rPr lang="en-US" altLang="zh-CN" sz="2400" dirty="0"/>
              <a:t>( UI I </a:t>
            </a:r>
            <a:r>
              <a:rPr lang="en-US" altLang="zh-CN" sz="2400" dirty="0" err="1"/>
              <a:t>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er</a:t>
            </a:r>
            <a:r>
              <a:rPr lang="en-US" altLang="zh-CN" sz="2400" dirty="0"/>
              <a:t> f </a:t>
            </a:r>
            <a:r>
              <a:rPr lang="en-US" altLang="zh-CN" sz="2400" dirty="0" err="1"/>
              <a:t>aceOr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ent</a:t>
            </a:r>
            <a:r>
              <a:rPr lang="en-US" altLang="zh-CN" sz="2400" dirty="0"/>
              <a:t> at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on)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er</a:t>
            </a:r>
            <a:r>
              <a:rPr lang="en-US" altLang="zh-CN" sz="2400" dirty="0"/>
              <a:t> f </a:t>
            </a:r>
            <a:r>
              <a:rPr lang="en-US" altLang="zh-CN" sz="2400" dirty="0" err="1"/>
              <a:t>aceOr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ent</a:t>
            </a:r>
            <a:r>
              <a:rPr lang="en-US" altLang="zh-CN" sz="2400" dirty="0"/>
              <a:t> at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on {</a:t>
            </a:r>
          </a:p>
          <a:p>
            <a:pPr lvl="1"/>
            <a:r>
              <a:rPr lang="en-US" altLang="zh-CN" sz="2400" dirty="0"/>
              <a:t>/ / Ret </a:t>
            </a:r>
            <a:r>
              <a:rPr lang="en-US" altLang="zh-CN" sz="2400" dirty="0" err="1"/>
              <a:t>ur</a:t>
            </a:r>
            <a:r>
              <a:rPr lang="en-US" altLang="zh-CN" sz="2400" dirty="0"/>
              <a:t> n YES f or s </a:t>
            </a:r>
            <a:r>
              <a:rPr lang="en-US" altLang="zh-CN" sz="2400" dirty="0" err="1"/>
              <a:t>uppor</a:t>
            </a:r>
            <a:r>
              <a:rPr lang="en-US" altLang="zh-CN" sz="2400" dirty="0"/>
              <a:t> t </a:t>
            </a:r>
            <a:r>
              <a:rPr lang="en-US" altLang="zh-CN" sz="2400" dirty="0" err="1"/>
              <a:t>ed</a:t>
            </a:r>
            <a:r>
              <a:rPr lang="en-US" altLang="zh-CN" sz="2400" dirty="0"/>
              <a:t> 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ent</a:t>
            </a:r>
            <a:r>
              <a:rPr lang="en-US" altLang="zh-CN" sz="2400" dirty="0"/>
              <a:t> at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ons</a:t>
            </a:r>
            <a:endParaRPr lang="en-US" altLang="zh-CN" sz="2400" dirty="0"/>
          </a:p>
          <a:p>
            <a:pPr lvl="1"/>
            <a:r>
              <a:rPr lang="en-US" altLang="zh-CN" sz="2400" dirty="0"/>
              <a:t>r et </a:t>
            </a:r>
            <a:r>
              <a:rPr lang="en-US" altLang="zh-CN" sz="2400" dirty="0" err="1"/>
              <a:t>ur</a:t>
            </a:r>
            <a:r>
              <a:rPr lang="en-US" altLang="zh-CN" sz="2400" dirty="0"/>
              <a:t> n (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er</a:t>
            </a:r>
            <a:r>
              <a:rPr lang="en-US" altLang="zh-CN" sz="2400" dirty="0"/>
              <a:t> f </a:t>
            </a:r>
            <a:r>
              <a:rPr lang="en-US" altLang="zh-CN" sz="2400" dirty="0" err="1"/>
              <a:t>aceOr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ent</a:t>
            </a:r>
            <a:r>
              <a:rPr lang="en-US" altLang="zh-CN" sz="2400" dirty="0"/>
              <a:t> at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on == UI I </a:t>
            </a:r>
            <a:r>
              <a:rPr lang="en-US" altLang="zh-CN" sz="2400" dirty="0" err="1"/>
              <a:t>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er</a:t>
            </a:r>
            <a:r>
              <a:rPr lang="en-US" altLang="zh-CN" sz="2400" dirty="0"/>
              <a:t> f </a:t>
            </a:r>
            <a:r>
              <a:rPr lang="en-US" altLang="zh-CN" sz="2400" dirty="0" err="1"/>
              <a:t>aceOr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ent</a:t>
            </a:r>
            <a:r>
              <a:rPr lang="en-US" altLang="zh-CN" sz="2400" dirty="0"/>
              <a:t> at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onPor</a:t>
            </a:r>
            <a:r>
              <a:rPr lang="en-US" altLang="zh-CN" sz="2400" dirty="0"/>
              <a:t> t r </a:t>
            </a:r>
            <a:r>
              <a:rPr lang="en-US" altLang="zh-CN" sz="2400" dirty="0" err="1"/>
              <a:t>ai</a:t>
            </a:r>
            <a:r>
              <a:rPr lang="en-US" altLang="zh-CN" sz="2400" dirty="0"/>
              <a:t> t ) ;</a:t>
            </a:r>
          </a:p>
          <a:p>
            <a:r>
              <a:rPr lang="en-US" altLang="zh-CN" sz="2400" dirty="0" smtClean="0"/>
              <a:t>}</a:t>
            </a:r>
          </a:p>
          <a:p>
            <a:endParaRPr lang="en-US" altLang="zh-CN" sz="2400" dirty="0"/>
          </a:p>
          <a:p>
            <a:r>
              <a:rPr lang="en-US" altLang="zh-CN" sz="2400" dirty="0"/>
              <a:t>- ( </a:t>
            </a:r>
            <a:r>
              <a:rPr lang="en-US" altLang="zh-CN" sz="2400" dirty="0" err="1"/>
              <a:t>voi</a:t>
            </a:r>
            <a:r>
              <a:rPr lang="en-US" altLang="zh-CN" sz="2400" dirty="0"/>
              <a:t> d) di </a:t>
            </a:r>
            <a:r>
              <a:rPr lang="en-US" altLang="zh-CN" sz="2400" dirty="0" err="1"/>
              <a:t>dRecei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veMemor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yWar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ng</a:t>
            </a:r>
            <a:r>
              <a:rPr lang="en-US" altLang="zh-CN" sz="2400" dirty="0"/>
              <a:t> {</a:t>
            </a:r>
          </a:p>
          <a:p>
            <a:pPr lvl="1"/>
            <a:r>
              <a:rPr lang="en-US" altLang="zh-CN" sz="2400" dirty="0"/>
              <a:t>[ s </a:t>
            </a:r>
            <a:r>
              <a:rPr lang="en-US" altLang="zh-CN" sz="2400" dirty="0" err="1"/>
              <a:t>uper</a:t>
            </a:r>
            <a:r>
              <a:rPr lang="en-US" altLang="zh-CN" sz="2400" dirty="0"/>
              <a:t> di </a:t>
            </a:r>
            <a:r>
              <a:rPr lang="en-US" altLang="zh-CN" sz="2400" dirty="0" err="1"/>
              <a:t>dRecei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veMemor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yWar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ng</a:t>
            </a:r>
            <a:r>
              <a:rPr lang="en-US" altLang="zh-CN" sz="2400" dirty="0"/>
              <a:t>] ; / / </a:t>
            </a:r>
            <a:r>
              <a:rPr lang="en-US" altLang="zh-CN" sz="2400" dirty="0" err="1"/>
              <a:t>Rel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eas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es</a:t>
            </a:r>
            <a:r>
              <a:rPr lang="en-US" altLang="zh-CN" sz="2400" dirty="0"/>
              <a:t> t he vi </a:t>
            </a:r>
            <a:r>
              <a:rPr lang="en-US" altLang="zh-CN" sz="2400" dirty="0" err="1"/>
              <a:t>ew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f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t does n' t have a</a:t>
            </a:r>
          </a:p>
          <a:p>
            <a:pPr lvl="1"/>
            <a:r>
              <a:rPr lang="en-US" altLang="zh-CN" sz="2400" dirty="0"/>
              <a:t>s </a:t>
            </a:r>
            <a:r>
              <a:rPr lang="en-US" altLang="zh-CN" sz="2400" dirty="0" err="1"/>
              <a:t>uper</a:t>
            </a:r>
            <a:r>
              <a:rPr lang="en-US" altLang="zh-CN" sz="2400" dirty="0"/>
              <a:t> vi </a:t>
            </a:r>
            <a:r>
              <a:rPr lang="en-US" altLang="zh-CN" sz="2400" dirty="0" err="1"/>
              <a:t>ew</a:t>
            </a:r>
            <a:endParaRPr lang="en-US" altLang="zh-CN" sz="2400" dirty="0"/>
          </a:p>
          <a:p>
            <a:pPr lvl="1"/>
            <a:r>
              <a:rPr lang="en-US" altLang="zh-CN" sz="2400" dirty="0"/>
              <a:t>/ / </a:t>
            </a:r>
            <a:r>
              <a:rPr lang="en-US" altLang="zh-CN" sz="2400" dirty="0" err="1"/>
              <a:t>Rel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eas</a:t>
            </a:r>
            <a:r>
              <a:rPr lang="en-US" altLang="zh-CN" sz="2400" dirty="0"/>
              <a:t> e </a:t>
            </a:r>
            <a:r>
              <a:rPr lang="en-US" altLang="zh-CN" sz="2400" dirty="0" err="1"/>
              <a:t>anyt</a:t>
            </a:r>
            <a:r>
              <a:rPr lang="en-US" altLang="zh-CN" sz="2400" dirty="0"/>
              <a:t> hi </a:t>
            </a:r>
            <a:r>
              <a:rPr lang="en-US" altLang="zh-CN" sz="2400" dirty="0" err="1"/>
              <a:t>ng</a:t>
            </a:r>
            <a:r>
              <a:rPr lang="en-US" altLang="zh-CN" sz="2400" dirty="0"/>
              <a:t> t hat ' s not </a:t>
            </a:r>
            <a:r>
              <a:rPr lang="en-US" altLang="zh-CN" sz="2400" dirty="0" err="1"/>
              <a:t>es</a:t>
            </a:r>
            <a:r>
              <a:rPr lang="en-US" altLang="zh-CN" sz="2400" dirty="0"/>
              <a:t> s </a:t>
            </a:r>
            <a:r>
              <a:rPr lang="en-US" altLang="zh-CN" sz="2400" dirty="0" err="1"/>
              <a:t>ent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al , s </a:t>
            </a:r>
            <a:r>
              <a:rPr lang="en-US" altLang="zh-CN" sz="2400" dirty="0" err="1"/>
              <a:t>uch</a:t>
            </a:r>
            <a:r>
              <a:rPr lang="en-US" altLang="zh-CN" sz="2400" dirty="0"/>
              <a:t> as cached </a:t>
            </a:r>
            <a:r>
              <a:rPr lang="en-US" altLang="zh-CN" sz="2400" dirty="0" err="1"/>
              <a:t>dat</a:t>
            </a:r>
            <a:r>
              <a:rPr lang="en-US" altLang="zh-CN" sz="2400" dirty="0"/>
              <a:t> a</a:t>
            </a:r>
          </a:p>
          <a:p>
            <a:r>
              <a:rPr lang="en-US" altLang="zh-CN" sz="2400" dirty="0"/>
              <a:t>}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8320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案例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5536" y="1412776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FFCC"/>
              </a:buClr>
              <a:buFont typeface="Wingdings" charset="2"/>
              <a:buChar char="Ø"/>
            </a:pPr>
            <a:r>
              <a:rPr lang="ja-JP" altLang="en-US" sz="2400" dirty="0" smtClean="0"/>
              <a:t>参</a:t>
            </a:r>
            <a:r>
              <a:rPr lang="ja-JP" altLang="en-US" sz="2400" dirty="0"/>
              <a:t>考案例</a:t>
            </a:r>
            <a:r>
              <a:rPr lang="en-US" altLang="ja-JP" sz="2400" dirty="0" err="1"/>
              <a:t>EventReporter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6879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总结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412776"/>
            <a:ext cx="849694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什么是窗口和视图</a:t>
            </a:r>
            <a:r>
              <a:rPr lang="zh-CN" altLang="en-US" sz="2400" dirty="0"/>
              <a:t>？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视图架构和几</a:t>
            </a:r>
            <a:r>
              <a:rPr lang="zh-CN" altLang="en-US" sz="2400" dirty="0"/>
              <a:t>何属性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创建和管理视图层</a:t>
            </a:r>
            <a:r>
              <a:rPr lang="zh-CN" altLang="en-US" sz="2400" dirty="0"/>
              <a:t>次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创建一个定制视图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事件处</a:t>
            </a:r>
            <a:r>
              <a:rPr lang="zh-CN" altLang="en-US" sz="2400" dirty="0"/>
              <a:t>理机制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047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什么是视图？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1340768"/>
            <a:ext cx="8964488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pl-PL" altLang="zh-CN" sz="2400" dirty="0" smtClean="0"/>
              <a:t>MVC </a:t>
            </a:r>
            <a:r>
              <a:rPr lang="zh-CN" altLang="pl-PL" sz="2400" dirty="0"/>
              <a:t>模式的</a:t>
            </a:r>
            <a:r>
              <a:rPr lang="pl-PL" altLang="zh-CN" sz="2400" dirty="0" err="1"/>
              <a:t>View</a:t>
            </a:r>
            <a:r>
              <a:rPr lang="pl-PL" altLang="zh-CN" sz="2400" dirty="0"/>
              <a:t> </a:t>
            </a:r>
            <a:r>
              <a:rPr lang="zh-CN" altLang="pl-PL" sz="2400" dirty="0"/>
              <a:t>部分。</a:t>
            </a:r>
          </a:p>
          <a:p>
            <a:pPr marL="800100" lvl="1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视图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UIView</a:t>
            </a:r>
            <a:r>
              <a:rPr lang="en-US" altLang="zh-CN" sz="2400" dirty="0"/>
              <a:t> </a:t>
            </a:r>
            <a:r>
              <a:rPr lang="zh-CN" altLang="en-US" sz="2400" dirty="0"/>
              <a:t>类的实例，在屏幕上定义一个</a:t>
            </a:r>
            <a:r>
              <a:rPr lang="zh-CN" altLang="en-US" sz="2400" dirty="0">
                <a:solidFill>
                  <a:srgbClr val="FF6700"/>
                </a:solidFill>
              </a:rPr>
              <a:t>矩形区域</a:t>
            </a:r>
          </a:p>
          <a:p>
            <a:pPr marL="800100" lvl="1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视图负责内容绘制</a:t>
            </a:r>
            <a:r>
              <a:rPr lang="zh-CN" altLang="en-US" sz="2400" dirty="0"/>
              <a:t>，并响应用户事件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每个视图对象都要负责渲染视图</a:t>
            </a:r>
            <a:r>
              <a:rPr lang="zh-CN" altLang="en-US" sz="2400" dirty="0"/>
              <a:t>矩形区域中的内容</a:t>
            </a:r>
            <a:r>
              <a:rPr lang="zh-CN" altLang="en-US" sz="2400" dirty="0" smtClean="0"/>
              <a:t>，并响应该</a:t>
            </a:r>
            <a:r>
              <a:rPr lang="zh-CN" altLang="en-US" sz="2400" dirty="0"/>
              <a:t>区域中发生的触碰事件。</a:t>
            </a:r>
          </a:p>
          <a:p>
            <a:pPr marL="800100" lvl="1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视图可以</a:t>
            </a:r>
            <a:r>
              <a:rPr lang="zh-CN" altLang="en-US" sz="2400" dirty="0"/>
              <a:t>包含任意数量的子视图，</a:t>
            </a:r>
            <a:r>
              <a:rPr lang="zh-CN" altLang="en-US" sz="2400" dirty="0" smtClean="0"/>
              <a:t>通过为子视图添加子视图</a:t>
            </a:r>
            <a:r>
              <a:rPr lang="zh-CN" altLang="en-US" sz="2400" dirty="0"/>
              <a:t>的方式，视图可以实现任意深度的嵌套。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907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视图与控件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3528" y="1412776"/>
            <a:ext cx="8424936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en-US" altLang="zh-CN" sz="2400" dirty="0" smtClean="0"/>
              <a:t>iPhone </a:t>
            </a:r>
            <a:r>
              <a:rPr lang="en-US" altLang="zh-CN" sz="2400" dirty="0" err="1"/>
              <a:t>Os</a:t>
            </a:r>
            <a:r>
              <a:rPr lang="zh-CN" altLang="en-US" sz="2400" dirty="0"/>
              <a:t>中的用户界面元素包括</a:t>
            </a:r>
            <a:r>
              <a:rPr lang="zh-CN" altLang="en-US" sz="2400" dirty="0">
                <a:solidFill>
                  <a:srgbClr val="FF6700"/>
                </a:solidFill>
              </a:rPr>
              <a:t>视图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6700"/>
                </a:solidFill>
              </a:rPr>
              <a:t>控件</a:t>
            </a:r>
            <a:r>
              <a:rPr lang="zh-CN" altLang="en-US" sz="2400" dirty="0"/>
              <a:t>。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控件是能够触发动作与可视化</a:t>
            </a:r>
            <a:r>
              <a:rPr lang="zh-CN" altLang="en-US" sz="2400" dirty="0"/>
              <a:t>的图形对象。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控</a:t>
            </a:r>
            <a:r>
              <a:rPr lang="zh-CN" altLang="en-US" sz="2400" dirty="0"/>
              <a:t>件是特殊的视图。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视图后面是一个</a:t>
            </a:r>
            <a:r>
              <a:rPr lang="zh-CN" altLang="en-US" sz="2400" dirty="0" smtClean="0">
                <a:solidFill>
                  <a:srgbClr val="FF6700"/>
                </a:solidFill>
              </a:rPr>
              <a:t>视图</a:t>
            </a:r>
            <a:r>
              <a:rPr lang="zh-CN" altLang="en-US" sz="2400" dirty="0">
                <a:solidFill>
                  <a:srgbClr val="FF6700"/>
                </a:solidFill>
              </a:rPr>
              <a:t>控制器</a:t>
            </a:r>
            <a:r>
              <a:rPr lang="zh-CN" altLang="en-US" sz="2400" dirty="0"/>
              <a:t>，作用是管理那些视图上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显示的数据，并协调它们和应用程序其它部分的关系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en-US" altLang="zh-CN" sz="2400" dirty="0" err="1" smtClean="0">
                <a:solidFill>
                  <a:srgbClr val="FFFF00"/>
                </a:solidFill>
              </a:rPr>
              <a:t>UIKit</a:t>
            </a:r>
            <a:r>
              <a:rPr lang="zh-CN" altLang="en-US" sz="2400" dirty="0"/>
              <a:t>通过其子类来为像文本框、按键、及工具条这样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的标准界面元素定义外观和行为。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288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err="1"/>
              <a:t>UIKit</a:t>
            </a:r>
            <a:r>
              <a:rPr lang="zh-TW" altLang="en-US" b="0" dirty="0"/>
              <a:t>的视图类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68760"/>
            <a:ext cx="8856984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400" dirty="0" smtClean="0"/>
              <a:t>容器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TW" altLang="en-US" sz="2400" dirty="0" smtClean="0"/>
              <a:t>控</a:t>
            </a:r>
            <a:r>
              <a:rPr lang="zh-TW" altLang="en-US" sz="2400" dirty="0"/>
              <a:t>件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TW" altLang="en-US" sz="2400" dirty="0" smtClean="0"/>
              <a:t>显示视图</a:t>
            </a:r>
            <a:endParaRPr lang="zh-TW" altLang="en-US" sz="2400" dirty="0"/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TW" altLang="en-US" sz="2400" dirty="0" smtClean="0"/>
              <a:t>文本和</a:t>
            </a:r>
            <a:r>
              <a:rPr lang="en-US" altLang="zh-TW" sz="2400" dirty="0"/>
              <a:t>web</a:t>
            </a:r>
            <a:r>
              <a:rPr lang="zh-TW" altLang="en-US" sz="2400" dirty="0"/>
              <a:t>视图</a:t>
            </a:r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TW" altLang="en-US" sz="2400" dirty="0" smtClean="0"/>
              <a:t>警告视图和动作表单</a:t>
            </a:r>
            <a:endParaRPr lang="zh-TW" altLang="en-US" sz="2400" dirty="0"/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TW" altLang="en-US" sz="2400" dirty="0" smtClean="0"/>
              <a:t>导航视图</a:t>
            </a:r>
            <a:endParaRPr lang="zh-TW" altLang="en-US" sz="2400" dirty="0"/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TW" altLang="en-US" sz="2400" dirty="0" smtClean="0"/>
              <a:t>窗</a:t>
            </a:r>
            <a:r>
              <a:rPr lang="zh-TW" altLang="en-US" sz="2400" dirty="0"/>
              <a:t>口</a:t>
            </a:r>
            <a:endParaRPr kumimoji="1"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682" y="1196752"/>
            <a:ext cx="3657822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9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应用程序的屏幕及其内容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0" y="1556792"/>
            <a:ext cx="4464496" cy="477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TW" altLang="en-US" sz="2000" dirty="0" smtClean="0"/>
              <a:t>状态栏</a:t>
            </a:r>
            <a:r>
              <a:rPr lang="en-US" altLang="zh-TW" sz="2000" dirty="0"/>
              <a:t>:</a:t>
            </a:r>
          </a:p>
          <a:p>
            <a:pPr marL="800100" lvl="1" indent="-342900">
              <a:lnSpc>
                <a:spcPct val="11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000" dirty="0" smtClean="0"/>
              <a:t>显示与用户设备相关</a:t>
            </a:r>
            <a:r>
              <a:rPr lang="zh-CN" altLang="en-US" sz="2000" dirty="0"/>
              <a:t>的重要信息，</a:t>
            </a:r>
            <a:r>
              <a:rPr lang="zh-CN" altLang="en-US" sz="2000" dirty="0" smtClean="0"/>
              <a:t>包括电话</a:t>
            </a:r>
            <a:r>
              <a:rPr lang="zh-CN" altLang="en-US" sz="2000" dirty="0"/>
              <a:t>信号，网络连接和电量</a:t>
            </a:r>
          </a:p>
          <a:p>
            <a:pPr marL="342900" indent="-342900">
              <a:lnSpc>
                <a:spcPct val="11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TW" altLang="en-US" sz="2000" dirty="0" smtClean="0"/>
              <a:t>导航栏</a:t>
            </a:r>
            <a:r>
              <a:rPr lang="en-US" altLang="zh-TW" sz="2000" dirty="0"/>
              <a:t>:</a:t>
            </a:r>
          </a:p>
          <a:p>
            <a:pPr marL="800100" lvl="1" indent="-342900">
              <a:lnSpc>
                <a:spcPct val="11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000" dirty="0" smtClean="0"/>
              <a:t>通常会显示</a:t>
            </a:r>
            <a:r>
              <a:rPr lang="zh-CN" altLang="en-US" sz="2000" dirty="0"/>
              <a:t>当前视图标题，导航控件</a:t>
            </a:r>
          </a:p>
          <a:p>
            <a:pPr marL="342900" indent="-342900">
              <a:lnSpc>
                <a:spcPct val="11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TW" altLang="en-US" sz="2000" dirty="0" smtClean="0"/>
              <a:t>工具栏</a:t>
            </a:r>
            <a:r>
              <a:rPr lang="en-US" altLang="zh-TW" sz="2000" dirty="0"/>
              <a:t>:</a:t>
            </a:r>
          </a:p>
          <a:p>
            <a:pPr marL="800100" lvl="1" indent="-342900">
              <a:lnSpc>
                <a:spcPct val="11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000" dirty="0" smtClean="0"/>
              <a:t>位于屏</a:t>
            </a:r>
            <a:r>
              <a:rPr lang="zh-CN" altLang="en-US" sz="2000" dirty="0"/>
              <a:t>幕下边缘，包含按钮用于执</a:t>
            </a:r>
            <a:r>
              <a:rPr lang="zh-CN" altLang="en-US" sz="2000" dirty="0" smtClean="0"/>
              <a:t>行与</a:t>
            </a:r>
            <a:r>
              <a:rPr lang="zh-CN" altLang="en-US" sz="2000" dirty="0"/>
              <a:t>当前视图中的对象相关的动作。</a:t>
            </a:r>
          </a:p>
          <a:p>
            <a:pPr marL="342900" indent="-342900">
              <a:lnSpc>
                <a:spcPct val="11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TW" altLang="en-US" sz="2000" dirty="0" smtClean="0"/>
              <a:t>标签栏</a:t>
            </a:r>
            <a:r>
              <a:rPr lang="en-US" altLang="zh-TW" sz="2000" dirty="0"/>
              <a:t>:</a:t>
            </a:r>
          </a:p>
          <a:p>
            <a:pPr marL="800100" lvl="1" indent="-342900">
              <a:buClr>
                <a:srgbClr val="66FFCC"/>
              </a:buClr>
              <a:buFont typeface="Wingdings" charset="2"/>
              <a:buChar char="Ø"/>
            </a:pPr>
            <a:r>
              <a:rPr lang="zh-CN" altLang="en-US" sz="2000" dirty="0"/>
              <a:t>使用户能够在应用程序的不同模式</a:t>
            </a:r>
            <a:r>
              <a:rPr lang="zh-CN" altLang="en-US" sz="2000" dirty="0" smtClean="0"/>
              <a:t>或不同视图之间进行转换</a:t>
            </a:r>
            <a:endParaRPr kumimoji="1"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56792"/>
            <a:ext cx="4255535" cy="487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6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视图交互模型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832199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0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坐标原点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232345"/>
            <a:ext cx="4104456" cy="550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3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边框、边界、和中心的关系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124744"/>
            <a:ext cx="8496944" cy="5601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TW" altLang="en-US" sz="2400" dirty="0" smtClean="0"/>
              <a:t>视图对象通过</a:t>
            </a:r>
            <a:r>
              <a:rPr lang="en-US" altLang="zh-TW" sz="2400" dirty="0">
                <a:solidFill>
                  <a:srgbClr val="80FF00"/>
                </a:solidFill>
              </a:rPr>
              <a:t>frame</a:t>
            </a:r>
            <a:r>
              <a:rPr lang="zh-TW" altLang="en-US" sz="2400" dirty="0"/>
              <a:t>、</a:t>
            </a:r>
            <a:r>
              <a:rPr lang="en-US" altLang="zh-TW" sz="2400" dirty="0">
                <a:solidFill>
                  <a:srgbClr val="80FF00"/>
                </a:solidFill>
              </a:rPr>
              <a:t>bounds</a:t>
            </a:r>
            <a:r>
              <a:rPr lang="zh-TW" altLang="en-US" sz="2400" dirty="0"/>
              <a:t>、</a:t>
            </a:r>
            <a:r>
              <a:rPr lang="en-US" altLang="zh-TW" sz="2400" dirty="0">
                <a:solidFill>
                  <a:srgbClr val="80FF00"/>
                </a:solidFill>
              </a:rPr>
              <a:t>center</a:t>
            </a:r>
            <a:r>
              <a:rPr lang="zh-TW" altLang="en-US" sz="2400" dirty="0"/>
              <a:t>属性声明来跟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踪自己的大小和位置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endParaRPr lang="zh-TW" altLang="en-US" sz="2400" dirty="0"/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en-US" altLang="zh-TW" sz="2400" dirty="0" smtClean="0">
                <a:solidFill>
                  <a:schemeClr val="accent3"/>
                </a:solidFill>
              </a:rPr>
              <a:t>Frame</a:t>
            </a:r>
            <a:r>
              <a:rPr lang="zh-TW" altLang="en-US" sz="2400" dirty="0">
                <a:solidFill>
                  <a:schemeClr val="accent3"/>
                </a:solidFill>
              </a:rPr>
              <a:t>边框矩形</a:t>
            </a:r>
          </a:p>
          <a:p>
            <a:pPr marL="800100" lvl="1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TW" altLang="en-US" sz="2400" dirty="0" smtClean="0"/>
              <a:t>指定视图</a:t>
            </a:r>
            <a:r>
              <a:rPr lang="zh-TW" altLang="en-US" sz="2400" dirty="0" smtClean="0">
                <a:solidFill>
                  <a:srgbClr val="8000FF"/>
                </a:solidFill>
              </a:rPr>
              <a:t>相对于其父视图坐标系统</a:t>
            </a:r>
            <a:r>
              <a:rPr lang="zh-TW" altLang="en-US" sz="2400" dirty="0"/>
              <a:t>的位置和</a:t>
            </a:r>
            <a:r>
              <a:rPr lang="zh-TW" altLang="en-US" sz="2400" dirty="0" smtClean="0"/>
              <a:t>大小</a:t>
            </a:r>
            <a:endParaRPr lang="en-US" altLang="zh-TW" sz="2400" dirty="0" smtClean="0"/>
          </a:p>
          <a:p>
            <a:pPr lvl="1">
              <a:lnSpc>
                <a:spcPct val="150000"/>
              </a:lnSpc>
            </a:pPr>
            <a:endParaRPr lang="zh-TW" altLang="en-US" sz="2400" dirty="0"/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en-US" altLang="zh-TW" sz="2400" dirty="0" smtClean="0">
                <a:solidFill>
                  <a:srgbClr val="FF6700"/>
                </a:solidFill>
              </a:rPr>
              <a:t>Bounds</a:t>
            </a:r>
            <a:r>
              <a:rPr lang="zh-TW" altLang="en-US" sz="2400" dirty="0">
                <a:solidFill>
                  <a:srgbClr val="FF6700"/>
                </a:solidFill>
              </a:rPr>
              <a:t>边界矩形</a:t>
            </a:r>
          </a:p>
          <a:p>
            <a:pPr marL="800100" lvl="1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zh-TW" altLang="en-US" sz="2400" dirty="0" smtClean="0"/>
              <a:t>负责定义视图</a:t>
            </a:r>
            <a:r>
              <a:rPr lang="zh-TW" altLang="en-US" sz="2400" dirty="0" smtClean="0">
                <a:solidFill>
                  <a:srgbClr val="8000FF"/>
                </a:solidFill>
              </a:rPr>
              <a:t>相对于本地坐标系统</a:t>
            </a:r>
            <a:r>
              <a:rPr lang="zh-TW" altLang="en-US" sz="2400" dirty="0"/>
              <a:t>的位置和</a:t>
            </a:r>
            <a:r>
              <a:rPr lang="zh-TW" altLang="en-US" sz="2400" dirty="0" smtClean="0"/>
              <a:t>大小</a:t>
            </a:r>
            <a:endParaRPr lang="en-US" altLang="zh-TW" sz="2400" dirty="0" smtClean="0"/>
          </a:p>
          <a:p>
            <a:pPr lvl="1">
              <a:lnSpc>
                <a:spcPct val="150000"/>
              </a:lnSpc>
            </a:pPr>
            <a:endParaRPr lang="zh-TW" altLang="en-US" sz="2400" dirty="0"/>
          </a:p>
          <a:p>
            <a:pPr marL="342900" indent="-342900">
              <a:lnSpc>
                <a:spcPct val="150000"/>
              </a:lnSpc>
              <a:buClr>
                <a:srgbClr val="66FFCC"/>
              </a:buClr>
              <a:buFont typeface="Wingdings" charset="2"/>
              <a:buChar char="Ø"/>
            </a:pPr>
            <a:r>
              <a:rPr lang="en-US" altLang="zh-TW" sz="2400" dirty="0" smtClean="0"/>
              <a:t>center</a:t>
            </a:r>
            <a:r>
              <a:rPr lang="zh-TW" altLang="en-US" sz="2400" dirty="0"/>
              <a:t>属性包含边框矩形的中心点。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498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157296200</TotalTime>
  <Pages>0</Pages>
  <Words>966</Words>
  <Characters>0</Characters>
  <Application>Microsoft Macintosh PowerPoint</Application>
  <DocSecurity>0</DocSecurity>
  <PresentationFormat>全屏显示(4:3)</PresentationFormat>
  <Lines>0</Lines>
  <Paragraphs>191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平衡</vt:lpstr>
      <vt:lpstr>Lesson 4:窗口、视图、事件处理机制</vt:lpstr>
      <vt:lpstr>什么是窗口？</vt:lpstr>
      <vt:lpstr>什么是视图？</vt:lpstr>
      <vt:lpstr>视图与控件</vt:lpstr>
      <vt:lpstr>UIKit的视图类</vt:lpstr>
      <vt:lpstr>应用程序的屏幕及其内容</vt:lpstr>
      <vt:lpstr>视图交互模型</vt:lpstr>
      <vt:lpstr>坐标原点</vt:lpstr>
      <vt:lpstr>边框、边界、和中心的关系</vt:lpstr>
      <vt:lpstr>创建和管理视图层次</vt:lpstr>
      <vt:lpstr>创建一个定制视图</vt:lpstr>
      <vt:lpstr>初始化您的定制视图</vt:lpstr>
      <vt:lpstr>CoreGraphics绘制视图内容</vt:lpstr>
      <vt:lpstr>视图对象的清理</vt:lpstr>
      <vt:lpstr>UIKit绘图要点</vt:lpstr>
      <vt:lpstr>定制视图案例</vt:lpstr>
      <vt:lpstr>iPhone人机界面指南</vt:lpstr>
      <vt:lpstr>事件处理机制</vt:lpstr>
      <vt:lpstr>事件处理机制</vt:lpstr>
      <vt:lpstr>在主运行循环中处理事件</vt:lpstr>
      <vt:lpstr>响应者链responder chain</vt:lpstr>
      <vt:lpstr>响应者链responder chain</vt:lpstr>
      <vt:lpstr>响应链顺序</vt:lpstr>
      <vt:lpstr>多点触摸序列和触摸阶段</vt:lpstr>
      <vt:lpstr>UIEvent与UITouch的关系</vt:lpstr>
      <vt:lpstr>响应事件</vt:lpstr>
      <vt:lpstr>旋转视图</vt:lpstr>
      <vt:lpstr>案例</vt:lpstr>
      <vt:lpstr>总结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6658</cp:revision>
  <cp:lastPrinted>1899-12-30T00:00:00Z</cp:lastPrinted>
  <dcterms:created xsi:type="dcterms:W3CDTF">2012-07-12T07:10:00Z</dcterms:created>
  <dcterms:modified xsi:type="dcterms:W3CDTF">2015-03-08T15:22:18Z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