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7"/>
  </p:notesMasterIdLst>
  <p:handoutMasterIdLst>
    <p:handoutMasterId r:id="rId18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3" r:id="rId13"/>
    <p:sldId id="1564" r:id="rId14"/>
    <p:sldId id="1565" r:id="rId15"/>
    <p:sldId id="1562" r:id="rId16"/>
  </p:sldIdLst>
  <p:sldSz cx="9144000" cy="6858000" type="screen4x3"/>
  <p:notesSz cx="6797675" cy="987425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3"/>
            <p14:sldId id="1564"/>
            <p14:sldId id="1565"/>
            <p14:sldId id="15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56" y="-1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Lesson </a:t>
            </a:r>
            <a:r>
              <a:rPr lang="en-US" altLang="zh-CN" b="0" dirty="0" smtClean="0"/>
              <a:t>7</a:t>
            </a:r>
            <a:r>
              <a:rPr lang="en-US" altLang="zh-CN" b="0" dirty="0" smtClean="0"/>
              <a:t>:</a:t>
            </a:r>
            <a:r>
              <a:rPr lang="zh-CN" altLang="en-US" b="0" dirty="0"/>
              <a:t>自动布局</a:t>
            </a:r>
            <a:r>
              <a:rPr lang="en-US" altLang="zh-CN" b="0" dirty="0" err="1"/>
              <a:t>AutoLayout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/>
              <a:t>简</a:t>
            </a:r>
            <a:r>
              <a:rPr kumimoji="1" lang="zh-CN" altLang="en-US" sz="2400" dirty="0" smtClean="0"/>
              <a:t>介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基础理论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b="1" dirty="0"/>
              <a:t>使用</a:t>
            </a:r>
            <a:r>
              <a:rPr lang="zh-CN" altLang="en-US" sz="2400" b="1" dirty="0" smtClean="0"/>
              <a:t>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en-US" altLang="zh-CN" dirty="0" err="1"/>
              <a:t>Xib</a:t>
            </a:r>
            <a:r>
              <a:rPr lang="zh-CN" altLang="en-US" dirty="0"/>
              <a:t>或者</a:t>
            </a:r>
            <a:r>
              <a:rPr lang="en-US" altLang="zh-CN" dirty="0" err="1"/>
              <a:t>StoryBoard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292" y="1196752"/>
            <a:ext cx="9036496" cy="550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/>
              <a:t>橙色的辅助线上的数字：有时是正数，有时是负数。当你设定或更改了</a:t>
            </a:r>
            <a:r>
              <a:rPr lang="en-US" altLang="zh-CN" dirty="0"/>
              <a:t>Constraints</a:t>
            </a:r>
            <a:r>
              <a:rPr lang="zh-CN" altLang="en-US" dirty="0"/>
              <a:t>的时候，可能</a:t>
            </a:r>
            <a:r>
              <a:rPr lang="en-US" altLang="zh-CN" dirty="0"/>
              <a:t>Constraints</a:t>
            </a:r>
            <a:r>
              <a:rPr lang="zh-CN" altLang="en-US" dirty="0"/>
              <a:t>与界面上你放 置的</a:t>
            </a:r>
            <a:r>
              <a:rPr lang="en-US" altLang="zh-CN" dirty="0"/>
              <a:t>view</a:t>
            </a:r>
            <a:r>
              <a:rPr lang="zh-CN" altLang="en-US" dirty="0"/>
              <a:t>的位置是不同的。系统会以</a:t>
            </a:r>
            <a:r>
              <a:rPr lang="en-US" altLang="zh-CN" dirty="0"/>
              <a:t>Constraints</a:t>
            </a:r>
            <a:r>
              <a:rPr lang="zh-CN" altLang="en-US" dirty="0"/>
              <a:t>为准，界面上提示你橙色辅助线，线上的数字是这个</a:t>
            </a:r>
            <a:r>
              <a:rPr lang="en-US" altLang="zh-CN" dirty="0"/>
              <a:t>view</a:t>
            </a:r>
            <a:r>
              <a:rPr lang="zh-CN" altLang="en-US" dirty="0"/>
              <a:t>的位置与</a:t>
            </a:r>
            <a:r>
              <a:rPr lang="en-US" altLang="zh-CN" dirty="0"/>
              <a:t>Constraints</a:t>
            </a:r>
            <a:r>
              <a:rPr lang="zh-CN" altLang="en-US" dirty="0"/>
              <a:t>的 差距。这时可以在“</a:t>
            </a:r>
            <a:r>
              <a:rPr lang="en-US" altLang="zh-CN" dirty="0"/>
              <a:t>Resolve Auto Layout Issues”</a:t>
            </a:r>
            <a:r>
              <a:rPr lang="zh-CN" altLang="en-US" dirty="0"/>
              <a:t>中选择</a:t>
            </a:r>
            <a:r>
              <a:rPr lang="en-US" altLang="zh-CN" dirty="0"/>
              <a:t>update frame</a:t>
            </a:r>
            <a:r>
              <a:rPr lang="zh-CN" altLang="en-US" dirty="0"/>
              <a:t>，这样这个</a:t>
            </a:r>
            <a:r>
              <a:rPr lang="en-US" altLang="zh-CN" dirty="0"/>
              <a:t>view</a:t>
            </a:r>
            <a:r>
              <a:rPr lang="zh-CN" altLang="en-US" dirty="0"/>
              <a:t>会自动移动到</a:t>
            </a:r>
            <a:r>
              <a:rPr lang="en-US" altLang="zh-CN" dirty="0"/>
              <a:t>Constraints</a:t>
            </a:r>
            <a:r>
              <a:rPr lang="zh-CN" altLang="en-US" dirty="0"/>
              <a:t>所指示的地方；也可以</a:t>
            </a:r>
            <a:r>
              <a:rPr lang="en-US" altLang="zh-CN" dirty="0"/>
              <a:t>update constraints</a:t>
            </a:r>
            <a:r>
              <a:rPr lang="zh-CN" altLang="en-US" dirty="0"/>
              <a:t>，这时</a:t>
            </a:r>
            <a:r>
              <a:rPr lang="en-US" altLang="zh-CN" dirty="0"/>
              <a:t>view</a:t>
            </a:r>
            <a:r>
              <a:rPr lang="zh-CN" altLang="en-US" dirty="0"/>
              <a:t>的位置不变，</a:t>
            </a:r>
            <a:r>
              <a:rPr lang="en-US" altLang="zh-CN" dirty="0"/>
              <a:t>constraints</a:t>
            </a:r>
            <a:r>
              <a:rPr lang="zh-CN" altLang="en-US" dirty="0"/>
              <a:t>变为与界面上的</a:t>
            </a:r>
            <a:r>
              <a:rPr lang="en-US" altLang="zh-CN" dirty="0"/>
              <a:t>view</a:t>
            </a:r>
            <a:r>
              <a:rPr lang="zh-CN" altLang="en-US" dirty="0"/>
              <a:t>位置一致的数值</a:t>
            </a:r>
            <a:endParaRPr lang="en-US" altLang="zh-CN" dirty="0"/>
          </a:p>
          <a:p>
            <a:pPr>
              <a:lnSpc>
                <a:spcPct val="140000"/>
              </a:lnSpc>
            </a:pPr>
            <a:endParaRPr lang="zh-CN" altLang="en-US" dirty="0"/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/>
              <a:t>对没有提供</a:t>
            </a:r>
            <a:r>
              <a:rPr lang="en-US" altLang="zh-CN" dirty="0"/>
              <a:t>Constraints</a:t>
            </a:r>
            <a:r>
              <a:rPr lang="zh-CN" altLang="en-US" dirty="0"/>
              <a:t>的</a:t>
            </a:r>
            <a:r>
              <a:rPr lang="en-US" altLang="zh-CN" dirty="0"/>
              <a:t>view</a:t>
            </a:r>
            <a:r>
              <a:rPr lang="zh-CN" altLang="en-US" dirty="0"/>
              <a:t>，系统会自动加上</a:t>
            </a:r>
            <a:r>
              <a:rPr lang="en-US" altLang="zh-CN" dirty="0"/>
              <a:t>constraints</a:t>
            </a:r>
            <a:r>
              <a:rPr lang="zh-CN" altLang="en-US" dirty="0"/>
              <a:t>，这些</a:t>
            </a:r>
            <a:r>
              <a:rPr lang="en-US" altLang="zh-CN" dirty="0"/>
              <a:t>constraints</a:t>
            </a:r>
            <a:r>
              <a:rPr lang="zh-CN" altLang="en-US" dirty="0"/>
              <a:t>是界面上不可见的。这一 点是</a:t>
            </a:r>
            <a:r>
              <a:rPr lang="en-US" altLang="zh-CN" dirty="0"/>
              <a:t>Xcode5</a:t>
            </a:r>
            <a:r>
              <a:rPr lang="zh-CN" altLang="en-US" dirty="0"/>
              <a:t>与</a:t>
            </a:r>
            <a:r>
              <a:rPr lang="en-US" altLang="zh-CN" dirty="0"/>
              <a:t>Xcode4</a:t>
            </a:r>
            <a:r>
              <a:rPr lang="zh-CN" altLang="en-US" dirty="0"/>
              <a:t>在</a:t>
            </a:r>
            <a:r>
              <a:rPr lang="en-US" altLang="zh-CN" dirty="0" err="1"/>
              <a:t>Autolayout</a:t>
            </a:r>
            <a:r>
              <a:rPr lang="zh-CN" altLang="en-US" dirty="0"/>
              <a:t>技术升级上最大的改进！</a:t>
            </a:r>
            <a:r>
              <a:rPr lang="en-US" altLang="zh-CN" dirty="0"/>
              <a:t>Xcode4</a:t>
            </a:r>
            <a:r>
              <a:rPr lang="zh-CN" altLang="en-US" dirty="0"/>
              <a:t>是系统强加</a:t>
            </a:r>
            <a:r>
              <a:rPr lang="en-US" altLang="zh-CN" dirty="0"/>
              <a:t>constraints</a:t>
            </a:r>
            <a:r>
              <a:rPr lang="zh-CN" altLang="en-US" dirty="0"/>
              <a:t>，往往会对开发者进行了干 扰，因为强加的</a:t>
            </a:r>
            <a:r>
              <a:rPr lang="en-US" altLang="zh-CN" dirty="0"/>
              <a:t>Constraints</a:t>
            </a:r>
            <a:r>
              <a:rPr lang="zh-CN" altLang="en-US" dirty="0"/>
              <a:t>往往不是你想要的。</a:t>
            </a:r>
            <a:r>
              <a:rPr lang="en-US" altLang="zh-CN" dirty="0"/>
              <a:t>Xcode5</a:t>
            </a:r>
            <a:r>
              <a:rPr lang="zh-CN" altLang="en-US" dirty="0"/>
              <a:t>的这个改进方便了开发者按照自己的意图去设计和实施：首先不用去修改系统强加的 </a:t>
            </a:r>
            <a:r>
              <a:rPr lang="en-US" altLang="zh-CN" dirty="0"/>
              <a:t>constraints</a:t>
            </a:r>
            <a:r>
              <a:rPr lang="zh-CN" altLang="en-US" dirty="0"/>
              <a:t>；其次有些</a:t>
            </a:r>
            <a:r>
              <a:rPr lang="en-US" altLang="zh-CN" dirty="0"/>
              <a:t>view</a:t>
            </a:r>
            <a:r>
              <a:rPr lang="zh-CN" altLang="en-US" dirty="0"/>
              <a:t>的位置你不需要增加</a:t>
            </a:r>
            <a:r>
              <a:rPr lang="en-US" altLang="zh-CN" dirty="0"/>
              <a:t>Constraints</a:t>
            </a:r>
            <a:r>
              <a:rPr lang="zh-CN" altLang="en-US" dirty="0"/>
              <a:t>，就可以不用理会。注：这种自动给</a:t>
            </a:r>
            <a:r>
              <a:rPr lang="en-US" altLang="zh-CN" dirty="0"/>
              <a:t>View</a:t>
            </a:r>
            <a:r>
              <a:rPr lang="zh-CN" altLang="en-US" dirty="0"/>
              <a:t>加</a:t>
            </a:r>
            <a:r>
              <a:rPr lang="en-US" altLang="zh-CN" dirty="0"/>
              <a:t>Constraints </a:t>
            </a:r>
            <a:r>
              <a:rPr lang="zh-CN" altLang="en-US" dirty="0"/>
              <a:t>的方式只适用于你一个</a:t>
            </a:r>
            <a:r>
              <a:rPr lang="en-US" altLang="zh-CN" dirty="0"/>
              <a:t>Constraints</a:t>
            </a:r>
            <a:r>
              <a:rPr lang="zh-CN" altLang="en-US" dirty="0"/>
              <a:t>都没加的情况，如果你加了</a:t>
            </a:r>
            <a:r>
              <a:rPr lang="en-US" altLang="zh-CN" dirty="0"/>
              <a:t>x</a:t>
            </a:r>
            <a:r>
              <a:rPr lang="zh-CN" altLang="en-US" dirty="0"/>
              <a:t>方向的，</a:t>
            </a:r>
            <a:r>
              <a:rPr lang="en-US" altLang="zh-CN" dirty="0"/>
              <a:t>y</a:t>
            </a:r>
            <a:r>
              <a:rPr lang="zh-CN" altLang="en-US" dirty="0"/>
              <a:t>方向的也需要手动添加。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zh-CN" altLang="en-US" dirty="0"/>
              <a:t>代码构建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268760"/>
            <a:ext cx="8640960" cy="557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dirty="0"/>
              <a:t>如果是从代码层面开始使用</a:t>
            </a:r>
            <a:r>
              <a:rPr lang="en-US" altLang="zh-TW" b="1" dirty="0" err="1"/>
              <a:t>Autolayout</a:t>
            </a:r>
            <a:r>
              <a:rPr lang="en-US" altLang="zh-TW" dirty="0"/>
              <a:t>,</a:t>
            </a:r>
            <a:r>
              <a:rPr lang="zh-TW" altLang="en-US" dirty="0"/>
              <a:t>需要对使用的</a:t>
            </a:r>
            <a:r>
              <a:rPr lang="en-US" altLang="zh-TW" b="1" dirty="0"/>
              <a:t>View</a:t>
            </a:r>
            <a:r>
              <a:rPr lang="zh-TW" altLang="en-US" dirty="0"/>
              <a:t>的</a:t>
            </a:r>
            <a:r>
              <a:rPr lang="en-US" altLang="zh-TW" b="1" dirty="0" err="1">
                <a:solidFill>
                  <a:srgbClr val="FFFF00"/>
                </a:solidFill>
              </a:rPr>
              <a:t>translatesAutoresizingMaskIntoConstraints</a:t>
            </a:r>
            <a:r>
              <a:rPr lang="zh-TW" altLang="en-US" dirty="0"/>
              <a:t>的属性设置为</a:t>
            </a:r>
            <a:r>
              <a:rPr lang="en-US" altLang="zh-TW" dirty="0">
                <a:solidFill>
                  <a:schemeClr val="accent3"/>
                </a:solidFill>
              </a:rPr>
              <a:t>NO</a:t>
            </a:r>
            <a:r>
              <a:rPr lang="en-US" altLang="zh-TW" dirty="0"/>
              <a:t>.</a:t>
            </a:r>
            <a:r>
              <a:rPr lang="zh-TW" altLang="en-US" dirty="0"/>
              <a:t>即可开始通过代码添加</a:t>
            </a:r>
            <a:r>
              <a:rPr lang="en-US" altLang="zh-TW" dirty="0">
                <a:solidFill>
                  <a:srgbClr val="8000FF"/>
                </a:solidFill>
              </a:rPr>
              <a:t>Constraint</a:t>
            </a:r>
            <a:r>
              <a:rPr lang="en-US" altLang="zh-TW" dirty="0"/>
              <a:t>,</a:t>
            </a:r>
            <a:r>
              <a:rPr lang="zh-TW" altLang="en-US" dirty="0"/>
              <a:t>否则</a:t>
            </a:r>
            <a:r>
              <a:rPr lang="en-US" altLang="zh-TW" dirty="0"/>
              <a:t>View</a:t>
            </a:r>
            <a:r>
              <a:rPr lang="zh-TW" altLang="en-US" dirty="0"/>
              <a:t>还是会按照以往的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autoresizingMask</a:t>
            </a:r>
            <a:r>
              <a:rPr lang="zh-TW" altLang="en-US" dirty="0"/>
              <a:t>进行计算</a:t>
            </a:r>
            <a:r>
              <a:rPr lang="en-US" altLang="zh-TW" dirty="0"/>
              <a:t>.</a:t>
            </a:r>
            <a:r>
              <a:rPr lang="zh-TW" altLang="en-US" dirty="0"/>
              <a:t>而在</a:t>
            </a:r>
            <a:r>
              <a:rPr lang="en-US" altLang="zh-TW" b="1" dirty="0"/>
              <a:t>Interface Builder</a:t>
            </a:r>
            <a:r>
              <a:rPr lang="zh-TW" altLang="en-US" dirty="0"/>
              <a:t>中勾选了</a:t>
            </a:r>
            <a:r>
              <a:rPr lang="en-US" altLang="zh-TW" b="1" dirty="0" err="1"/>
              <a:t>Ues</a:t>
            </a:r>
            <a:r>
              <a:rPr lang="en-US" altLang="zh-TW" b="1" dirty="0"/>
              <a:t> </a:t>
            </a:r>
            <a:r>
              <a:rPr lang="en-US" altLang="zh-TW" b="1" dirty="0" err="1"/>
              <a:t>Autolayout</a:t>
            </a:r>
            <a:r>
              <a:rPr lang="en-US" altLang="zh-TW" dirty="0" err="1"/>
              <a:t>,IB</a:t>
            </a:r>
            <a:r>
              <a:rPr lang="zh-TW" altLang="en-US" dirty="0"/>
              <a:t>生成的控件的</a:t>
            </a:r>
            <a:r>
              <a:rPr lang="en-US" altLang="zh-TW" b="1" dirty="0" err="1">
                <a:solidFill>
                  <a:srgbClr val="FFFF00"/>
                </a:solidFill>
              </a:rPr>
              <a:t>translatesAutoresizingMaskIntoConstraints</a:t>
            </a:r>
            <a:r>
              <a:rPr lang="zh-TW" altLang="en-US" dirty="0"/>
              <a:t>属性都会被默认设置</a:t>
            </a:r>
            <a:r>
              <a:rPr lang="en-US" altLang="zh-TW" dirty="0"/>
              <a:t>NO.</a:t>
            </a:r>
          </a:p>
          <a:p>
            <a:pPr>
              <a:lnSpc>
                <a:spcPct val="110000"/>
              </a:lnSpc>
            </a:pPr>
            <a:endParaRPr lang="en-US" altLang="zh-TW" dirty="0"/>
          </a:p>
          <a:p>
            <a:pPr marL="285750" indent="-285750">
              <a:lnSpc>
                <a:spcPct val="11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/>
              <a:t>代码创建的约束有两种方式</a:t>
            </a:r>
            <a:r>
              <a:rPr lang="en-US" altLang="zh-CN" dirty="0"/>
              <a:t>:</a:t>
            </a:r>
          </a:p>
          <a:p>
            <a:pPr marL="285750" indent="-285750">
              <a:lnSpc>
                <a:spcPct val="11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/>
              <a:t>1:</a:t>
            </a:r>
            <a:r>
              <a:rPr lang="zh-CN" altLang="en-US" dirty="0"/>
              <a:t>常规约束</a:t>
            </a:r>
            <a:r>
              <a:rPr lang="en-US" altLang="zh-CN" dirty="0"/>
              <a:t>,</a:t>
            </a:r>
            <a:r>
              <a:rPr lang="zh-CN" altLang="en-US" dirty="0"/>
              <a:t>写法比较冗长</a:t>
            </a:r>
            <a:r>
              <a:rPr lang="en-US" altLang="zh-CN" dirty="0"/>
              <a:t>,</a:t>
            </a:r>
            <a:r>
              <a:rPr lang="zh-CN" altLang="en-US" dirty="0"/>
              <a:t>但能实现所有的约束方式以及非常特殊的约束方式</a:t>
            </a:r>
            <a:r>
              <a:rPr lang="en-US" altLang="zh-CN" dirty="0"/>
              <a:t>,</a:t>
            </a:r>
            <a:r>
              <a:rPr lang="zh-CN" altLang="en-US" dirty="0"/>
              <a:t>代码如下</a:t>
            </a:r>
            <a:r>
              <a:rPr lang="en-US" altLang="zh-CN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实例化</a:t>
            </a:r>
            <a:r>
              <a:rPr lang="en-US" altLang="zh-CN" dirty="0"/>
              <a:t>Button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  button1 = [[</a:t>
            </a:r>
            <a:r>
              <a:rPr lang="en-US" altLang="zh-CN" dirty="0" err="1"/>
              <a:t>UIButton</a:t>
            </a:r>
            <a:r>
              <a:rPr lang="en-US" altLang="zh-CN" dirty="0"/>
              <a:t> </a:t>
            </a:r>
            <a:r>
              <a:rPr lang="en-US" altLang="zh-CN" dirty="0" err="1"/>
              <a:t>alloc</a:t>
            </a:r>
            <a:r>
              <a:rPr lang="en-US" altLang="zh-CN" dirty="0"/>
              <a:t>] </a:t>
            </a:r>
            <a:r>
              <a:rPr lang="en-US" altLang="zh-CN" dirty="0" err="1"/>
              <a:t>initWithFrame</a:t>
            </a:r>
            <a:r>
              <a:rPr lang="en-US" altLang="zh-CN" dirty="0"/>
              <a:t>:(</a:t>
            </a:r>
            <a:r>
              <a:rPr lang="en-US" altLang="zh-CN" dirty="0" err="1"/>
              <a:t>CGRectZero</a:t>
            </a:r>
            <a:r>
              <a:rPr lang="en-US" altLang="zh-CN" dirty="0"/>
              <a:t>)];//</a:t>
            </a:r>
            <a:r>
              <a:rPr lang="zh-CN" altLang="en-US" dirty="0"/>
              <a:t>这里不再需要去刻意指定</a:t>
            </a:r>
            <a:r>
              <a:rPr lang="en-US" altLang="zh-CN" dirty="0" err="1"/>
              <a:t>x.y</a:t>
            </a:r>
            <a:r>
              <a:rPr lang="zh-CN" altLang="en-US" dirty="0"/>
              <a:t>等坐标</a:t>
            </a:r>
            <a:r>
              <a:rPr lang="en-US" altLang="zh-CN" dirty="0"/>
              <a:t>. 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 [button1 </a:t>
            </a:r>
            <a:r>
              <a:rPr lang="en-US" altLang="zh-CN" dirty="0" err="1"/>
              <a:t>setTitle</a:t>
            </a:r>
            <a:r>
              <a:rPr lang="en-US" altLang="zh-CN" dirty="0"/>
              <a:t>:@"</a:t>
            </a:r>
            <a:r>
              <a:rPr lang="en-US" altLang="zh-CN" dirty="0" err="1"/>
              <a:t>yushuyi</a:t>
            </a:r>
            <a:r>
              <a:rPr lang="en-US" altLang="zh-CN" dirty="0"/>
              <a:t>" </a:t>
            </a:r>
            <a:r>
              <a:rPr lang="en-US" altLang="zh-CN" dirty="0" err="1"/>
              <a:t>forState:UIControlStateNormal</a:t>
            </a:r>
            <a:r>
              <a:rPr lang="en-US" altLang="zh-CN" dirty="0"/>
              <a:t>]; 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 [button1 </a:t>
            </a:r>
            <a:r>
              <a:rPr lang="en-US" altLang="zh-CN" dirty="0" err="1"/>
              <a:t>setBackgroundColor</a:t>
            </a:r>
            <a:r>
              <a:rPr lang="en-US" altLang="zh-CN" dirty="0"/>
              <a:t>:[</a:t>
            </a:r>
            <a:r>
              <a:rPr lang="en-US" altLang="zh-CN" dirty="0" err="1"/>
              <a:t>UIColor</a:t>
            </a:r>
            <a:r>
              <a:rPr lang="en-US" altLang="zh-CN" dirty="0"/>
              <a:t> </a:t>
            </a:r>
            <a:r>
              <a:rPr lang="en-US" altLang="zh-CN" dirty="0" err="1"/>
              <a:t>redColor</a:t>
            </a:r>
            <a:r>
              <a:rPr lang="en-US" altLang="zh-CN" dirty="0"/>
              <a:t>]];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 [button1 </a:t>
            </a:r>
            <a:r>
              <a:rPr lang="en-US" altLang="zh-CN" dirty="0" err="1"/>
              <a:t>sizeToFit</a:t>
            </a:r>
            <a:r>
              <a:rPr lang="en-US" altLang="zh-CN" dirty="0"/>
              <a:t>];  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 </a:t>
            </a:r>
            <a:r>
              <a:rPr lang="en-US" altLang="zh-CN" dirty="0"/>
              <a:t>[button1 </a:t>
            </a:r>
            <a:r>
              <a:rPr lang="en-US" altLang="zh-CN" dirty="0" err="1"/>
              <a:t>setTranslatesAutoresizingMaskIntoConstraints:NO</a:t>
            </a:r>
            <a:r>
              <a:rPr lang="en-US" altLang="zh-CN" dirty="0"/>
              <a:t>];//</a:t>
            </a:r>
            <a:r>
              <a:rPr lang="zh-CN" altLang="en-US" dirty="0"/>
              <a:t>将使用</a:t>
            </a:r>
            <a:r>
              <a:rPr lang="en-US" altLang="zh-CN" dirty="0" err="1"/>
              <a:t>AutoLayout</a:t>
            </a:r>
            <a:r>
              <a:rPr lang="zh-CN" altLang="en-US" dirty="0"/>
              <a:t>的方式来布局 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 </a:t>
            </a:r>
            <a:r>
              <a:rPr lang="en-US" altLang="zh-CN" dirty="0"/>
              <a:t>[</a:t>
            </a:r>
            <a:r>
              <a:rPr lang="en-US" altLang="zh-CN" dirty="0" err="1"/>
              <a:t>self.view</a:t>
            </a:r>
            <a:r>
              <a:rPr lang="en-US" altLang="zh-CN" dirty="0"/>
              <a:t> addSubview:button1];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zh-CN" altLang="en-US" dirty="0"/>
              <a:t>代码构建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268760"/>
            <a:ext cx="8640960" cy="54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创建了一个水平居中父视图的约束</a:t>
            </a:r>
            <a:r>
              <a:rPr lang="en-US" altLang="zh-CN" dirty="0" err="1"/>
              <a:t>NSLayoutConstraint</a:t>
            </a:r>
            <a:r>
              <a:rPr lang="en-US" altLang="zh-CN" dirty="0"/>
              <a:t> *constraint = [</a:t>
            </a:r>
            <a:r>
              <a:rPr lang="en-US" altLang="zh-CN" dirty="0" err="1"/>
              <a:t>NSLayoutConstraint</a:t>
            </a:r>
            <a:r>
              <a:rPr lang="en-US" altLang="zh-CN" dirty="0"/>
              <a:t>   </a:t>
            </a:r>
            <a:r>
              <a:rPr lang="en-US" altLang="zh-CN" dirty="0" err="1" smtClean="0"/>
              <a:t>constraintWithItem:button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attribute:NSLayoutAttributeCenterX</a:t>
            </a:r>
            <a:r>
              <a:rPr lang="en-US" altLang="zh-CN" dirty="0"/>
              <a:t>   </a:t>
            </a:r>
            <a:r>
              <a:rPr lang="en-US" altLang="zh-CN" dirty="0" err="1"/>
              <a:t>relatedBy:NSLayoutRelationEqual</a:t>
            </a:r>
            <a:r>
              <a:rPr lang="en-US" altLang="zh-CN" dirty="0"/>
              <a:t>  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toItem:self.view</a:t>
            </a:r>
            <a:r>
              <a:rPr lang="en-US" altLang="zh-CN" dirty="0"/>
              <a:t>    </a:t>
            </a:r>
            <a:r>
              <a:rPr lang="en-US" altLang="zh-CN" dirty="0" err="1"/>
              <a:t>attribute:NSLayoutAttributeCenterX</a:t>
            </a:r>
            <a:r>
              <a:rPr lang="en-US" altLang="zh-CN" dirty="0"/>
              <a:t>   multiplier:1.0f    constant:00.0f ];  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self.view</a:t>
            </a:r>
            <a:r>
              <a:rPr lang="en-US" altLang="zh-CN" dirty="0"/>
              <a:t> </a:t>
            </a:r>
            <a:r>
              <a:rPr lang="en-US" altLang="zh-CN" dirty="0" err="1"/>
              <a:t>addConstraint:constraint</a:t>
            </a:r>
            <a:r>
              <a:rPr lang="en-US" altLang="zh-CN" dirty="0"/>
              <a:t>];//</a:t>
            </a:r>
            <a:r>
              <a:rPr lang="zh-CN" altLang="en-US" dirty="0"/>
              <a:t>将约束添加到对应的父视图中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继续创建了一个位于父视图底部相隔</a:t>
            </a:r>
            <a:r>
              <a:rPr lang="en-US" altLang="zh-CN" dirty="0"/>
              <a:t>20</a:t>
            </a:r>
            <a:r>
              <a:rPr lang="zh-CN" altLang="en-US" dirty="0"/>
              <a:t>距离的约束</a:t>
            </a:r>
            <a:r>
              <a:rPr lang="en-US" altLang="zh-CN" dirty="0"/>
              <a:t>constraint = [  </a:t>
            </a:r>
            <a:r>
              <a:rPr lang="en-US" altLang="zh-CN" dirty="0" err="1"/>
              <a:t>NSLayoutConstraint</a:t>
            </a:r>
            <a:r>
              <a:rPr lang="en-US" altLang="zh-CN" dirty="0"/>
              <a:t>  constraintWithItem:button1   </a:t>
            </a:r>
            <a:r>
              <a:rPr lang="en-US" altLang="zh-CN" dirty="0" err="1"/>
              <a:t>attribute:NSLayoutAttributeBottom</a:t>
            </a:r>
            <a:r>
              <a:rPr lang="en-US" altLang="zh-CN" dirty="0"/>
              <a:t>   </a:t>
            </a:r>
            <a:r>
              <a:rPr lang="en-US" altLang="zh-CN" dirty="0" err="1"/>
              <a:t>relatedBy:NSLayoutRelationEqual</a:t>
            </a:r>
            <a:r>
              <a:rPr lang="en-US" altLang="zh-CN" dirty="0"/>
              <a:t>   </a:t>
            </a:r>
            <a:r>
              <a:rPr lang="en-US" altLang="zh-CN" dirty="0" err="1"/>
              <a:t>toItem:self.view</a:t>
            </a:r>
            <a:r>
              <a:rPr lang="en-US" altLang="zh-CN" dirty="0"/>
              <a:t>   </a:t>
            </a:r>
            <a:r>
              <a:rPr lang="en-US" altLang="zh-CN" dirty="0" err="1"/>
              <a:t>attribute:NSLayoutAttributeBottom</a:t>
            </a:r>
            <a:r>
              <a:rPr lang="en-US" altLang="zh-CN" dirty="0"/>
              <a:t>   multiplier:1.0f   constant:-20.0f ];  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self.view</a:t>
            </a:r>
            <a:r>
              <a:rPr lang="en-US" altLang="zh-CN" dirty="0"/>
              <a:t> </a:t>
            </a:r>
            <a:r>
              <a:rPr lang="en-US" altLang="zh-CN" dirty="0" err="1"/>
              <a:t>addConstraint:constraint</a:t>
            </a:r>
            <a:r>
              <a:rPr lang="en-US" altLang="zh-CN" dirty="0"/>
              <a:t>];</a:t>
            </a:r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***添加约束之前一定要将子视图优先</a:t>
            </a:r>
            <a:r>
              <a:rPr lang="en-US" altLang="zh-C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addSubview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到父视图中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否则在添加约束时会产生编译器警告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而我们在理解的时候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可以通过这种方式来理解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.item1.attribute = multiplier ⨉ item2.attribute + constant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8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zh-CN" altLang="en-US" dirty="0"/>
              <a:t>代码构建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268760"/>
            <a:ext cx="8640960" cy="550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/>
              <a:t>2:</a:t>
            </a:r>
            <a:r>
              <a:rPr lang="zh-CN" altLang="en-US" sz="1600" dirty="0"/>
              <a:t>可视化格式语言约束（</a:t>
            </a:r>
            <a:r>
              <a:rPr lang="en-US" altLang="zh-CN" sz="1600" b="1" dirty="0"/>
              <a:t>Visual format language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通过可视化语言可以一次性创建多个约束</a:t>
            </a:r>
            <a:r>
              <a:rPr lang="en-US" altLang="zh-CN" sz="1600" dirty="0"/>
              <a:t>. </a:t>
            </a:r>
            <a:r>
              <a:rPr lang="zh-CN" altLang="en-US" sz="1600" dirty="0"/>
              <a:t>这对于第一次方式来说</a:t>
            </a:r>
            <a:r>
              <a:rPr lang="en-US" altLang="zh-CN" sz="1600" dirty="0"/>
              <a:t>,</a:t>
            </a:r>
            <a:r>
              <a:rPr lang="zh-CN" altLang="en-US" sz="1600" dirty="0"/>
              <a:t>是相当方面和容易理解的</a:t>
            </a:r>
            <a:r>
              <a:rPr lang="en-US" altLang="zh-CN" sz="1600" dirty="0"/>
              <a:t>.</a:t>
            </a:r>
            <a:r>
              <a:rPr lang="zh-CN" altLang="en-US" sz="1600" dirty="0"/>
              <a:t>但可视化语言不是所有约束都能满足</a:t>
            </a:r>
            <a:r>
              <a:rPr lang="en-US" altLang="zh-CN" sz="1600" dirty="0"/>
              <a:t>.</a:t>
            </a:r>
            <a:r>
              <a:rPr lang="zh-CN" altLang="en-US" sz="1600" dirty="0"/>
              <a:t>示例代码如下</a:t>
            </a:r>
            <a:r>
              <a:rPr lang="en-US" altLang="zh-CN" sz="1600" dirty="0"/>
              <a:t>:</a:t>
            </a:r>
          </a:p>
          <a:p>
            <a:pPr>
              <a:lnSpc>
                <a:spcPct val="110000"/>
              </a:lnSpc>
            </a:pP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en-US" altLang="zh-CN" sz="1600" dirty="0">
                <a:solidFill>
                  <a:srgbClr val="ADDD68"/>
                </a:solidFill>
              </a:rPr>
              <a:t>//</a:t>
            </a:r>
            <a:r>
              <a:rPr lang="zh-CN" altLang="en-US" sz="1600" dirty="0">
                <a:solidFill>
                  <a:srgbClr val="ADDD68"/>
                </a:solidFill>
              </a:rPr>
              <a:t>创建需要参与约束规则的对象字典，表示这三个</a:t>
            </a:r>
            <a:r>
              <a:rPr lang="en-US" altLang="zh-CN" sz="1600" dirty="0">
                <a:solidFill>
                  <a:srgbClr val="ADDD68"/>
                </a:solidFill>
              </a:rPr>
              <a:t>Button</a:t>
            </a:r>
            <a:r>
              <a:rPr lang="zh-CN" altLang="en-US" sz="1600" dirty="0">
                <a:solidFill>
                  <a:srgbClr val="ADDD68"/>
                </a:solidFill>
              </a:rPr>
              <a:t>将参与</a:t>
            </a:r>
            <a:r>
              <a:rPr lang="en-US" altLang="zh-CN" sz="1600" dirty="0" err="1">
                <a:solidFill>
                  <a:srgbClr val="ADDD68"/>
                </a:solidFill>
              </a:rPr>
              <a:t>Autolayout</a:t>
            </a:r>
            <a:r>
              <a:rPr lang="zh-CN" altLang="en-US" sz="1600" dirty="0">
                <a:solidFill>
                  <a:srgbClr val="ADDD68"/>
                </a:solidFill>
              </a:rPr>
              <a:t>的约束处理，这个字典里面的</a:t>
            </a:r>
            <a:r>
              <a:rPr lang="en-US" altLang="zh-CN" sz="1600" dirty="0">
                <a:solidFill>
                  <a:srgbClr val="ADDD68"/>
                </a:solidFill>
              </a:rPr>
              <a:t>key</a:t>
            </a:r>
            <a:r>
              <a:rPr lang="zh-CN" altLang="en-US" sz="1600" dirty="0">
                <a:solidFill>
                  <a:srgbClr val="ADDD68"/>
                </a:solidFill>
              </a:rPr>
              <a:t>可以写在</a:t>
            </a:r>
            <a:r>
              <a:rPr lang="en-US" altLang="zh-CN" sz="1600" dirty="0">
                <a:solidFill>
                  <a:srgbClr val="ADDD68"/>
                </a:solidFill>
              </a:rPr>
              <a:t>format</a:t>
            </a:r>
            <a:r>
              <a:rPr lang="zh-CN" altLang="en-US" sz="1600" dirty="0">
                <a:solidFill>
                  <a:srgbClr val="ADDD68"/>
                </a:solidFill>
              </a:rPr>
              <a:t>字串中。编译器解析时，自动替换为这个字典中的</a:t>
            </a:r>
            <a:r>
              <a:rPr lang="en-US" altLang="zh-CN" sz="1600" dirty="0">
                <a:solidFill>
                  <a:srgbClr val="ADDD68"/>
                </a:solidFill>
              </a:rPr>
              <a:t>value</a:t>
            </a:r>
            <a:r>
              <a:rPr lang="zh-CN" altLang="en-US" sz="1600" dirty="0">
                <a:solidFill>
                  <a:srgbClr val="ADDD68"/>
                </a:solidFill>
              </a:rPr>
              <a:t>。</a:t>
            </a:r>
            <a:endParaRPr lang="en-US" altLang="zh-CN" sz="1600" dirty="0">
              <a:solidFill>
                <a:srgbClr val="ADDD68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 </a:t>
            </a:r>
            <a:r>
              <a:rPr lang="en-US" altLang="zh-CN" sz="1600" dirty="0" err="1"/>
              <a:t>NSDictionary</a:t>
            </a:r>
            <a:r>
              <a:rPr lang="en-US" altLang="zh-CN" sz="1600" dirty="0"/>
              <a:t> *</a:t>
            </a:r>
            <a:r>
              <a:rPr lang="en-US" altLang="zh-CN" sz="1600" dirty="0" err="1"/>
              <a:t>viewsDic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NSDictionaryOfVariableBindings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deleteButton,cancelButton,nextButton</a:t>
            </a:r>
            <a:r>
              <a:rPr lang="en-US" altLang="zh-CN" sz="1600" dirty="0"/>
              <a:t>);   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 </a:t>
            </a:r>
            <a:r>
              <a:rPr lang="en-US" altLang="zh-CN" sz="1600" dirty="0" err="1"/>
              <a:t>NSArray</a:t>
            </a:r>
            <a:r>
              <a:rPr lang="en-US" altLang="zh-CN" sz="1600" dirty="0"/>
              <a:t> *constraints = nil; 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 constraints = [</a:t>
            </a:r>
            <a:r>
              <a:rPr lang="en-US" altLang="zh-CN" sz="1600" dirty="0" err="1"/>
              <a:t>NSLayoutConstraint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constraintsWithVisualFormat</a:t>
            </a:r>
            <a:r>
              <a:rPr lang="en-US" altLang="zh-CN" sz="1600" dirty="0"/>
              <a:t>:@“H:|-25-[</a:t>
            </a:r>
            <a:r>
              <a:rPr lang="en-US" altLang="zh-CN" sz="1600" dirty="0" err="1"/>
              <a:t>deleteButton</a:t>
            </a:r>
            <a:r>
              <a:rPr lang="en-US" altLang="zh-CN" sz="1600" dirty="0"/>
              <a:t>(==cancelButton@700)]-(&gt;=8)-[</a:t>
            </a:r>
            <a:r>
              <a:rPr lang="en-US" altLang="zh-CN" sz="1600" dirty="0" err="1"/>
              <a:t>cancelButton</a:t>
            </a:r>
            <a:r>
              <a:rPr lang="en-US" altLang="zh-CN" sz="1600" dirty="0"/>
              <a:t>(140)]-[</a:t>
            </a:r>
            <a:r>
              <a:rPr lang="en-US" altLang="zh-CN" sz="1600" dirty="0" err="1"/>
              <a:t>nextButton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nextButtonWidth</a:t>
            </a:r>
            <a:r>
              <a:rPr lang="en-US" altLang="zh-CN" sz="1600" dirty="0"/>
              <a:t>)]-</a:t>
            </a:r>
            <a:r>
              <a:rPr lang="en-US" altLang="zh-CN" sz="1600" dirty="0" err="1"/>
              <a:t>rectY</a:t>
            </a:r>
            <a:r>
              <a:rPr lang="en-US" altLang="zh-CN" sz="1600" dirty="0"/>
              <a:t>-|”</a:t>
            </a:r>
            <a:r>
              <a:rPr lang="zh-CN" altLang="en-US" sz="1600" dirty="0"/>
              <a:t>   </a:t>
            </a:r>
            <a:r>
              <a:rPr lang="en-US" altLang="zh-CN" sz="1600" dirty="0" err="1"/>
              <a:t>options:NSLayoutFormatAlignAllTop</a:t>
            </a:r>
            <a:r>
              <a:rPr lang="en-US" altLang="zh-CN" sz="1600" dirty="0"/>
              <a:t> </a:t>
            </a:r>
            <a:r>
              <a:rPr lang="zh-CN" altLang="en-US" sz="1600" dirty="0"/>
              <a:t>  </a:t>
            </a:r>
            <a:r>
              <a:rPr lang="en-US" altLang="zh-CN" sz="1600" dirty="0"/>
              <a:t>metrics:@{</a:t>
            </a:r>
            <a:r>
              <a:rPr lang="en-US" altLang="zh-CN" sz="1600" dirty="0" smtClean="0"/>
              <a:t>@“</a:t>
            </a:r>
            <a:r>
              <a:rPr lang="en-US" altLang="zh-CN" sz="1600" dirty="0" err="1" smtClean="0"/>
              <a:t>rectY</a:t>
            </a:r>
            <a:r>
              <a:rPr lang="en-US" altLang="zh-CN" sz="1600" dirty="0" smtClean="0"/>
              <a:t>”:</a:t>
            </a:r>
            <a:r>
              <a:rPr lang="en-US" altLang="zh-CN" sz="1600" dirty="0"/>
              <a:t>@5,</a:t>
            </a:r>
            <a:r>
              <a:rPr lang="en-US" altLang="zh-CN" sz="1600" dirty="0" smtClean="0"/>
              <a:t>@“nextButtonWidth”:</a:t>
            </a:r>
            <a:r>
              <a:rPr lang="en-US" altLang="zh-CN" sz="1600" dirty="0"/>
              <a:t>@30} </a:t>
            </a:r>
            <a:r>
              <a:rPr lang="zh-CN" altLang="en-US" sz="1600" dirty="0"/>
              <a:t> </a:t>
            </a:r>
            <a:r>
              <a:rPr lang="en-US" altLang="zh-CN" sz="1600" dirty="0" err="1" smtClean="0"/>
              <a:t>views:viewsDic</a:t>
            </a:r>
            <a:r>
              <a:rPr lang="en-US" altLang="zh-CN" sz="1600" dirty="0"/>
              <a:t>]; 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 </a:t>
            </a:r>
            <a:r>
              <a:rPr lang="en-US" altLang="zh-CN" sz="1600" dirty="0"/>
              <a:t>[</a:t>
            </a:r>
            <a:r>
              <a:rPr lang="en-US" altLang="zh-CN" sz="1600" dirty="0" err="1"/>
              <a:t>self.view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addConstraints:constraints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 constraints = [</a:t>
            </a:r>
            <a:r>
              <a:rPr lang="en-US" altLang="zh-CN" sz="1600" dirty="0" err="1"/>
              <a:t>NSLayoutConstraint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constraintsWithVisualFormat</a:t>
            </a:r>
            <a:r>
              <a:rPr lang="en-US" altLang="zh-CN" sz="1600" dirty="0"/>
              <a:t>: @“V:[</a:t>
            </a:r>
            <a:r>
              <a:rPr lang="en-US" altLang="zh-CN" sz="1600" dirty="0" err="1"/>
              <a:t>nextButton</a:t>
            </a:r>
            <a:r>
              <a:rPr lang="en-US" altLang="zh-CN" sz="1600" dirty="0"/>
              <a:t>]-|” </a:t>
            </a:r>
            <a:r>
              <a:rPr lang="zh-CN" altLang="en-US" sz="1600" dirty="0"/>
              <a:t> </a:t>
            </a:r>
            <a:r>
              <a:rPr lang="en-US" altLang="zh-CN" sz="1600" dirty="0"/>
              <a:t>options:0</a:t>
            </a:r>
            <a:r>
              <a:rPr lang="zh-CN" altLang="en-US" sz="1600" dirty="0"/>
              <a:t>   </a:t>
            </a:r>
            <a:r>
              <a:rPr lang="en-US" altLang="zh-CN" sz="1600" dirty="0" err="1"/>
              <a:t>metrics:nil</a:t>
            </a:r>
            <a:r>
              <a:rPr lang="zh-CN" altLang="en-US" sz="1600" dirty="0"/>
              <a:t>  </a:t>
            </a:r>
            <a:r>
              <a:rPr lang="en-US" altLang="zh-CN" sz="1600" dirty="0" err="1"/>
              <a:t>views:viewsDic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 </a:t>
            </a:r>
            <a:r>
              <a:rPr lang="en-US" altLang="zh-CN" sz="1600" dirty="0"/>
              <a:t>[</a:t>
            </a:r>
            <a:r>
              <a:rPr lang="en-US" altLang="zh-CN" sz="1600" dirty="0" err="1"/>
              <a:t>self.view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addConstraints:constraints</a:t>
            </a:r>
            <a:r>
              <a:rPr lang="en-US" altLang="zh-CN" sz="1600" dirty="0"/>
              <a:t>];</a:t>
            </a:r>
          </a:p>
          <a:p>
            <a:pPr>
              <a:lnSpc>
                <a:spcPct val="110000"/>
              </a:lnSpc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329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zh-CN" altLang="en-US" dirty="0"/>
              <a:t>代码构建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268760"/>
            <a:ext cx="8640960" cy="550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err="1"/>
              <a:t>Vfl</a:t>
            </a:r>
            <a:r>
              <a:rPr lang="zh-CN" altLang="en-US" dirty="0"/>
              <a:t>（</a:t>
            </a:r>
            <a:r>
              <a:rPr lang="en-US" altLang="zh-CN" b="1" dirty="0"/>
              <a:t>Visual format language</a:t>
            </a:r>
            <a:r>
              <a:rPr lang="zh-CN" altLang="en-US" dirty="0"/>
              <a:t>）语法分析：</a:t>
            </a:r>
            <a:endParaRPr lang="en-US" altLang="zh-CN" dirty="0"/>
          </a:p>
          <a:p>
            <a:pPr marL="742950" lvl="1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dirty="0" smtClean="0"/>
              <a:t>"</a:t>
            </a:r>
            <a:r>
              <a:rPr lang="pl-PL" altLang="zh-CN" dirty="0"/>
              <a:t>|"</a:t>
            </a:r>
            <a:r>
              <a:rPr lang="zh-CN" altLang="pl-PL" dirty="0"/>
              <a:t>表示</a:t>
            </a:r>
            <a:r>
              <a:rPr lang="pl-PL" altLang="zh-CN" dirty="0" err="1"/>
              <a:t>superview</a:t>
            </a:r>
            <a:r>
              <a:rPr lang="pl-PL" altLang="zh-CN" dirty="0"/>
              <a:t>. </a:t>
            </a:r>
          </a:p>
          <a:p>
            <a:pPr lvl="1">
              <a:lnSpc>
                <a:spcPct val="140000"/>
              </a:lnSpc>
            </a:pPr>
            <a:r>
              <a:rPr lang="zh-TW" altLang="en-US" dirty="0"/>
              <a:t>    </a:t>
            </a:r>
            <a:r>
              <a:rPr lang="en-US" altLang="zh-TW" dirty="0"/>
              <a:t>|-</a:t>
            </a:r>
            <a:r>
              <a:rPr lang="zh-TW" altLang="en-US" dirty="0"/>
              <a:t>间距</a:t>
            </a:r>
            <a:r>
              <a:rPr lang="en-US" altLang="zh-TW" dirty="0"/>
              <a:t>-[view1</a:t>
            </a:r>
            <a:r>
              <a:rPr lang="zh-TW" altLang="en-US" dirty="0"/>
              <a:t>对象名</a:t>
            </a:r>
            <a:r>
              <a:rPr lang="en-US" altLang="zh-TW" dirty="0"/>
              <a:t>]-(&gt;=20)-[view2</a:t>
            </a:r>
            <a:r>
              <a:rPr lang="zh-TW" altLang="en-US" dirty="0"/>
              <a:t>对象名</a:t>
            </a:r>
            <a:r>
              <a:rPr lang="en-US" altLang="zh-TW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    不写</a:t>
            </a:r>
            <a:r>
              <a:rPr lang="en-US" altLang="zh-CN" dirty="0"/>
              <a:t>H/V</a:t>
            </a:r>
            <a:r>
              <a:rPr lang="zh-CN" altLang="en-US" dirty="0"/>
              <a:t>就表示横向，间距可以写固定值也可写</a:t>
            </a:r>
            <a:r>
              <a:rPr lang="en-US" altLang="zh-CN" dirty="0"/>
              <a:t>&gt;/&lt;</a:t>
            </a:r>
            <a:r>
              <a:rPr lang="zh-CN" altLang="en-US" dirty="0"/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    形象化的理解，</a:t>
            </a:r>
            <a:r>
              <a:rPr lang="en-US" altLang="zh-CN" dirty="0"/>
              <a:t>"|"</a:t>
            </a:r>
            <a:r>
              <a:rPr lang="zh-CN" altLang="en-US" dirty="0"/>
              <a:t>是用来确定</a:t>
            </a:r>
            <a:r>
              <a:rPr lang="en-US" altLang="zh-CN" dirty="0"/>
              <a:t>view</a:t>
            </a:r>
            <a:r>
              <a:rPr lang="zh-CN" altLang="en-US" dirty="0"/>
              <a:t>上、下、左、右关系的。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    想要确定从上到下的关系，就加</a:t>
            </a:r>
            <a:r>
              <a:rPr lang="en-US" altLang="zh-CN" dirty="0"/>
              <a:t>V:|</a:t>
            </a:r>
            <a:r>
              <a:rPr lang="zh-CN" altLang="en-US" dirty="0"/>
              <a:t>。那么这个</a:t>
            </a:r>
            <a:r>
              <a:rPr lang="en-US" altLang="zh-CN" dirty="0" err="1"/>
              <a:t>vfl</a:t>
            </a:r>
            <a:r>
              <a:rPr lang="zh-CN" altLang="en-US" dirty="0"/>
              <a:t>字串就可以描述从上</a:t>
            </a:r>
            <a:r>
              <a:rPr lang="zh-CN" altLang="en-US" dirty="0" smtClean="0"/>
              <a:t>到下的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view</a:t>
            </a:r>
            <a:r>
              <a:rPr lang="zh-CN" altLang="en-US" dirty="0"/>
              <a:t>们的关系。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 smtClean="0"/>
              <a:t>方括号</a:t>
            </a:r>
            <a:r>
              <a:rPr lang="zh-CN" altLang="en-US" dirty="0"/>
              <a:t>表示</a:t>
            </a:r>
            <a:r>
              <a:rPr lang="en-US" altLang="zh-CN" dirty="0"/>
              <a:t>view</a:t>
            </a:r>
            <a:r>
              <a:rPr lang="zh-CN" altLang="en-US" dirty="0"/>
              <a:t>，圆括号表示尺寸数值。支持大小等于。或者另一个</a:t>
            </a:r>
            <a:r>
              <a:rPr lang="en-US" altLang="zh-CN" dirty="0"/>
              <a:t>view</a:t>
            </a:r>
            <a:r>
              <a:rPr lang="zh-CN" altLang="en-US" dirty="0"/>
              <a:t>　</a:t>
            </a:r>
            <a:r>
              <a:rPr lang="en-US" altLang="zh-CN" dirty="0"/>
              <a:t>|-[view1(view2)]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１的宽度等于</a:t>
            </a:r>
            <a:r>
              <a:rPr lang="en-US" altLang="zh-CN" dirty="0"/>
              <a:t>v</a:t>
            </a:r>
            <a:r>
              <a:rPr lang="zh-CN" altLang="en-US" dirty="0"/>
              <a:t>２。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dirty="0" smtClean="0"/>
              <a:t>优先级</a:t>
            </a:r>
            <a:r>
              <a:rPr lang="zh-TW" altLang="en-US" dirty="0"/>
              <a:t>用＠表示。如</a:t>
            </a:r>
            <a:r>
              <a:rPr lang="en-US" altLang="zh-TW" dirty="0"/>
              <a:t>V:|-50@750-[view(55)]</a:t>
            </a:r>
            <a:r>
              <a:rPr lang="zh-TW" altLang="en-US" dirty="0"/>
              <a:t>，或者写到</a:t>
            </a:r>
            <a:r>
              <a:rPr lang="en-US" altLang="zh-TW" dirty="0"/>
              <a:t>metrics</a:t>
            </a:r>
            <a:r>
              <a:rPr lang="zh-TW" altLang="en-US" dirty="0"/>
              <a:t>里面更好。</a:t>
            </a:r>
          </a:p>
          <a:p>
            <a:pPr>
              <a:lnSpc>
                <a:spcPct val="140000"/>
              </a:lnSpc>
            </a:pPr>
            <a:r>
              <a:rPr lang="zh-TW" altLang="en-US" dirty="0"/>
              <a:t>  </a:t>
            </a:r>
            <a:r>
              <a:rPr lang="zh-TW" altLang="en-US" dirty="0" smtClean="0"/>
              <a:t>具体定义查</a:t>
            </a:r>
            <a:r>
              <a:rPr lang="zh-TW" altLang="en-US" dirty="0"/>
              <a:t>看</a:t>
            </a:r>
            <a:r>
              <a:rPr lang="en-US" altLang="zh-TW" dirty="0" err="1"/>
              <a:t>UILayoutPriority</a:t>
            </a:r>
            <a:r>
              <a:rPr lang="zh-TW" altLang="en-US" dirty="0"/>
              <a:t>。有几个固定的数值。</a:t>
            </a:r>
            <a:r>
              <a:rPr lang="en-US" altLang="zh-TW" dirty="0"/>
              <a:t>1000</a:t>
            </a:r>
            <a:r>
              <a:rPr lang="zh-TW" altLang="en-US" dirty="0"/>
              <a:t>表示必须支持。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dirty="0" smtClean="0"/>
              <a:t>Options</a:t>
            </a:r>
            <a:r>
              <a:rPr lang="zh-TW" altLang="en-US" dirty="0"/>
              <a:t>，这个要看具体需要。如果是竖排</a:t>
            </a:r>
            <a:r>
              <a:rPr lang="en-US" altLang="zh-TW" dirty="0"/>
              <a:t>V</a:t>
            </a:r>
            <a:r>
              <a:rPr lang="zh-TW" altLang="en-US" dirty="0"/>
              <a:t>布局，可以添加</a:t>
            </a:r>
            <a:r>
              <a:rPr lang="en-US" altLang="zh-TW" dirty="0" err="1"/>
              <a:t>NSLayoutFormatAlignAllLeft</a:t>
            </a:r>
            <a:r>
              <a:rPr lang="zh-TW" altLang="en-US" dirty="0"/>
              <a:t>，让他们对齐。根据需要也可以添加按位或</a:t>
            </a:r>
            <a:r>
              <a:rPr lang="en-US" altLang="zh-TW" dirty="0" err="1"/>
              <a:t>NSLayoutFormatAlignAllLeft</a:t>
            </a:r>
            <a:r>
              <a:rPr lang="en-US" altLang="zh-TW" dirty="0"/>
              <a:t> | </a:t>
            </a:r>
            <a:r>
              <a:rPr lang="en-US" altLang="zh-TW" dirty="0" err="1"/>
              <a:t>NSLayoutFormatAlignAllRight</a:t>
            </a:r>
            <a:r>
              <a:rPr lang="zh-TW" altLang="en-US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57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84784"/>
            <a:ext cx="85689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/>
              <a:t>简介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基础理论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b="1" dirty="0"/>
              <a:t>使用方法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简介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412776"/>
            <a:ext cx="835292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b="1" dirty="0">
                <a:latin typeface="Heiti SC Light"/>
                <a:ea typeface="Heiti SC Light"/>
                <a:cs typeface="Heiti SC Light"/>
              </a:rPr>
              <a:t>Auto Layout</a:t>
            </a: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是</a:t>
            </a:r>
            <a:r>
              <a:rPr lang="en-US" altLang="zh-CN" sz="2400" dirty="0">
                <a:latin typeface="Heiti SC Light"/>
                <a:ea typeface="Heiti SC Light"/>
                <a:cs typeface="Heiti SC Light"/>
              </a:rPr>
              <a:t>iOS6</a:t>
            </a: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发布后引入的一个全新的布局特性</a:t>
            </a:r>
            <a:r>
              <a:rPr lang="en-US" altLang="zh-CN" sz="2400" dirty="0">
                <a:latin typeface="Heiti SC Light"/>
                <a:ea typeface="Heiti SC Light"/>
                <a:cs typeface="Heiti SC Light"/>
              </a:rPr>
              <a:t>,</a:t>
            </a: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其目的是弥补以往</a:t>
            </a:r>
            <a:r>
              <a:rPr lang="en-US" altLang="zh-CN" sz="2400" dirty="0" err="1">
                <a:latin typeface="Heiti SC Light"/>
                <a:ea typeface="Heiti SC Light"/>
                <a:cs typeface="Heiti SC Light"/>
              </a:rPr>
              <a:t>autoresizing</a:t>
            </a: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在布局方面的不足之处</a:t>
            </a:r>
            <a:r>
              <a:rPr lang="en-US" altLang="zh-CN" sz="2400" dirty="0">
                <a:latin typeface="Heiti SC Light"/>
                <a:ea typeface="Heiti SC Light"/>
                <a:cs typeface="Heiti SC Light"/>
              </a:rPr>
              <a:t>,</a:t>
            </a: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以及未来面对更多尺寸适配时界面布局可以更好的适应</a:t>
            </a:r>
            <a:r>
              <a:rPr lang="en-US" altLang="zh-CN" sz="2400" dirty="0">
                <a:latin typeface="Heiti SC Light"/>
                <a:ea typeface="Heiti SC Light"/>
                <a:cs typeface="Heiti SC Light"/>
              </a:rPr>
              <a:t>.</a:t>
            </a:r>
            <a:br>
              <a:rPr lang="en-US" altLang="zh-CN" sz="2400" dirty="0">
                <a:latin typeface="Heiti SC Light"/>
                <a:ea typeface="Heiti SC Light"/>
                <a:cs typeface="Heiti SC Light"/>
              </a:rPr>
            </a:br>
            <a:endParaRPr lang="en-US" altLang="zh-CN" sz="2400" dirty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使用这种技术，适应不同设备屏幕大小差异或设备翻转时对界面的要求，变得很容易。这种技术提供了一种灵活的机制来描述界面上各控件的位置关系。</a:t>
            </a:r>
            <a:endParaRPr kumimoji="1" lang="zh-CN" altLang="en-US" sz="24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基础理论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412776"/>
            <a:ext cx="8712968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Autolayout</a:t>
            </a:r>
            <a:r>
              <a:rPr lang="zh-CN" altLang="en-US" sz="2000" dirty="0"/>
              <a:t>通过内定的</a:t>
            </a:r>
            <a:r>
              <a:rPr lang="en-US" altLang="zh-CN" sz="2000" b="1" dirty="0"/>
              <a:t>Constraint</a:t>
            </a:r>
            <a:r>
              <a:rPr lang="en-US" altLang="zh-CN" sz="2000" dirty="0"/>
              <a:t>(</a:t>
            </a:r>
            <a:r>
              <a:rPr lang="zh-CN" altLang="en-US" sz="2000" dirty="0"/>
              <a:t>约束</a:t>
            </a:r>
            <a:r>
              <a:rPr lang="en-US" altLang="zh-CN" sz="2000" dirty="0"/>
              <a:t>)</a:t>
            </a:r>
            <a:r>
              <a:rPr lang="zh-CN" altLang="en-US" sz="2000" dirty="0"/>
              <a:t>和各项条件来使</a:t>
            </a:r>
            <a:r>
              <a:rPr lang="en-US" altLang="zh-CN" sz="2000" dirty="0"/>
              <a:t>view</a:t>
            </a:r>
            <a:r>
              <a:rPr lang="zh-CN" altLang="en-US" sz="2000" dirty="0"/>
              <a:t>具有自我计算尺寸，布局的能力。通过它自身的内容，能够得到尺寸。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Autolayout</a:t>
            </a:r>
            <a:r>
              <a:rPr lang="zh-CN" altLang="en-US" sz="2000" dirty="0" smtClean="0"/>
              <a:t>根据</a:t>
            </a:r>
            <a:r>
              <a:rPr lang="en-US" altLang="zh-CN" sz="2000" dirty="0" smtClean="0"/>
              <a:t>constraints</a:t>
            </a:r>
            <a:r>
              <a:rPr lang="zh-CN" altLang="en-US" sz="2000" dirty="0" smtClean="0"/>
              <a:t>来描述两个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的布局位置，确定于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superview</a:t>
            </a:r>
            <a:r>
              <a:rPr lang="zh-CN" altLang="en-US" sz="2000" dirty="0" smtClean="0"/>
              <a:t>及</a:t>
            </a:r>
            <a:r>
              <a:rPr lang="zh-CN" altLang="en-US" sz="2000" dirty="0"/>
              <a:t>其他</a:t>
            </a:r>
            <a:r>
              <a:rPr lang="en-US" altLang="zh-CN" sz="2000" dirty="0"/>
              <a:t>view</a:t>
            </a:r>
            <a:r>
              <a:rPr lang="zh-CN" altLang="en-US" sz="2000" dirty="0"/>
              <a:t>的关系。</a:t>
            </a:r>
            <a:endParaRPr lang="en-US" altLang="zh-CN" sz="2000" dirty="0"/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Autolayout</a:t>
            </a:r>
            <a:r>
              <a:rPr lang="zh-CN" altLang="en-US" sz="2000" dirty="0"/>
              <a:t>与以往的</a:t>
            </a:r>
            <a:r>
              <a:rPr lang="en-US" altLang="zh-CN" sz="2000" dirty="0"/>
              <a:t>frame</a:t>
            </a:r>
            <a:r>
              <a:rPr lang="zh-CN" altLang="en-US" sz="2000" dirty="0"/>
              <a:t>、</a:t>
            </a:r>
            <a:r>
              <a:rPr lang="en-US" altLang="zh-CN" sz="2000" dirty="0"/>
              <a:t>bound</a:t>
            </a:r>
            <a:r>
              <a:rPr lang="zh-CN" altLang="en-US" sz="2000" dirty="0"/>
              <a:t>、</a:t>
            </a:r>
            <a:r>
              <a:rPr lang="en-US" altLang="zh-CN" sz="2000" dirty="0"/>
              <a:t>center</a:t>
            </a:r>
            <a:r>
              <a:rPr lang="zh-CN" altLang="en-US" sz="2000" dirty="0"/>
              <a:t>包括</a:t>
            </a:r>
            <a:r>
              <a:rPr lang="en-US" altLang="zh-CN" sz="2000" dirty="0" err="1"/>
              <a:t>autosizing</a:t>
            </a:r>
            <a:r>
              <a:rPr lang="en-US" altLang="zh-CN" sz="2000" dirty="0"/>
              <a:t> mask</a:t>
            </a:r>
            <a:r>
              <a:rPr lang="zh-CN" altLang="en-US" sz="2000" dirty="0"/>
              <a:t>等方式都不同，这是一个新的技术，使用</a:t>
            </a:r>
            <a:r>
              <a:rPr lang="en-US" altLang="zh-CN" sz="2000" dirty="0" err="1"/>
              <a:t>Autolayout</a:t>
            </a:r>
            <a:r>
              <a:rPr lang="zh-CN" altLang="en-US" sz="2000" dirty="0"/>
              <a:t>时候就不用考虑以上那些方式啦，不用再纠结这个</a:t>
            </a:r>
            <a:r>
              <a:rPr lang="en-US" altLang="zh-CN" sz="2000" dirty="0"/>
              <a:t>view</a:t>
            </a:r>
            <a:r>
              <a:rPr lang="zh-CN" altLang="en-US" sz="2000" dirty="0"/>
              <a:t>的位置是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x,y,width,height</a:t>
            </a:r>
            <a:r>
              <a:rPr lang="en-US" altLang="zh-CN" sz="2000" dirty="0"/>
              <a:t>)</a:t>
            </a:r>
            <a:r>
              <a:rPr lang="zh-CN" altLang="en-US" sz="2000" dirty="0"/>
              <a:t>了！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与传统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autoresizingmask</a:t>
            </a:r>
            <a:r>
              <a:rPr lang="zh-CN" altLang="en-US" sz="2000" dirty="0"/>
              <a:t>自适应相比，</a:t>
            </a:r>
            <a:r>
              <a:rPr lang="en-US" altLang="zh-CN" sz="2000" dirty="0"/>
              <a:t>al</a:t>
            </a:r>
            <a:r>
              <a:rPr lang="zh-CN" altLang="en-US" sz="2000" dirty="0"/>
              <a:t>更精确，能绝对的确定</a:t>
            </a:r>
            <a:r>
              <a:rPr lang="en-US" altLang="zh-CN" sz="2000" dirty="0"/>
              <a:t>view</a:t>
            </a:r>
            <a:r>
              <a:rPr lang="zh-CN" altLang="en-US" sz="2000" dirty="0"/>
              <a:t>的布局。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view</a:t>
            </a:r>
            <a:r>
              <a:rPr lang="zh-CN" altLang="en-US" sz="2000" dirty="0"/>
              <a:t>不一定需要一个初始的</a:t>
            </a:r>
            <a:r>
              <a:rPr lang="en-US" altLang="zh-CN" sz="2000" dirty="0" err="1"/>
              <a:t>rect</a:t>
            </a:r>
            <a:r>
              <a:rPr lang="zh-CN" altLang="en-US" sz="2000" dirty="0"/>
              <a:t>。</a:t>
            </a:r>
            <a:r>
              <a:rPr lang="en-US" altLang="zh-CN" sz="2000" dirty="0"/>
              <a:t>al</a:t>
            </a:r>
            <a:r>
              <a:rPr lang="zh-CN" altLang="en-US" sz="2000" dirty="0"/>
              <a:t>中，</a:t>
            </a:r>
            <a:r>
              <a:rPr lang="en-US" altLang="zh-CN" sz="2000" dirty="0"/>
              <a:t>view</a:t>
            </a:r>
            <a:r>
              <a:rPr lang="zh-CN" altLang="en-US" sz="2000" dirty="0"/>
              <a:t>如果有足够的</a:t>
            </a:r>
            <a:r>
              <a:rPr lang="en-US" altLang="zh-CN" sz="2000" dirty="0"/>
              <a:t>constraint</a:t>
            </a:r>
            <a:r>
              <a:rPr lang="zh-CN" altLang="en-US" sz="2000" dirty="0"/>
              <a:t>，便可以确定自己的尺寸和位置，并且知道自己和其他</a:t>
            </a:r>
            <a:r>
              <a:rPr lang="en-US" altLang="zh-CN" sz="2000" dirty="0"/>
              <a:t>view</a:t>
            </a:r>
            <a:r>
              <a:rPr lang="zh-CN" altLang="en-US" sz="2000" dirty="0"/>
              <a:t>的关系。即想确定</a:t>
            </a:r>
            <a:r>
              <a:rPr lang="en-US" altLang="zh-CN" sz="2000" dirty="0"/>
              <a:t>view</a:t>
            </a:r>
            <a:r>
              <a:rPr lang="zh-CN" altLang="en-US" sz="2000" dirty="0"/>
              <a:t>的布局，就给它（们）添加</a:t>
            </a:r>
            <a:r>
              <a:rPr lang="en-US" altLang="zh-CN" sz="2000" dirty="0"/>
              <a:t>constraint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en-US" altLang="zh-CN" dirty="0" err="1"/>
              <a:t>Xib</a:t>
            </a:r>
            <a:r>
              <a:rPr lang="zh-CN" altLang="en-US" dirty="0"/>
              <a:t>或者</a:t>
            </a:r>
            <a:r>
              <a:rPr lang="en-US" altLang="zh-CN" dirty="0" err="1"/>
              <a:t>StoryBoard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424936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/>
              <a:t>打开某个</a:t>
            </a:r>
            <a:r>
              <a:rPr lang="en-US" altLang="zh-TW" sz="2000" b="1" dirty="0" err="1"/>
              <a:t>Xib</a:t>
            </a:r>
            <a:r>
              <a:rPr lang="zh-TW" altLang="en-US" sz="2000" dirty="0"/>
              <a:t>或者</a:t>
            </a:r>
            <a:r>
              <a:rPr lang="en-US" altLang="zh-TW" sz="2000" b="1" dirty="0" err="1"/>
              <a:t>StoryBoard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在右侧</a:t>
            </a:r>
            <a:r>
              <a:rPr lang="en-US" altLang="zh-TW" sz="2000" b="1" dirty="0"/>
              <a:t>Show in file inspector</a:t>
            </a:r>
            <a:r>
              <a:rPr lang="zh-TW" altLang="en-US" sz="2000" dirty="0"/>
              <a:t>里面找到</a:t>
            </a:r>
            <a:r>
              <a:rPr lang="en-US" altLang="zh-TW" sz="2000" b="1" dirty="0" err="1"/>
              <a:t>Ues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Autolayout</a:t>
            </a:r>
            <a:r>
              <a:rPr lang="en-US" altLang="zh-TW" sz="2000" dirty="0"/>
              <a:t>,</a:t>
            </a:r>
            <a:r>
              <a:rPr lang="zh-TW" altLang="en-US" sz="2000" dirty="0"/>
              <a:t>将其勾选</a:t>
            </a:r>
            <a:r>
              <a:rPr lang="en-US" altLang="zh-TW" sz="2000" dirty="0"/>
              <a:t>.</a:t>
            </a:r>
            <a:r>
              <a:rPr lang="zh-TW" altLang="en-US" sz="2000" dirty="0" smtClean="0"/>
              <a:t>如下图</a:t>
            </a:r>
            <a:r>
              <a:rPr lang="zh-CN" altLang="zh-TW" sz="2000" dirty="0" smtClean="0"/>
              <a:t>，</a:t>
            </a:r>
            <a:r>
              <a:rPr lang="zh-CN" altLang="en-US" sz="2000" dirty="0" smtClean="0"/>
              <a:t>自</a:t>
            </a:r>
            <a:r>
              <a:rPr lang="zh-CN" altLang="en-US" sz="2000" dirty="0"/>
              <a:t>此</a:t>
            </a:r>
            <a:r>
              <a:rPr lang="en-US" altLang="zh-CN" sz="2000" dirty="0"/>
              <a:t>,</a:t>
            </a:r>
            <a:r>
              <a:rPr lang="en-US" altLang="zh-CN" sz="2000" b="1" dirty="0" err="1"/>
              <a:t>Autolayout</a:t>
            </a:r>
            <a:r>
              <a:rPr lang="zh-CN" altLang="en-US" sz="2000" dirty="0"/>
              <a:t>便启</a:t>
            </a:r>
            <a:r>
              <a:rPr lang="zh-CN" altLang="en-US" sz="2000" dirty="0" smtClean="0"/>
              <a:t>用成功</a:t>
            </a:r>
            <a:r>
              <a:rPr lang="en-US" altLang="zh-CN" sz="2000" dirty="0"/>
              <a:t>,</a:t>
            </a:r>
            <a:r>
              <a:rPr lang="en-US" altLang="zh-CN" sz="2000" b="1" dirty="0" err="1" smtClean="0"/>
              <a:t>autoresizingMask</a:t>
            </a:r>
            <a:r>
              <a:rPr lang="zh-CN" altLang="en-US" sz="2000" b="1" dirty="0" smtClean="0"/>
              <a:t>会</a:t>
            </a:r>
            <a:r>
              <a:rPr lang="zh-CN" altLang="en-US" sz="2000" dirty="0" smtClean="0"/>
              <a:t>被废弃</a:t>
            </a:r>
            <a:r>
              <a:rPr lang="en-US" altLang="zh-CN" sz="2000" dirty="0"/>
              <a:t>.</a:t>
            </a:r>
            <a:r>
              <a:rPr lang="zh-CN" altLang="en-US" sz="2000" dirty="0"/>
              <a:t>其所有以往的功能和特性都被</a:t>
            </a:r>
            <a:r>
              <a:rPr lang="en-US" altLang="zh-CN" sz="2000" b="1" dirty="0" err="1"/>
              <a:t>Autolayout</a:t>
            </a:r>
            <a:r>
              <a:rPr lang="zh-CN" altLang="en-US" sz="2000" dirty="0"/>
              <a:t>取代</a:t>
            </a:r>
            <a:r>
              <a:rPr lang="en-US" altLang="zh-CN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FFFF00"/>
                </a:solidFill>
              </a:rPr>
              <a:t>***</a:t>
            </a:r>
            <a:r>
              <a:rPr lang="en-US" altLang="zh-CN" sz="2000" dirty="0" err="1">
                <a:solidFill>
                  <a:srgbClr val="FFFF00"/>
                </a:solidFill>
              </a:rPr>
              <a:t>Autolayout</a:t>
            </a:r>
            <a:r>
              <a:rPr lang="zh-CN" altLang="en-US" sz="2000" dirty="0">
                <a:solidFill>
                  <a:srgbClr val="FFFF00"/>
                </a:solidFill>
              </a:rPr>
              <a:t>的</a:t>
            </a:r>
            <a:r>
              <a:rPr lang="en-US" altLang="zh-CN" sz="2000" dirty="0">
                <a:solidFill>
                  <a:srgbClr val="FFFF00"/>
                </a:solidFill>
              </a:rPr>
              <a:t>checkbox</a:t>
            </a:r>
            <a:r>
              <a:rPr lang="zh-CN" altLang="en-US" sz="2000" dirty="0">
                <a:solidFill>
                  <a:srgbClr val="FFFF00"/>
                </a:solidFill>
              </a:rPr>
              <a:t>默认是</a:t>
            </a:r>
            <a:r>
              <a:rPr lang="en-US" altLang="zh-CN" sz="2000" dirty="0">
                <a:solidFill>
                  <a:srgbClr val="FFFF00"/>
                </a:solidFill>
              </a:rPr>
              <a:t>check</a:t>
            </a:r>
            <a:r>
              <a:rPr lang="zh-CN" altLang="en-US" sz="2000" dirty="0">
                <a:solidFill>
                  <a:srgbClr val="FFFF00"/>
                </a:solidFill>
              </a:rPr>
              <a:t>上的，这个配置是对整个</a:t>
            </a:r>
            <a:r>
              <a:rPr lang="en-US" altLang="zh-CN" sz="2000" dirty="0">
                <a:solidFill>
                  <a:srgbClr val="FFFF00"/>
                </a:solidFill>
              </a:rPr>
              <a:t>Storyboard</a:t>
            </a:r>
            <a:r>
              <a:rPr lang="zh-CN" altLang="en-US" sz="2000" dirty="0">
                <a:solidFill>
                  <a:srgbClr val="FFFF00"/>
                </a:solidFill>
              </a:rPr>
              <a:t>或整个</a:t>
            </a:r>
            <a:r>
              <a:rPr lang="en-US" altLang="zh-CN" sz="2000" dirty="0" err="1">
                <a:solidFill>
                  <a:srgbClr val="FFFF00"/>
                </a:solidFill>
              </a:rPr>
              <a:t>Xib</a:t>
            </a:r>
            <a:r>
              <a:rPr lang="zh-CN" altLang="en-US" sz="2000" dirty="0">
                <a:solidFill>
                  <a:srgbClr val="FFFF00"/>
                </a:solidFill>
              </a:rPr>
              <a:t>生效的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73016"/>
            <a:ext cx="4474308" cy="30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en-US" altLang="zh-CN" dirty="0" err="1"/>
              <a:t>Xib</a:t>
            </a:r>
            <a:r>
              <a:rPr lang="zh-CN" altLang="en-US" dirty="0"/>
              <a:t>或者</a:t>
            </a:r>
            <a:r>
              <a:rPr lang="en-US" altLang="zh-CN" dirty="0" err="1"/>
              <a:t>StoryBoard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可以设置</a:t>
            </a:r>
            <a:r>
              <a:rPr lang="en-US" altLang="zh-TW" sz="2400" dirty="0"/>
              <a:t>Constraints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地方</a:t>
            </a:r>
            <a:r>
              <a:rPr lang="zh-CN" altLang="en-US" sz="2400" dirty="0" smtClean="0"/>
              <a:t>：</a:t>
            </a:r>
            <a:r>
              <a:rPr lang="en-US" altLang="zh-TW" sz="2400" dirty="0" smtClean="0"/>
              <a:t>Editor</a:t>
            </a:r>
            <a:r>
              <a:rPr lang="zh-TW" altLang="en-US" sz="2400" dirty="0"/>
              <a:t>菜单下的</a:t>
            </a:r>
            <a:r>
              <a:rPr lang="en-US" altLang="zh-TW" sz="2400" dirty="0"/>
              <a:t>Pin</a:t>
            </a:r>
            <a:r>
              <a:rPr lang="zh-TW" altLang="en-US" sz="2400" dirty="0"/>
              <a:t>以上的</a:t>
            </a:r>
            <a:r>
              <a:rPr lang="en-US" altLang="zh-TW" sz="2400" dirty="0"/>
              <a:t>4</a:t>
            </a:r>
            <a:r>
              <a:rPr lang="zh-TW" altLang="en-US" sz="2400" dirty="0"/>
              <a:t>个菜单</a:t>
            </a:r>
            <a:endParaRPr lang="zh-TW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7" y="2774461"/>
            <a:ext cx="7376329" cy="31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en-US" altLang="zh-CN" dirty="0" err="1"/>
              <a:t>Xib</a:t>
            </a:r>
            <a:r>
              <a:rPr lang="zh-CN" altLang="en-US" dirty="0"/>
              <a:t>或者</a:t>
            </a:r>
            <a:r>
              <a:rPr lang="en-US" altLang="zh-CN" dirty="0" err="1"/>
              <a:t>StoryBoard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124744"/>
            <a:ext cx="4464496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/>
              <a:t>Width:</a:t>
            </a:r>
            <a:r>
              <a:rPr lang="zh-CN" altLang="en-US" sz="2000" dirty="0"/>
              <a:t>固定自身宽度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/>
              <a:t>Height:</a:t>
            </a:r>
            <a:r>
              <a:rPr lang="zh-CN" altLang="en-US" sz="2000" dirty="0"/>
              <a:t>固定自身高度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000" dirty="0"/>
              <a:t>H- Spacing: </a:t>
            </a:r>
            <a:r>
              <a:rPr lang="zh-TW" altLang="en-US" sz="2000" dirty="0"/>
              <a:t>固定两个</a:t>
            </a:r>
            <a:r>
              <a:rPr lang="en-US" altLang="zh-TW" sz="2000" dirty="0"/>
              <a:t>view</a:t>
            </a:r>
            <a:r>
              <a:rPr lang="zh-TW" altLang="en-US" sz="2000" dirty="0"/>
              <a:t>的水平间距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/>
              <a:t>V- Spacing:</a:t>
            </a:r>
            <a:r>
              <a:rPr lang="zh-TW" altLang="en-US" sz="2000" dirty="0"/>
              <a:t>固定两个</a:t>
            </a:r>
            <a:r>
              <a:rPr lang="en-US" altLang="zh-TW" sz="2000" dirty="0"/>
              <a:t>view</a:t>
            </a:r>
            <a:r>
              <a:rPr lang="zh-TW" altLang="en-US" sz="2000" dirty="0"/>
              <a:t>的</a:t>
            </a:r>
            <a:r>
              <a:rPr lang="zh-CN" altLang="en-US" sz="2000" dirty="0"/>
              <a:t>垂直</a:t>
            </a:r>
            <a:r>
              <a:rPr lang="zh-TW" altLang="en-US" sz="2000" dirty="0"/>
              <a:t>间距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/>
              <a:t>下面４个分别是</a:t>
            </a:r>
            <a:r>
              <a:rPr lang="en-US" altLang="zh-CN" sz="2000" dirty="0"/>
              <a:t>view</a:t>
            </a:r>
            <a:r>
              <a:rPr lang="zh-CN" altLang="en-US" sz="2000" dirty="0"/>
              <a:t>相对于</a:t>
            </a:r>
            <a:r>
              <a:rPr lang="en-US" altLang="zh-CN" sz="2000" dirty="0" err="1"/>
              <a:t>superview</a:t>
            </a:r>
            <a:r>
              <a:rPr lang="zh-CN" altLang="en-US" sz="2000" dirty="0"/>
              <a:t>的左、右、上、下的间距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/>
              <a:t>Widths Equally:</a:t>
            </a:r>
            <a:r>
              <a:rPr lang="zh-CN" altLang="en-US" sz="2000" dirty="0"/>
              <a:t>两个</a:t>
            </a:r>
            <a:r>
              <a:rPr lang="en-US" altLang="zh-CN" sz="2000" dirty="0"/>
              <a:t>view</a:t>
            </a:r>
            <a:r>
              <a:rPr lang="zh-CN" altLang="en-US" sz="2000" dirty="0"/>
              <a:t>保持宽度相同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/>
              <a:t>Heights Equally:</a:t>
            </a:r>
            <a:r>
              <a:rPr lang="zh-CN" altLang="en-US" sz="2000" dirty="0"/>
              <a:t>两个</a:t>
            </a:r>
            <a:r>
              <a:rPr lang="en-US" altLang="zh-CN" sz="2000" dirty="0"/>
              <a:t>view</a:t>
            </a:r>
            <a:r>
              <a:rPr lang="zh-CN" altLang="en-US" sz="2000" dirty="0"/>
              <a:t>保持高度相同</a:t>
            </a:r>
            <a:endParaRPr lang="zh-TW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51" y="1268760"/>
            <a:ext cx="4529049" cy="30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en-US" altLang="zh-CN" dirty="0" err="1"/>
              <a:t>Xib</a:t>
            </a:r>
            <a:r>
              <a:rPr lang="zh-CN" altLang="en-US" dirty="0"/>
              <a:t>或者</a:t>
            </a:r>
            <a:r>
              <a:rPr lang="en-US" altLang="zh-CN" dirty="0" err="1"/>
              <a:t>StoryBoard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1277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/>
              <a:t>xib</a:t>
            </a:r>
            <a:r>
              <a:rPr lang="zh-CN" altLang="en-US" sz="2400" dirty="0"/>
              <a:t>界面右下角工具条也有可以编辑</a:t>
            </a:r>
            <a:r>
              <a:rPr lang="en-US" altLang="zh-CN" sz="2400" dirty="0"/>
              <a:t>constraint</a:t>
            </a:r>
            <a:r>
              <a:rPr lang="zh-CN" altLang="en-US" sz="2400" dirty="0"/>
              <a:t>的方式：</a:t>
            </a:r>
            <a:endParaRPr lang="zh-TW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3" y="2063081"/>
            <a:ext cx="8098142" cy="41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en-US" altLang="zh-CN" dirty="0" err="1"/>
              <a:t>Xib</a:t>
            </a:r>
            <a:r>
              <a:rPr lang="zh-CN" altLang="en-US" dirty="0"/>
              <a:t>或者</a:t>
            </a:r>
            <a:r>
              <a:rPr lang="en-US" altLang="zh-CN" dirty="0" err="1"/>
              <a:t>StoryBoard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5646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/>
              <a:t>xib</a:t>
            </a:r>
            <a:r>
              <a:rPr lang="zh-CN" altLang="en-US" sz="2400" dirty="0"/>
              <a:t>界面右下角工具条也有可以编辑</a:t>
            </a:r>
            <a:r>
              <a:rPr lang="en-US" altLang="zh-CN" sz="2400" dirty="0"/>
              <a:t>constraint</a:t>
            </a:r>
            <a:r>
              <a:rPr lang="zh-CN" altLang="en-US" sz="2400" dirty="0"/>
              <a:t>的方式：</a:t>
            </a:r>
            <a:endParaRPr lang="zh-TW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45" y="1776436"/>
            <a:ext cx="7356231" cy="49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en-US" altLang="zh-CN" dirty="0" err="1"/>
              <a:t>Xib</a:t>
            </a:r>
            <a:r>
              <a:rPr lang="zh-CN" altLang="en-US" dirty="0"/>
              <a:t>或者</a:t>
            </a:r>
            <a:r>
              <a:rPr lang="en-US" altLang="zh-CN" dirty="0" err="1"/>
              <a:t>StoryBoard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2726592" cy="1252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0" y="3380634"/>
            <a:ext cx="2726592" cy="14165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229200"/>
            <a:ext cx="2717800" cy="160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9512" y="119675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/>
              <a:t>蓝色的辅助线：表明</a:t>
            </a:r>
            <a:r>
              <a:rPr lang="en-US" altLang="zh-CN" dirty="0"/>
              <a:t>Constraints</a:t>
            </a:r>
            <a:r>
              <a:rPr lang="zh-CN" altLang="en-US" dirty="0"/>
              <a:t>已经足以说明这个</a:t>
            </a:r>
            <a:r>
              <a:rPr lang="en-US" altLang="zh-CN" dirty="0"/>
              <a:t>view</a:t>
            </a:r>
            <a:r>
              <a:rPr lang="zh-CN" altLang="en-US" dirty="0"/>
              <a:t>的位置了</a:t>
            </a:r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9512" y="292494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/>
              <a:t>橙色的辅助线：表示</a:t>
            </a:r>
            <a:r>
              <a:rPr lang="en-US" altLang="zh-CN" dirty="0"/>
              <a:t>constraints</a:t>
            </a:r>
            <a:r>
              <a:rPr lang="zh-CN" altLang="en-US" dirty="0"/>
              <a:t>没有完备到可以说明这个</a:t>
            </a:r>
            <a:r>
              <a:rPr lang="en-US" altLang="zh-CN" dirty="0"/>
              <a:t>view</a:t>
            </a:r>
            <a:r>
              <a:rPr lang="zh-CN" altLang="en-US" dirty="0"/>
              <a:t>的位置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1520" y="479715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FFFF"/>
              </a:buClr>
              <a:buFont typeface="Wingdings" charset="2"/>
              <a:buChar char="Ø"/>
            </a:pPr>
            <a:r>
              <a:rPr lang="en-US" altLang="en-US" dirty="0"/>
              <a:t>红</a:t>
            </a:r>
            <a:r>
              <a:rPr lang="zh-CN" altLang="en-US" dirty="0"/>
              <a:t>色的辅助线：表明</a:t>
            </a:r>
            <a:r>
              <a:rPr lang="en-US" altLang="zh-CN" dirty="0"/>
              <a:t>Constraints</a:t>
            </a:r>
            <a:r>
              <a:rPr lang="zh-CN" altLang="en-US" dirty="0"/>
              <a:t>已经过约束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157296335</TotalTime>
  <Pages>0</Pages>
  <Words>729</Words>
  <Characters>0</Characters>
  <Application>Microsoft Macintosh PowerPoint</Application>
  <DocSecurity>0</DocSecurity>
  <PresentationFormat>全屏显示(4:3)</PresentationFormat>
  <Lines>0</Lines>
  <Paragraphs>101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平衡</vt:lpstr>
      <vt:lpstr>Lesson 7:自动布局AutoLayout</vt:lpstr>
      <vt:lpstr>简介</vt:lpstr>
      <vt:lpstr>基础理论</vt:lpstr>
      <vt:lpstr>使用方法-Xib或者StoryBoard</vt:lpstr>
      <vt:lpstr>使用方法-Xib或者StoryBoard</vt:lpstr>
      <vt:lpstr>使用方法-Xib或者StoryBoard</vt:lpstr>
      <vt:lpstr>使用方法-Xib或者StoryBoard</vt:lpstr>
      <vt:lpstr>使用方法-Xib或者StoryBoard</vt:lpstr>
      <vt:lpstr>使用方法-Xib或者StoryBoard</vt:lpstr>
      <vt:lpstr>使用方法-Xib或者StoryBoard</vt:lpstr>
      <vt:lpstr>使用方法-代码构建</vt:lpstr>
      <vt:lpstr>使用方法-代码构建</vt:lpstr>
      <vt:lpstr>使用方法-代码构建</vt:lpstr>
      <vt:lpstr>使用方法-代码构建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6813</cp:revision>
  <cp:lastPrinted>1899-12-30T00:00:00Z</cp:lastPrinted>
  <dcterms:created xsi:type="dcterms:W3CDTF">2012-07-12T07:10:00Z</dcterms:created>
  <dcterms:modified xsi:type="dcterms:W3CDTF">2015-03-11T11:38:07Z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