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8748" r:id="rId1"/>
  </p:sldMasterIdLst>
  <p:notesMasterIdLst>
    <p:notesMasterId r:id="rId10"/>
  </p:notesMasterIdLst>
  <p:handoutMasterIdLst>
    <p:handoutMasterId r:id="rId11"/>
  </p:handoutMasterIdLst>
  <p:sldIdLst>
    <p:sldId id="1551" r:id="rId2"/>
    <p:sldId id="1552" r:id="rId3"/>
    <p:sldId id="1553" r:id="rId4"/>
    <p:sldId id="1554" r:id="rId5"/>
    <p:sldId id="1555" r:id="rId6"/>
    <p:sldId id="1556" r:id="rId7"/>
    <p:sldId id="1557" r:id="rId8"/>
    <p:sldId id="1559" r:id="rId9"/>
  </p:sldIdLst>
  <p:sldSz cx="9144000" cy="6858000" type="screen4x3"/>
  <p:notesSz cx="6797675" cy="9874250"/>
  <p:custDataLst>
    <p:tags r:id="rId1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09879F-230C-4AAA-9B60-41FFDFBA99F4}">
          <p14:sldIdLst>
            <p14:sldId id="1551"/>
            <p14:sldId id="1552"/>
            <p14:sldId id="1553"/>
            <p14:sldId id="1554"/>
            <p14:sldId id="1555"/>
            <p14:sldId id="1556"/>
            <p14:sldId id="1557"/>
            <p14:sldId id="1559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0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80FF00"/>
    <a:srgbClr val="66FFCC"/>
    <a:srgbClr val="8000FF"/>
    <a:srgbClr val="3A7DCE"/>
    <a:srgbClr val="FFF2C9"/>
    <a:srgbClr val="B7E0FF"/>
    <a:srgbClr val="80ABE0"/>
    <a:srgbClr val="6599D9"/>
    <a:srgbClr val="6B9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9" autoAdjust="0"/>
    <p:restoredTop sz="97623" autoAdjust="0"/>
  </p:normalViewPr>
  <p:slideViewPr>
    <p:cSldViewPr>
      <p:cViewPr>
        <p:scale>
          <a:sx n="100" d="100"/>
          <a:sy n="100" d="100"/>
        </p:scale>
        <p:origin x="-104" y="-80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77" d="100"/>
          <a:sy n="77" d="100"/>
        </p:scale>
        <p:origin x="-2400" y="-60"/>
      </p:cViewPr>
      <p:guideLst>
        <p:guide orient="horz" pos="310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tags" Target="tags/tag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r">
              <a:defRPr sz="1200"/>
            </a:lvl1pPr>
          </a:lstStyle>
          <a:p>
            <a:fld id="{81359BDE-9715-4E5C-9738-28D0438B1343}" type="datetimeFigureOut">
              <a:rPr lang="zh-CN" altLang="en-US" smtClean="0">
                <a:ea typeface="微软雅黑" pitchFamily="34" charset="-122"/>
              </a:rPr>
              <a:pPr/>
              <a:t>15/5/7</a:t>
            </a:fld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r">
              <a:defRPr sz="1200"/>
            </a:lvl1pPr>
          </a:lstStyle>
          <a:p>
            <a:fld id="{C81781E6-8EC9-4E5A-BBC1-F69DB78700FC}" type="slidenum">
              <a:rPr lang="zh-CN" altLang="en-US" smtClean="0">
                <a:ea typeface="微软雅黑" pitchFamily="34" charset="-122"/>
              </a:rPr>
              <a:pPr/>
              <a:t>‹#›</a:t>
            </a:fld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550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3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DF9E65B2-A0B4-4242-9432-201E84F17494}" type="datetime1">
              <a:rPr lang="en-US" smtClean="0"/>
              <a:pPr/>
              <a:t>15/5/7</a:t>
            </a:fld>
            <a:endParaRPr lang="en-US" dirty="0"/>
          </a:p>
        </p:txBody>
      </p:sp>
      <p:sp>
        <p:nvSpPr>
          <p:cNvPr id="174084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8688" y="739775"/>
            <a:ext cx="49403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74085" name="Notes Placeholder 4"/>
          <p:cNvSpPr>
            <a:spLocks noGrp="1" noRot="1" noChangeAspect="1" noChangeArrowheads="1"/>
          </p:cNvSpPr>
          <p:nvPr/>
        </p:nvSpPr>
        <p:spPr bwMode="auto">
          <a:xfrm>
            <a:off x="678800" y="4689431"/>
            <a:ext cx="5438465" cy="444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22" tIns="46561" rIns="93122" bIns="46561" anchor="ctr"/>
          <a:lstStyle/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Click to edit Master text styles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Second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Third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Fourth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Fifth level</a:t>
            </a:r>
          </a:p>
        </p:txBody>
      </p:sp>
      <p:sp>
        <p:nvSpPr>
          <p:cNvPr id="174086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7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18DA32AE-6F44-4576-B6FE-FE04805D7D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备注占位符 1"/>
          <p:cNvSpPr>
            <a:spLocks noGrp="1"/>
          </p:cNvSpPr>
          <p:nvPr>
            <p:ph type="body" sz="quarter" idx="3"/>
          </p:nvPr>
        </p:nvSpPr>
        <p:spPr bwMode="auto">
          <a:xfrm>
            <a:off x="680424" y="4691034"/>
            <a:ext cx="5436841" cy="4442531"/>
          </a:xfrm>
          <a:prstGeom prst="rect">
            <a:avLst/>
          </a:prstGeom>
        </p:spPr>
        <p:txBody>
          <a:bodyPr vert="horz" lIns="93122" tIns="46561" rIns="93122" bIns="46561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9651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055FF6D4-D4D7-426A-98F7-170A3668379E}" type="datetime1">
              <a:rPr lang="en-US" smtClean="0"/>
              <a:pPr/>
              <a:t>15/5/7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15/5/7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15/5/7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15/5/7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5" y="116631"/>
            <a:ext cx="7200799" cy="89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defRPr sz="3200" b="1">
                <a:latin typeface="Heiti SC Light"/>
                <a:ea typeface="Heiti SC Light"/>
                <a:cs typeface="Heiti SC Light"/>
              </a:defRPr>
            </a:lvl1pPr>
          </a:lstStyle>
          <a:p>
            <a:pPr lvl="0"/>
            <a:r>
              <a:rPr lang="zh-CN" dirty="0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4" name="Slide Number Placeholder 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0432" y="6597352"/>
            <a:ext cx="79208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rgbClr val="1D629B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图片 2" descr="logo（透明底）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9030"/>
            <a:ext cx="1763688" cy="705674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7524328" y="69269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800" b="1" dirty="0" smtClean="0"/>
              <a:t>鹏途教育</a:t>
            </a:r>
            <a:endParaRPr kumimoji="1" lang="zh-CN" altLang="en-US" sz="1800" b="1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0"/>
          </p:nvPr>
        </p:nvSpPr>
        <p:spPr>
          <a:xfrm>
            <a:off x="179388" y="1268412"/>
            <a:ext cx="8713787" cy="547295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1pPr>
            <a:lvl2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2pPr>
            <a:lvl3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3pPr>
            <a:lvl4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4pPr>
            <a:lvl5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15/5/7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42295D47-465E-4A05-802B-049480555B6D}" type="datetime1">
              <a:rPr lang="en-US" smtClean="0"/>
              <a:pPr/>
              <a:t>15/5/7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15/5/7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15/5/7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15/5/7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15/5/7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15/5/7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4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15/5/7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3" descr="C:\Users\zhangzihuiya\Desktop\1.png"/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/>
          <a:stretch/>
        </p:blipFill>
        <p:spPr bwMode="auto">
          <a:xfrm>
            <a:off x="0" y="0"/>
            <a:ext cx="9144000" cy="1024128"/>
          </a:xfrm>
          <a:prstGeom prst="rect">
            <a:avLst/>
          </a:prstGeom>
          <a:solidFill>
            <a:srgbClr val="99CCFF">
              <a:alpha val="0"/>
            </a:srgbClr>
          </a:solidFill>
          <a:ln w="9525">
            <a:noFill/>
            <a:miter lim="800000"/>
            <a:headEnd/>
            <a:tailEnd/>
          </a:ln>
          <a:extLst/>
        </p:spPr>
      </p:pic>
      <p:cxnSp>
        <p:nvCxnSpPr>
          <p:cNvPr id="9" name="直接连接符 11"/>
          <p:cNvCxnSpPr/>
          <p:nvPr userDrawn="1"/>
        </p:nvCxnSpPr>
        <p:spPr>
          <a:xfrm>
            <a:off x="-36512" y="1124744"/>
            <a:ext cx="9235440" cy="0"/>
          </a:xfrm>
          <a:prstGeom prst="line">
            <a:avLst/>
          </a:prstGeom>
          <a:ln w="57150">
            <a:solidFill>
              <a:srgbClr val="5FAD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8749" r:id="rId1"/>
    <p:sldLayoutId id="2147488760" r:id="rId2"/>
    <p:sldLayoutId id="2147488750" r:id="rId3"/>
    <p:sldLayoutId id="2147488751" r:id="rId4"/>
    <p:sldLayoutId id="2147488752" r:id="rId5"/>
    <p:sldLayoutId id="2147488753" r:id="rId6"/>
    <p:sldLayoutId id="2147488754" r:id="rId7"/>
    <p:sldLayoutId id="2147488755" r:id="rId8"/>
    <p:sldLayoutId id="2147488756" r:id="rId9"/>
    <p:sldLayoutId id="2147488757" r:id="rId10"/>
    <p:sldLayoutId id="2147488758" r:id="rId11"/>
    <p:sldLayoutId id="2147488759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tig/json-framework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/>
              <a:t>Lesson </a:t>
            </a:r>
            <a:r>
              <a:rPr lang="en-US" altLang="zh-TW" b="0" dirty="0" smtClean="0"/>
              <a:t>1</a:t>
            </a:r>
            <a:r>
              <a:rPr lang="en-US" altLang="zh-CN" b="0" dirty="0"/>
              <a:t>2</a:t>
            </a:r>
            <a:r>
              <a:rPr lang="en-US" altLang="zh-TW" b="0" dirty="0" smtClean="0"/>
              <a:t>: </a:t>
            </a:r>
            <a:r>
              <a:rPr lang="en-US" altLang="zh-TW" b="0" dirty="0" err="1"/>
              <a:t>WebService</a:t>
            </a:r>
            <a:r>
              <a:rPr lang="zh-TW" altLang="en-US" b="0" dirty="0" smtClean="0"/>
              <a:t>及</a:t>
            </a:r>
            <a:r>
              <a:rPr lang="en-US" altLang="zh-CN" b="0" dirty="0" smtClean="0"/>
              <a:t>Rest</a:t>
            </a:r>
            <a:r>
              <a:rPr lang="zh-CN" altLang="en-US" b="0" dirty="0" smtClean="0"/>
              <a:t>开发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0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1520" y="1340768"/>
            <a:ext cx="871296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err="1" smtClean="0"/>
              <a:t>WebService</a:t>
            </a:r>
            <a:r>
              <a:rPr lang="zh-TW" altLang="en-US" sz="2400" dirty="0" smtClean="0"/>
              <a:t>介绍与标准</a:t>
            </a:r>
            <a:endParaRPr lang="zh-TW" altLang="en-US" sz="24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smtClean="0"/>
              <a:t>JSON</a:t>
            </a:r>
            <a:r>
              <a:rPr lang="zh-TW" altLang="en-US" sz="2400" dirty="0"/>
              <a:t>调用与数据解析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调</a:t>
            </a:r>
            <a:r>
              <a:rPr lang="zh-TW" altLang="en-US" sz="2400" dirty="0"/>
              <a:t>用</a:t>
            </a:r>
            <a:r>
              <a:rPr lang="en-US" altLang="zh-TW" sz="2400" dirty="0" err="1" smtClean="0"/>
              <a:t>WebService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973930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0" dirty="0" err="1"/>
              <a:t>WebService</a:t>
            </a:r>
            <a:r>
              <a:rPr lang="zh-CN" altLang="en-US" b="0" dirty="0"/>
              <a:t>基本概念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1520" y="1196752"/>
            <a:ext cx="8352928" cy="4493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ja-JP" altLang="en-US" sz="2400" dirty="0" smtClean="0"/>
              <a:t>概念</a:t>
            </a:r>
            <a:endParaRPr lang="ja-JP" altLang="en-US" sz="2400" dirty="0"/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ja-JP" altLang="en-US" sz="2400" dirty="0" smtClean="0"/>
              <a:t>异构应用通过互联网进行功能级别</a:t>
            </a:r>
            <a:r>
              <a:rPr lang="ja-JP" altLang="en-US" sz="2400" dirty="0"/>
              <a:t>集成的技术。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ja-JP" altLang="en-US" sz="2400" dirty="0" smtClean="0"/>
              <a:t>是能用程序通过</a:t>
            </a:r>
            <a:r>
              <a:rPr lang="en-US" altLang="ja-JP" sz="2400" dirty="0"/>
              <a:t>Web</a:t>
            </a:r>
            <a:r>
              <a:rPr lang="ja-JP" altLang="en-US" sz="2400" dirty="0"/>
              <a:t>调用来实现某个功能的程序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异构</a:t>
            </a:r>
            <a:endParaRPr lang="zh-TW" altLang="en-US" sz="2400" dirty="0"/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不同编程语</a:t>
            </a:r>
            <a:r>
              <a:rPr lang="zh-TW" altLang="en-US" sz="2400" dirty="0"/>
              <a:t>言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不同数据库</a:t>
            </a:r>
            <a:endParaRPr lang="zh-TW" altLang="en-US" sz="2400" dirty="0"/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不同操作系统</a:t>
            </a:r>
            <a:endParaRPr lang="zh-TW" altLang="en-US" sz="2400" dirty="0"/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不同硬</a:t>
            </a:r>
            <a:r>
              <a:rPr lang="zh-TW" altLang="en-US" sz="2400" dirty="0"/>
              <a:t>件平台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61606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 err="1"/>
              <a:t>WebService</a:t>
            </a:r>
            <a:r>
              <a:rPr lang="zh-TW" altLang="en-US" b="0" dirty="0"/>
              <a:t>标准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9512" y="1196752"/>
            <a:ext cx="8712968" cy="504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协议</a:t>
            </a:r>
            <a:r>
              <a:rPr lang="en-US" altLang="zh-CN" sz="2400" dirty="0"/>
              <a:t>(</a:t>
            </a:r>
            <a:r>
              <a:rPr lang="zh-CN" altLang="en-US" sz="2400" dirty="0"/>
              <a:t>通讯规则</a:t>
            </a:r>
            <a:r>
              <a:rPr lang="en-US" altLang="zh-CN" sz="2400" dirty="0"/>
              <a:t>)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基于</a:t>
            </a:r>
            <a:r>
              <a:rPr lang="en-US" altLang="zh-CN" sz="2400" dirty="0"/>
              <a:t>HTTP</a:t>
            </a:r>
            <a:r>
              <a:rPr lang="zh-CN" altLang="en-US" sz="2400" dirty="0"/>
              <a:t>协议的</a:t>
            </a:r>
            <a:r>
              <a:rPr lang="en-US" altLang="zh-CN" sz="2400" dirty="0"/>
              <a:t>SOAP (</a:t>
            </a:r>
            <a:r>
              <a:rPr lang="zh-CN" altLang="en-US" sz="2400" dirty="0"/>
              <a:t>简单对象访问协议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或</a:t>
            </a:r>
            <a:r>
              <a:rPr lang="en-US" altLang="zh-CN" sz="2400" dirty="0"/>
              <a:t>REST</a:t>
            </a:r>
            <a:r>
              <a:rPr lang="zh-CN" altLang="en-US" sz="2400" dirty="0"/>
              <a:t>架构风格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数据交换</a:t>
            </a:r>
            <a:r>
              <a:rPr lang="zh-CN" altLang="en-US" sz="2400" dirty="0"/>
              <a:t>格式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smtClean="0"/>
              <a:t>XML</a:t>
            </a:r>
            <a:r>
              <a:rPr lang="zh-TW" altLang="en-US" sz="2400" dirty="0"/>
              <a:t>数据格式</a:t>
            </a:r>
            <a:r>
              <a:rPr lang="en-US" altLang="zh-TW" sz="2400" dirty="0"/>
              <a:t>,JSON</a:t>
            </a:r>
            <a:r>
              <a:rPr lang="zh-TW" altLang="en-US" sz="2400" dirty="0"/>
              <a:t>格式</a:t>
            </a:r>
            <a:r>
              <a:rPr lang="en-US" altLang="zh-TW" sz="2400" dirty="0"/>
              <a:t>(REST</a:t>
            </a:r>
            <a:r>
              <a:rPr lang="zh-TW" altLang="en-US" sz="2400" dirty="0"/>
              <a:t>常用</a:t>
            </a:r>
            <a:r>
              <a:rPr lang="en-US" altLang="zh-TW" sz="2400" dirty="0"/>
              <a:t>)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服务描述</a:t>
            </a:r>
            <a:r>
              <a:rPr lang="zh-CN" altLang="en-US" sz="2400" dirty="0"/>
              <a:t>格式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err="1" smtClean="0"/>
              <a:t>WSDL:Web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Service</a:t>
            </a:r>
            <a:r>
              <a:rPr lang="zh-TW" altLang="en-US" sz="2400" dirty="0"/>
              <a:t>描述语言</a:t>
            </a:r>
            <a:r>
              <a:rPr lang="en-US" altLang="zh-TW" sz="2400" dirty="0"/>
              <a:t>(REST</a:t>
            </a:r>
            <a:r>
              <a:rPr lang="zh-TW" altLang="en-US" sz="2400" dirty="0"/>
              <a:t>不需要</a:t>
            </a:r>
            <a:r>
              <a:rPr lang="en-US" altLang="zh-TW" sz="2400" dirty="0"/>
              <a:t>)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服务发现</a:t>
            </a:r>
            <a:endParaRPr lang="zh-CN" altLang="en-US" sz="2400" dirty="0"/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/>
              <a:t>UDDI</a:t>
            </a:r>
            <a:r>
              <a:rPr lang="zh-CN" altLang="en-US" sz="2400" dirty="0"/>
              <a:t>通用描述发现集成</a:t>
            </a:r>
            <a:r>
              <a:rPr lang="en-US" altLang="zh-CN" sz="2400" dirty="0"/>
              <a:t>(REST</a:t>
            </a:r>
            <a:r>
              <a:rPr lang="zh-CN" altLang="en-US" sz="2400" dirty="0"/>
              <a:t>不需要</a:t>
            </a:r>
            <a:r>
              <a:rPr lang="en-US" altLang="zh-CN" sz="2400" dirty="0"/>
              <a:t>)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89070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/>
              <a:t>JSON</a:t>
            </a:r>
            <a:r>
              <a:rPr lang="zh-TW" altLang="en-US" b="0" dirty="0"/>
              <a:t>格式数据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52400" y="1184652"/>
            <a:ext cx="8964488" cy="3939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de-DE" altLang="zh-CN" sz="2400" dirty="0" smtClean="0"/>
              <a:t>{</a:t>
            </a:r>
            <a:r>
              <a:rPr lang="de-DE" altLang="zh-CN" sz="2400" dirty="0"/>
              <a:t>"UserID":11, "Name":“lxt008", "Email":“lxt008◎163.com"};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de-DE" altLang="zh-CN" sz="2400" dirty="0" smtClean="0"/>
              <a:t>{</a:t>
            </a:r>
            <a:endParaRPr lang="de-DE" altLang="zh-CN" sz="2400" dirty="0"/>
          </a:p>
          <a:p>
            <a:pPr lvl="2">
              <a:lnSpc>
                <a:spcPct val="150000"/>
              </a:lnSpc>
            </a:pPr>
            <a:r>
              <a:rPr lang="de-DE" altLang="zh-CN" sz="2400" dirty="0"/>
              <a:t>"UserID":11,</a:t>
            </a:r>
          </a:p>
          <a:p>
            <a:pPr lvl="2">
              <a:lnSpc>
                <a:spcPct val="150000"/>
              </a:lnSpc>
            </a:pPr>
            <a:r>
              <a:rPr lang="de-DE" altLang="zh-CN" sz="2400" dirty="0"/>
              <a:t>"Name":{"</a:t>
            </a:r>
            <a:r>
              <a:rPr lang="de-DE" altLang="zh-CN" sz="2400" dirty="0" err="1"/>
              <a:t>FirstName</a:t>
            </a:r>
            <a:r>
              <a:rPr lang="de-DE" altLang="zh-CN" sz="2400" dirty="0"/>
              <a:t>":" </a:t>
            </a:r>
            <a:r>
              <a:rPr lang="de-DE" altLang="zh-CN" sz="2400" dirty="0" err="1"/>
              <a:t>xiaotao</a:t>
            </a:r>
            <a:r>
              <a:rPr lang="de-DE" altLang="zh-CN" sz="2400" dirty="0"/>
              <a:t> ","</a:t>
            </a:r>
            <a:r>
              <a:rPr lang="de-DE" altLang="zh-CN" sz="2400" dirty="0" err="1"/>
              <a:t>LastName</a:t>
            </a:r>
            <a:r>
              <a:rPr lang="de-DE" altLang="zh-CN" sz="2400" dirty="0"/>
              <a:t>":“</a:t>
            </a:r>
            <a:r>
              <a:rPr lang="de-DE" altLang="zh-CN" sz="2400" dirty="0" err="1"/>
              <a:t>liu</a:t>
            </a:r>
            <a:r>
              <a:rPr lang="de-DE" altLang="zh-CN" sz="2400" dirty="0"/>
              <a:t>"},</a:t>
            </a:r>
          </a:p>
          <a:p>
            <a:pPr lvl="2">
              <a:lnSpc>
                <a:spcPct val="150000"/>
              </a:lnSpc>
            </a:pPr>
            <a:r>
              <a:rPr lang="de-DE" altLang="zh-CN" sz="2400" dirty="0"/>
              <a:t>"Email":”lxt008@163.com"</a:t>
            </a:r>
          </a:p>
          <a:p>
            <a:pPr lvl="1">
              <a:lnSpc>
                <a:spcPct val="150000"/>
              </a:lnSpc>
            </a:pPr>
            <a:r>
              <a:rPr lang="de-DE" altLang="zh-CN" sz="2400" dirty="0"/>
              <a:t>};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键可以不加引号</a:t>
            </a:r>
            <a:r>
              <a:rPr lang="zh-CN" altLang="en-US" sz="2400" dirty="0"/>
              <a:t>，</a:t>
            </a:r>
            <a:r>
              <a:rPr lang="zh-CN" altLang="en-US" sz="2400" dirty="0">
                <a:solidFill>
                  <a:srgbClr val="FF6700"/>
                </a:solidFill>
              </a:rPr>
              <a:t>值是字符串需加引号，值是数字不要加引号</a:t>
            </a:r>
            <a:endParaRPr lang="zh-TW" altLang="en-US" sz="2400" dirty="0">
              <a:solidFill>
                <a:srgbClr val="FF67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880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/>
              <a:t>JSON</a:t>
            </a:r>
            <a:r>
              <a:rPr lang="zh-TW" altLang="en-US" b="0" dirty="0"/>
              <a:t>介绍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114039"/>
            <a:ext cx="8856984" cy="504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基于</a:t>
            </a:r>
            <a:r>
              <a:rPr lang="en-US" altLang="zh-TW" sz="2400" dirty="0"/>
              <a:t>ECMA262</a:t>
            </a:r>
            <a:r>
              <a:rPr lang="zh-TW" altLang="en-US" sz="2400" dirty="0"/>
              <a:t>规范</a:t>
            </a:r>
            <a:r>
              <a:rPr lang="en-US" altLang="zh-TW" sz="2400" dirty="0"/>
              <a:t>JavaScript</a:t>
            </a:r>
            <a:r>
              <a:rPr lang="zh-TW" altLang="en-US" sz="2400" dirty="0"/>
              <a:t>编程语言的一个子集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endParaRPr lang="zh-TW" altLang="en-US" sz="24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err="1" smtClean="0"/>
              <a:t>JSON:JavaScript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Object </a:t>
            </a:r>
            <a:r>
              <a:rPr lang="en-US" altLang="zh-CN" sz="2400" dirty="0" smtClean="0"/>
              <a:t>Notation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endParaRPr lang="en-US" altLang="zh-CN" sz="24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是一种轻量级数据交换格式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endParaRPr lang="zh-CN" altLang="en-US" sz="24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易于阅读和编</a:t>
            </a:r>
            <a:r>
              <a:rPr lang="zh-CN" altLang="en-US" sz="2400" dirty="0"/>
              <a:t>写</a:t>
            </a:r>
            <a:r>
              <a:rPr lang="en-US" altLang="zh-CN" sz="2400" dirty="0"/>
              <a:t>,</a:t>
            </a:r>
            <a:r>
              <a:rPr lang="zh-CN" altLang="en-US" sz="2400" dirty="0"/>
              <a:t>也易于机器解析和生成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endParaRPr lang="zh-CN" altLang="en-US" sz="24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/>
              <a:t>JSON</a:t>
            </a:r>
            <a:r>
              <a:rPr lang="zh-CN" altLang="en-US" sz="2400" dirty="0"/>
              <a:t>采用与编程语言无关的文本格式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370196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解析</a:t>
            </a:r>
            <a:r>
              <a:rPr lang="en-US" altLang="zh-CN" b="0" dirty="0"/>
              <a:t>JSON</a:t>
            </a:r>
            <a:r>
              <a:rPr lang="zh-CN" altLang="en-US" b="0" dirty="0"/>
              <a:t>格式数据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9512" y="1340768"/>
            <a:ext cx="8784976" cy="504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下载</a:t>
            </a:r>
            <a:r>
              <a:rPr lang="en-US" altLang="zh-CN" sz="2400" dirty="0"/>
              <a:t>JSON</a:t>
            </a:r>
            <a:r>
              <a:rPr lang="zh-CN" altLang="en-US" sz="2400" dirty="0"/>
              <a:t>框架：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>
                <a:hlinkClick r:id="rId2"/>
              </a:rPr>
              <a:t>https</a:t>
            </a:r>
            <a:r>
              <a:rPr lang="en-US" altLang="zh-CN" sz="2400" dirty="0">
                <a:hlinkClick r:id="rId2"/>
              </a:rPr>
              <a:t>://</a:t>
            </a:r>
            <a:r>
              <a:rPr lang="en-US" altLang="zh-CN" sz="2400" dirty="0" err="1">
                <a:hlinkClick r:id="rId2"/>
              </a:rPr>
              <a:t>github.com</a:t>
            </a:r>
            <a:r>
              <a:rPr lang="en-US" altLang="zh-CN" sz="2400" dirty="0">
                <a:hlinkClick r:id="rId2"/>
              </a:rPr>
              <a:t>/</a:t>
            </a:r>
            <a:r>
              <a:rPr lang="en-US" altLang="zh-CN" sz="2400" dirty="0" err="1">
                <a:hlinkClick r:id="rId2"/>
              </a:rPr>
              <a:t>stig</a:t>
            </a:r>
            <a:r>
              <a:rPr lang="en-US" altLang="zh-CN" sz="2400" dirty="0">
                <a:hlinkClick r:id="rId2"/>
              </a:rPr>
              <a:t>/</a:t>
            </a:r>
            <a:r>
              <a:rPr lang="en-US" altLang="zh-CN" sz="2400" dirty="0" err="1">
                <a:hlinkClick r:id="rId2"/>
              </a:rPr>
              <a:t>json</a:t>
            </a:r>
            <a:r>
              <a:rPr lang="en-US" altLang="zh-CN" sz="2400" dirty="0">
                <a:hlinkClick r:id="rId2"/>
              </a:rPr>
              <a:t>-framework/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添加</a:t>
            </a:r>
            <a:r>
              <a:rPr lang="en-US" altLang="zh-CN" sz="2400" dirty="0"/>
              <a:t>JSON</a:t>
            </a:r>
            <a:r>
              <a:rPr lang="zh-CN" altLang="en-US" sz="2400" dirty="0"/>
              <a:t>框架：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将</a:t>
            </a:r>
            <a:r>
              <a:rPr lang="en-US" altLang="zh-CN" sz="2400" dirty="0"/>
              <a:t>Classes</a:t>
            </a:r>
            <a:r>
              <a:rPr lang="zh-CN" altLang="en-US" sz="2400" dirty="0"/>
              <a:t>文件夹中的</a:t>
            </a:r>
            <a:r>
              <a:rPr lang="en-US" altLang="zh-CN" sz="2400" dirty="0"/>
              <a:t>.</a:t>
            </a:r>
            <a:r>
              <a:rPr lang="en-US" altLang="zh-CN" sz="2400" dirty="0" err="1"/>
              <a:t>h.m</a:t>
            </a:r>
            <a:r>
              <a:rPr lang="en-US" altLang="zh-CN" sz="2400" dirty="0"/>
              <a:t> </a:t>
            </a:r>
            <a:r>
              <a:rPr lang="zh-CN" altLang="en-US" sz="2400" dirty="0"/>
              <a:t>文件 ，拷贝到需要</a:t>
            </a:r>
            <a:r>
              <a:rPr lang="zh-CN" altLang="en-US" sz="2400" dirty="0" smtClean="0"/>
              <a:t>使用的项</a:t>
            </a:r>
            <a:r>
              <a:rPr lang="zh-CN" altLang="en-US" sz="2400" dirty="0"/>
              <a:t>目中就可以了。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/>
              <a:t>#</a:t>
            </a:r>
            <a:r>
              <a:rPr lang="en-US" altLang="zh-CN" sz="2400" dirty="0"/>
              <a:t>import "</a:t>
            </a:r>
            <a:r>
              <a:rPr lang="en-US" altLang="zh-CN" sz="2400" dirty="0" err="1" smtClean="0"/>
              <a:t>JSON.h</a:t>
            </a:r>
            <a:r>
              <a:rPr lang="en-US" altLang="zh-CN" sz="2400" dirty="0" smtClean="0"/>
              <a:t>”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/>
              <a:t>#</a:t>
            </a:r>
            <a:r>
              <a:rPr lang="en-US" altLang="zh-CN" sz="2400" dirty="0"/>
              <a:t>import "</a:t>
            </a:r>
            <a:r>
              <a:rPr lang="en-US" altLang="zh-CN" sz="2400" dirty="0" err="1"/>
              <a:t>SBJson.h</a:t>
            </a:r>
            <a:r>
              <a:rPr lang="en-US" altLang="zh-CN" sz="2400" dirty="0"/>
              <a:t>"(</a:t>
            </a:r>
            <a:r>
              <a:rPr lang="zh-CN" altLang="en-US" sz="2400" dirty="0"/>
              <a:t>新版本</a:t>
            </a:r>
            <a:r>
              <a:rPr lang="en-US" altLang="zh-CN" sz="2400" dirty="0" smtClean="0"/>
              <a:t>)</a:t>
            </a:r>
          </a:p>
          <a:p>
            <a:pPr>
              <a:lnSpc>
                <a:spcPct val="150000"/>
              </a:lnSpc>
              <a:buClr>
                <a:srgbClr val="00FFFF"/>
              </a:buClr>
            </a:pP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kumimoji="1" lang="zh-CN" altLang="en-US" sz="2400" dirty="0" smtClean="0"/>
              <a:t>也可以用系统自带的</a:t>
            </a:r>
            <a:r>
              <a:rPr lang="en-US" altLang="zh-CN" sz="2400" dirty="0" err="1" smtClean="0">
                <a:solidFill>
                  <a:schemeClr val="accent3"/>
                </a:solidFill>
              </a:rPr>
              <a:t>NSJSONSerialization</a:t>
            </a:r>
            <a:r>
              <a:rPr lang="zh-CN" altLang="en-US" sz="2400" dirty="0" smtClean="0"/>
              <a:t>类来解析（推荐）</a:t>
            </a:r>
            <a:endParaRPr kumimoji="1" lang="zh-CN" altLang="en-US" sz="2400" dirty="0">
              <a:solidFill>
                <a:srgbClr val="FF67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065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/>
              <a:t>调用</a:t>
            </a:r>
            <a:r>
              <a:rPr lang="en-US" altLang="zh-TW" b="0" dirty="0" err="1"/>
              <a:t>WebService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235949"/>
            <a:ext cx="8712968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大量的</a:t>
            </a:r>
            <a:r>
              <a:rPr lang="en-US" altLang="zh-CN" sz="2400" dirty="0" err="1"/>
              <a:t>WebService</a:t>
            </a:r>
            <a:r>
              <a:rPr lang="zh-CN" altLang="en-US" sz="2400" dirty="0"/>
              <a:t>以</a:t>
            </a:r>
            <a:r>
              <a:rPr lang="en-US" altLang="zh-CN" sz="2400" dirty="0"/>
              <a:t>Rest</a:t>
            </a:r>
            <a:r>
              <a:rPr lang="zh-CN" altLang="en-US" sz="2400" dirty="0"/>
              <a:t>风格提供，需要互联网支持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通过</a:t>
            </a:r>
            <a:r>
              <a:rPr lang="en-US" altLang="zh-TW" sz="2400" dirty="0" err="1"/>
              <a:t>WebService</a:t>
            </a:r>
            <a:r>
              <a:rPr lang="zh-TW" altLang="en-US" sz="2400" dirty="0"/>
              <a:t>获取云端图片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返</a:t>
            </a:r>
            <a:r>
              <a:rPr lang="zh-TW" altLang="en-US" sz="2400" dirty="0"/>
              <a:t>回</a:t>
            </a:r>
            <a:r>
              <a:rPr lang="en-US" altLang="zh-TW" sz="2400" dirty="0"/>
              <a:t>JSON</a:t>
            </a:r>
            <a:r>
              <a:rPr lang="zh-TW" altLang="en-US" sz="2400" dirty="0"/>
              <a:t>数据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解析</a:t>
            </a:r>
            <a:r>
              <a:rPr lang="en-US" altLang="zh-TW" sz="2400" dirty="0"/>
              <a:t>JSON</a:t>
            </a:r>
            <a:r>
              <a:rPr lang="zh-TW" altLang="en-US" sz="2400" dirty="0"/>
              <a:t>数据在</a:t>
            </a:r>
            <a:r>
              <a:rPr lang="en-US" altLang="zh-TW" sz="2400" dirty="0"/>
              <a:t>iPhone</a:t>
            </a:r>
            <a:r>
              <a:rPr lang="zh-TW" altLang="en-US" sz="2400" dirty="0"/>
              <a:t>上显示出来</a:t>
            </a:r>
            <a:endParaRPr kumimoji="1" lang="zh-CN" alt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606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总结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268760"/>
            <a:ext cx="885698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err="1"/>
              <a:t>WebService</a:t>
            </a:r>
            <a:r>
              <a:rPr lang="zh-TW" altLang="en-US" sz="2400" dirty="0"/>
              <a:t>介绍与标准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/>
              <a:t>JSON</a:t>
            </a:r>
            <a:r>
              <a:rPr lang="zh-TW" altLang="en-US" sz="2400" dirty="0"/>
              <a:t>调用与数据解析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/>
              <a:t>调用</a:t>
            </a:r>
            <a:r>
              <a:rPr lang="en-US" altLang="zh-TW" sz="2400" dirty="0" err="1" smtClean="0"/>
              <a:t>WebService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834987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HEIGHT" val="295.574961853027"/>
  <p:tag name="PAGENUMBER" val="1"/>
  <p:tag name="THINKCELLUNDODONOTDELETE" val="1"/>
</p:tagLst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平衡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157296478</TotalTime>
  <Pages>0</Pages>
  <Words>295</Words>
  <Characters>0</Characters>
  <Application>Microsoft Macintosh PowerPoint</Application>
  <DocSecurity>0</DocSecurity>
  <PresentationFormat>全屏显示(4:3)</PresentationFormat>
  <Lines>0</Lines>
  <Paragraphs>66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平衡</vt:lpstr>
      <vt:lpstr>Lesson 12: WebService及Rest开发</vt:lpstr>
      <vt:lpstr>WebService基本概念</vt:lpstr>
      <vt:lpstr>WebService标准</vt:lpstr>
      <vt:lpstr>JSON格式数据</vt:lpstr>
      <vt:lpstr>JSON介绍</vt:lpstr>
      <vt:lpstr>解析JSON格式数据</vt:lpstr>
      <vt:lpstr>调用WebService</vt:lpstr>
      <vt:lpstr>总结</vt:lpstr>
    </vt:vector>
  </TitlesOfParts>
  <Company>埃森哲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研究应用</dc:title>
  <dc:subject>信息化工作方案</dc:subject>
  <dc:creator>yongzhang.li</dc:creator>
  <cp:keywords>研究应用</cp:keywords>
  <cp:lastModifiedBy>alex 龚</cp:lastModifiedBy>
  <cp:revision>6960</cp:revision>
  <cp:lastPrinted>1899-12-30T00:00:00Z</cp:lastPrinted>
  <dcterms:created xsi:type="dcterms:W3CDTF">2012-07-12T07:10:00Z</dcterms:created>
  <dcterms:modified xsi:type="dcterms:W3CDTF">2015-05-07T03:01:33Z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2052-6.6.0.2381</vt:lpwstr>
  </property>
</Properties>
</file>