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22"/>
  </p:notesMasterIdLst>
  <p:handoutMasterIdLst>
    <p:handoutMasterId r:id="rId23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  <p:sldId id="1559" r:id="rId10"/>
    <p:sldId id="1560" r:id="rId11"/>
    <p:sldId id="1561" r:id="rId12"/>
    <p:sldId id="1562" r:id="rId13"/>
    <p:sldId id="1563" r:id="rId14"/>
    <p:sldId id="1564" r:id="rId15"/>
    <p:sldId id="1565" r:id="rId16"/>
    <p:sldId id="1566" r:id="rId17"/>
    <p:sldId id="1567" r:id="rId18"/>
    <p:sldId id="1568" r:id="rId19"/>
    <p:sldId id="1569" r:id="rId20"/>
    <p:sldId id="1570" r:id="rId21"/>
  </p:sldIdLst>
  <p:sldSz cx="9144000" cy="6858000" type="screen4x3"/>
  <p:notesSz cx="6797675" cy="987425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  <p14:sldId id="1565"/>
            <p14:sldId id="1566"/>
            <p14:sldId id="1567"/>
            <p14:sldId id="1568"/>
            <p14:sldId id="1569"/>
            <p14:sldId id="15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824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15/3/11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Lesson </a:t>
            </a:r>
            <a:r>
              <a:rPr lang="en-US" altLang="zh-TW" b="0" dirty="0" smtClean="0"/>
              <a:t>1</a:t>
            </a:r>
            <a:r>
              <a:rPr lang="en-US" altLang="zh-CN" b="0" dirty="0"/>
              <a:t>4</a:t>
            </a:r>
            <a:r>
              <a:rPr lang="en-US" altLang="zh-TW" b="0" dirty="0" smtClean="0"/>
              <a:t>: </a:t>
            </a:r>
            <a:r>
              <a:rPr lang="zh-TW" altLang="en-US" b="0" dirty="0"/>
              <a:t>图形与动画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iPhone</a:t>
            </a:r>
            <a:r>
              <a:rPr lang="zh-CN" altLang="en-US" sz="2400" dirty="0"/>
              <a:t>绘图与动画概貌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掌握</a:t>
            </a:r>
            <a:r>
              <a:rPr lang="en-US" altLang="zh-TW" sz="2400" dirty="0"/>
              <a:t>Quartz 2D/</a:t>
            </a:r>
            <a:r>
              <a:rPr lang="en-US" altLang="zh-TW" sz="2400" dirty="0" err="1"/>
              <a:t>CoreGraphics</a:t>
            </a:r>
            <a:r>
              <a:rPr lang="zh-TW" altLang="en-US" sz="2400" dirty="0"/>
              <a:t>绘图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UIKit</a:t>
            </a:r>
            <a:r>
              <a:rPr lang="en-US" altLang="zh-TW" sz="2400" dirty="0"/>
              <a:t>/</a:t>
            </a:r>
            <a:r>
              <a:rPr lang="en-US" altLang="zh-TW" sz="2400" dirty="0" err="1"/>
              <a:t>UIView</a:t>
            </a:r>
            <a:r>
              <a:rPr lang="zh-TW" altLang="en-US" sz="2400" dirty="0"/>
              <a:t>动画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掌握</a:t>
            </a:r>
            <a:r>
              <a:rPr lang="en-US" altLang="zh-TW" sz="2400" dirty="0"/>
              <a:t>Core Animation</a:t>
            </a:r>
            <a:r>
              <a:rPr lang="zh-TW" altLang="en-US" sz="2400" dirty="0"/>
              <a:t>简单使用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淡入淡出并缩放、透明度变化 </a:t>
            </a:r>
            <a:r>
              <a:rPr lang="en-US" altLang="zh-CN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- (void) </a:t>
            </a:r>
            <a:r>
              <a:rPr lang="en-US" altLang="zh-TW" sz="2000" dirty="0" err="1"/>
              <a:t>animationFinished</a:t>
            </a:r>
            <a:r>
              <a:rPr lang="en-US" altLang="zh-TW" sz="2000" dirty="0"/>
              <a:t>: (id) sender / /</a:t>
            </a:r>
            <a:r>
              <a:rPr lang="zh-TW" altLang="en-US" sz="2000" dirty="0"/>
              <a:t>被设置的动画结束的回调方法</a:t>
            </a:r>
          </a:p>
          <a:p>
            <a:r>
              <a:rPr lang="en-US" altLang="zh-TW" sz="2000" dirty="0"/>
              <a:t>{</a:t>
            </a:r>
          </a:p>
          <a:p>
            <a:pPr lvl="1"/>
            <a:r>
              <a:rPr lang="en-US" altLang="zh-CN" sz="2000" dirty="0" err="1"/>
              <a:t>self.navigationItem.rightBarButtonItem</a:t>
            </a:r>
            <a:r>
              <a:rPr lang="en-US" altLang="zh-CN" sz="2000" dirty="0"/>
              <a:t> = BARBUTTON(@"Swap", @selector(swap:));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- (void) </a:t>
            </a:r>
            <a:r>
              <a:rPr lang="en-US" altLang="zh-CN" sz="2000" dirty="0" err="1"/>
              <a:t>viewDidLoad</a:t>
            </a:r>
            <a:endParaRPr lang="en-US" altLang="zh-CN" sz="2000" dirty="0"/>
          </a:p>
          <a:p>
            <a:r>
              <a:rPr lang="en-US" altLang="zh-CN" sz="2000" dirty="0"/>
              <a:t>{</a:t>
            </a:r>
          </a:p>
          <a:p>
            <a:pPr lvl="1"/>
            <a:r>
              <a:rPr lang="en-US" altLang="zh-CN" sz="2000" dirty="0" err="1"/>
              <a:t>UIView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backObject</a:t>
            </a:r>
            <a:r>
              <a:rPr lang="en-US" altLang="zh-CN" sz="2000" dirty="0"/>
              <a:t> = [</a:t>
            </a:r>
            <a:r>
              <a:rPr lang="en-US" altLang="zh-CN" sz="2000" dirty="0" err="1"/>
              <a:t>self.view</a:t>
            </a:r>
            <a:r>
              <a:rPr lang="en-US" altLang="zh-CN" sz="2000" dirty="0"/>
              <a:t> viewWithTag:998];</a:t>
            </a:r>
          </a:p>
          <a:p>
            <a:pPr lvl="1"/>
            <a:r>
              <a:rPr lang="en-US" altLang="zh-CN" sz="2000" dirty="0" err="1"/>
              <a:t>backObject.transform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CGAffineTransformMakeScale</a:t>
            </a:r>
            <a:r>
              <a:rPr lang="en-US" altLang="zh-CN" sz="2000" dirty="0"/>
              <a:t>(0.25f, 0.25f);</a:t>
            </a:r>
          </a:p>
          <a:p>
            <a:pPr lvl="1"/>
            <a:r>
              <a:rPr lang="en-US" altLang="zh-CN" sz="2000" dirty="0" err="1"/>
              <a:t>backObject.alpha</a:t>
            </a:r>
            <a:r>
              <a:rPr lang="en-US" altLang="zh-CN" sz="2000" dirty="0"/>
              <a:t> = 0.0f;</a:t>
            </a:r>
          </a:p>
          <a:p>
            <a:pPr lvl="1"/>
            <a:r>
              <a:rPr lang="en-US" altLang="zh-CN" sz="2000" dirty="0" err="1"/>
              <a:t>self.navigationController.navigationBar.tintColor</a:t>
            </a:r>
            <a:r>
              <a:rPr lang="en-US" altLang="zh-CN" sz="2000" dirty="0"/>
              <a:t> = COOKBOOK_PURPLE_COLOR;</a:t>
            </a:r>
          </a:p>
          <a:p>
            <a:pPr lvl="1"/>
            <a:r>
              <a:rPr lang="en-US" altLang="zh-CN" sz="2000" dirty="0" err="1"/>
              <a:t>self.navigationItem.rightBarButtonItem</a:t>
            </a:r>
            <a:r>
              <a:rPr lang="en-US" altLang="zh-CN" sz="2000" dirty="0"/>
              <a:t> = BARBUTTON(@"Swap", @selector(swap:));</a:t>
            </a:r>
          </a:p>
          <a:p>
            <a:r>
              <a:rPr lang="en-US" altLang="zh-CN" sz="2000" dirty="0" smtClean="0"/>
              <a:t>}</a:t>
            </a:r>
          </a:p>
          <a:p>
            <a:endParaRPr lang="en-US" altLang="zh-CN" sz="2000" dirty="0"/>
          </a:p>
          <a:p>
            <a:r>
              <a:rPr lang="en-US" altLang="zh-CN" sz="2000" dirty="0"/>
              <a:t>* * * </a:t>
            </a:r>
            <a:r>
              <a:rPr lang="zh-CN" altLang="en-US" sz="2000" dirty="0"/>
              <a:t>参考案例</a:t>
            </a:r>
            <a:r>
              <a:rPr lang="en-US" altLang="zh-CN" sz="2000" dirty="0" err="1" smtClean="0"/>
              <a:t>SwapAnimation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02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淡入淡出并缩放、透明度变化 </a:t>
            </a:r>
            <a:r>
              <a:rPr lang="en-US" altLang="zh-CN" b="0" dirty="0"/>
              <a:t>3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CGAffineTransformMakeTranslation</a:t>
            </a:r>
            <a:r>
              <a:rPr lang="en-US" altLang="zh-CN" sz="2400" dirty="0">
                <a:solidFill>
                  <a:srgbClr val="FFFF00"/>
                </a:solidFill>
              </a:rPr>
              <a:t>()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改变视图</a:t>
            </a:r>
            <a:r>
              <a:rPr lang="zh-CN" altLang="en-US" sz="2400" dirty="0"/>
              <a:t>位置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CGAffineTransformMakeRotation</a:t>
            </a:r>
            <a:r>
              <a:rPr lang="en-US" altLang="zh-CN" sz="2400" dirty="0">
                <a:solidFill>
                  <a:srgbClr val="FFFF00"/>
                </a:solidFill>
              </a:rPr>
              <a:t>()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旋转视图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CGAffineTransformMakeScale</a:t>
            </a:r>
            <a:r>
              <a:rPr lang="en-US" altLang="zh-CN" sz="2400" dirty="0">
                <a:solidFill>
                  <a:srgbClr val="FFFF00"/>
                </a:solidFill>
              </a:rPr>
              <a:t>()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缩放视图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CGAffineTransformIdentity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线</a:t>
            </a:r>
            <a:r>
              <a:rPr lang="zh-CN" altLang="en-US" sz="2400" dirty="0"/>
              <a:t>性代数中讲的矩阵变换，这个是恒等变换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954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翻转视图动画 </a:t>
            </a:r>
            <a:r>
              <a:rPr lang="en-US" altLang="zh-CN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556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- (void) flip: (id) sender{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self.navigationItem.rightBarButtonItem</a:t>
            </a:r>
            <a:r>
              <a:rPr lang="en-US" altLang="zh-CN" sz="1400" dirty="0"/>
              <a:t> = nil;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CGContextRef</a:t>
            </a:r>
            <a:r>
              <a:rPr lang="en-US" altLang="zh-CN" sz="1400" dirty="0"/>
              <a:t> context = </a:t>
            </a:r>
            <a:r>
              <a:rPr lang="en-US" altLang="zh-CN" sz="1400" dirty="0" err="1"/>
              <a:t>UIGraphicsGetCurrentContext</a:t>
            </a:r>
            <a:r>
              <a:rPr lang="en-US" altLang="zh-CN" sz="14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[</a:t>
            </a:r>
            <a:r>
              <a:rPr lang="en-US" altLang="zh-CN" sz="1400" dirty="0" err="1"/>
              <a:t>UIView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beginAnimations:nil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context:context</a:t>
            </a:r>
            <a:r>
              <a:rPr lang="en-US" altLang="zh-CN" sz="1400" dirty="0"/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[</a:t>
            </a:r>
            <a:r>
              <a:rPr lang="en-US" altLang="zh-CN" sz="1400" dirty="0" err="1"/>
              <a:t>UIView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setAnimationCurve:UIViewAnimationCurveEaseInOut</a:t>
            </a:r>
            <a:r>
              <a:rPr lang="en-US" altLang="zh-CN" sz="1400" dirty="0"/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[</a:t>
            </a:r>
            <a:r>
              <a:rPr lang="en-US" altLang="zh-CN" sz="1400" dirty="0" err="1"/>
              <a:t>UIView</a:t>
            </a:r>
            <a:r>
              <a:rPr lang="en-US" altLang="zh-CN" sz="1400" dirty="0"/>
              <a:t> setAnimationDuration:1.0];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UIView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whiteBackdrop</a:t>
            </a:r>
            <a:r>
              <a:rPr lang="en-US" altLang="zh-CN" sz="1400" dirty="0"/>
              <a:t> = [</a:t>
            </a:r>
            <a:r>
              <a:rPr lang="en-US" altLang="zh-CN" sz="1400" dirty="0" err="1"/>
              <a:t>self.view</a:t>
            </a:r>
            <a:r>
              <a:rPr lang="en-US" altLang="zh-CN" sz="1400" dirty="0"/>
              <a:t> viewWithTag:100];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if ([(</a:t>
            </a:r>
            <a:r>
              <a:rPr lang="en-US" altLang="zh-CN" sz="1400" dirty="0" err="1"/>
              <a:t>UISegmentedControl</a:t>
            </a:r>
            <a:r>
              <a:rPr lang="en-US" altLang="zh-CN" sz="1400" dirty="0"/>
              <a:t> *)</a:t>
            </a:r>
            <a:r>
              <a:rPr lang="en-US" altLang="zh-CN" sz="1400" dirty="0" err="1"/>
              <a:t>self.navigationItem.titleView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selectedSegmentIndex</a:t>
            </a:r>
            <a:r>
              <a:rPr lang="en-US" altLang="zh-CN" sz="1400" dirty="0"/>
              <a:t>])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[</a:t>
            </a:r>
            <a:r>
              <a:rPr lang="en-US" altLang="zh-CN" sz="1400" dirty="0" err="1"/>
              <a:t>UIView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setAnimationTransition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UIViewAnimationTransitionFlipFromLeft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forView:whiteBackdrop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cache:YES</a:t>
            </a:r>
            <a:r>
              <a:rPr lang="en-US" altLang="zh-CN" sz="1400" dirty="0"/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[</a:t>
            </a:r>
            <a:r>
              <a:rPr lang="en-US" altLang="zh-CN" sz="1400" dirty="0" err="1"/>
              <a:t>UIView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setAnimationTransition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UIViewAnimationTransitionFlipFromRight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forView:whiteBackdrop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cache:YES</a:t>
            </a:r>
            <a:r>
              <a:rPr lang="en-US" altLang="zh-CN" sz="1400" dirty="0"/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NSInteger</a:t>
            </a:r>
            <a:r>
              <a:rPr lang="en-US" altLang="zh-CN" sz="1400" dirty="0"/>
              <a:t> purple = [[</a:t>
            </a:r>
            <a:r>
              <a:rPr lang="en-US" altLang="zh-CN" sz="1400" dirty="0" err="1"/>
              <a:t>whiteBackdrop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subviews</a:t>
            </a:r>
            <a:r>
              <a:rPr lang="en-US" altLang="zh-CN" sz="1400" dirty="0"/>
              <a:t>] </a:t>
            </a:r>
            <a:r>
              <a:rPr lang="en-US" altLang="zh-CN" sz="1400" dirty="0" err="1"/>
              <a:t>indexOfObject</a:t>
            </a:r>
            <a:r>
              <a:rPr lang="en-US" altLang="zh-CN" sz="1400" dirty="0"/>
              <a:t>:[</a:t>
            </a:r>
            <a:r>
              <a:rPr lang="en-US" altLang="zh-CN" sz="1400" dirty="0" err="1"/>
              <a:t>whiteBackdrop</a:t>
            </a:r>
            <a:r>
              <a:rPr lang="en-US" altLang="zh-CN" sz="1400" dirty="0"/>
              <a:t> viewWithTag:999]];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NSInteger</a:t>
            </a:r>
            <a:r>
              <a:rPr lang="en-US" altLang="zh-CN" sz="1400" dirty="0"/>
              <a:t> maroon = [[</a:t>
            </a:r>
            <a:r>
              <a:rPr lang="en-US" altLang="zh-CN" sz="1400" dirty="0" err="1"/>
              <a:t>whiteBackdrop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subviews</a:t>
            </a:r>
            <a:r>
              <a:rPr lang="en-US" altLang="zh-CN" sz="1400" dirty="0"/>
              <a:t>] </a:t>
            </a:r>
            <a:r>
              <a:rPr lang="en-US" altLang="zh-CN" sz="1400" dirty="0" err="1"/>
              <a:t>indexOfObject</a:t>
            </a:r>
            <a:r>
              <a:rPr lang="en-US" altLang="zh-CN" sz="1400" dirty="0"/>
              <a:t>:[</a:t>
            </a:r>
            <a:r>
              <a:rPr lang="en-US" altLang="zh-CN" sz="1400" dirty="0" err="1"/>
              <a:t>whiteBackdrop</a:t>
            </a:r>
            <a:r>
              <a:rPr lang="en-US" altLang="zh-CN" sz="1400" dirty="0"/>
              <a:t> viewWithTag:998]];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[</a:t>
            </a:r>
            <a:r>
              <a:rPr lang="en-US" altLang="zh-CN" sz="1400" dirty="0" err="1"/>
              <a:t>whiteBackdrop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exchangeSubviewAtIndex:purple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withSubviewAtIndex:maroon</a:t>
            </a:r>
            <a:r>
              <a:rPr lang="en-US" altLang="zh-CN" sz="1400" dirty="0"/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[</a:t>
            </a:r>
            <a:r>
              <a:rPr lang="en-US" altLang="zh-CN" sz="1400" dirty="0" err="1"/>
              <a:t>UIView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setAnimationDelegate:self</a:t>
            </a:r>
            <a:r>
              <a:rPr lang="en-US" altLang="zh-CN" sz="1400" dirty="0"/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[</a:t>
            </a:r>
            <a:r>
              <a:rPr lang="en-US" altLang="zh-CN" sz="1400" dirty="0" err="1"/>
              <a:t>UIView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setAnimationDidStopSelector</a:t>
            </a:r>
            <a:r>
              <a:rPr lang="en-US" altLang="zh-CN" sz="1400" dirty="0"/>
              <a:t>:@selector(</a:t>
            </a:r>
            <a:r>
              <a:rPr lang="en-US" altLang="zh-CN" sz="1400" dirty="0" err="1"/>
              <a:t>animationFinished</a:t>
            </a:r>
            <a:r>
              <a:rPr lang="en-US" altLang="zh-CN" sz="1400" dirty="0"/>
              <a:t>:)]</a:t>
            </a:r>
            <a:r>
              <a:rPr lang="en-US" altLang="zh-CN" sz="14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42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翻转视图动画 </a:t>
            </a:r>
            <a:r>
              <a:rPr lang="en-US" altLang="zh-CN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54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/>
              <a:t>- (void) </a:t>
            </a:r>
            <a:r>
              <a:rPr lang="en-US" altLang="zh-TW" dirty="0" err="1"/>
              <a:t>animationFinished</a:t>
            </a:r>
            <a:r>
              <a:rPr lang="en-US" altLang="zh-TW" dirty="0"/>
              <a:t>: (id) sender{ //</a:t>
            </a:r>
            <a:r>
              <a:rPr lang="zh-TW" altLang="en-US" dirty="0"/>
              <a:t>设置的结束动画的回调方法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self.navigationItem.rightBarButtonItem</a:t>
            </a:r>
            <a:r>
              <a:rPr lang="en-US" altLang="zh-CN" dirty="0"/>
              <a:t> = BARBUTTON(@"Flip", @selector(flip:));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- (void) </a:t>
            </a:r>
            <a:r>
              <a:rPr lang="en-US" altLang="zh-CN" dirty="0" err="1"/>
              <a:t>viewDidLoad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{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self.navigationController.navigationBar.tintColor</a:t>
            </a:r>
            <a:r>
              <a:rPr lang="en-US" altLang="zh-CN" dirty="0"/>
              <a:t> = COOKBOOK_PURPLE_COLOR;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self.navigationItem.rightBarButtonItem</a:t>
            </a:r>
            <a:r>
              <a:rPr lang="en-US" altLang="zh-CN" dirty="0"/>
              <a:t> = BARBUTTON(@"Flip", @selector(flip:));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// Set up the segmented control for picking the animation direction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UISegmentedControl</a:t>
            </a:r>
            <a:r>
              <a:rPr lang="en-US" altLang="zh-CN" dirty="0"/>
              <a:t> *</a:t>
            </a:r>
            <a:r>
              <a:rPr lang="en-US" altLang="zh-CN" dirty="0" err="1"/>
              <a:t>seg</a:t>
            </a:r>
            <a:r>
              <a:rPr lang="en-US" altLang="zh-CN" dirty="0"/>
              <a:t> = [[[</a:t>
            </a:r>
            <a:r>
              <a:rPr lang="en-US" altLang="zh-CN" dirty="0" err="1"/>
              <a:t>UISegmentedControl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initWithItems</a:t>
            </a:r>
            <a:r>
              <a:rPr lang="en-US" altLang="zh-CN" dirty="0"/>
              <a:t>:[@"Left Right" </a:t>
            </a:r>
            <a:r>
              <a:rPr lang="en-US" altLang="zh-CN" dirty="0" err="1"/>
              <a:t>componentsSeparatedByString</a:t>
            </a:r>
            <a:r>
              <a:rPr lang="en-US" altLang="zh-CN" dirty="0"/>
              <a:t>:@" "]] </a:t>
            </a:r>
            <a:r>
              <a:rPr lang="en-US" altLang="zh-CN" dirty="0" err="1"/>
              <a:t>autorelease</a:t>
            </a:r>
            <a:r>
              <a:rPr lang="en-US" altLang="zh-CN" dirty="0"/>
              <a:t>];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seg.selectedSegmentIndex</a:t>
            </a:r>
            <a:r>
              <a:rPr lang="en-US" altLang="zh-CN" dirty="0"/>
              <a:t> = 0;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seg.segmentedControlStyle</a:t>
            </a:r>
            <a:r>
              <a:rPr lang="en-US" altLang="zh-CN" dirty="0"/>
              <a:t> = </a:t>
            </a:r>
            <a:r>
              <a:rPr lang="en-US" altLang="zh-CN" dirty="0" err="1"/>
              <a:t>UISegmentedControlStyleBar</a:t>
            </a:r>
            <a:r>
              <a:rPr lang="en-US" altLang="zh-CN" dirty="0"/>
              <a:t>;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self.navigationItem.titleView</a:t>
            </a:r>
            <a:r>
              <a:rPr lang="en-US" altLang="zh-CN" dirty="0"/>
              <a:t> = </a:t>
            </a:r>
            <a:r>
              <a:rPr lang="en-US" altLang="zh-CN" dirty="0" err="1"/>
              <a:t>seg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* * * </a:t>
            </a:r>
            <a:r>
              <a:rPr lang="zh-CN" altLang="en-US" dirty="0"/>
              <a:t>参考案例</a:t>
            </a:r>
            <a:r>
              <a:rPr lang="en-US" altLang="zh-CN" dirty="0" err="1"/>
              <a:t>Fl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pAni</a:t>
            </a:r>
            <a:r>
              <a:rPr lang="en-US" altLang="zh-CN" dirty="0"/>
              <a:t> mat </a:t>
            </a:r>
            <a:r>
              <a:rPr lang="en-US" altLang="zh-CN" dirty="0" err="1"/>
              <a:t>i</a:t>
            </a:r>
            <a:r>
              <a:rPr lang="en-US" altLang="zh-CN" dirty="0"/>
              <a:t> 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98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应用</a:t>
            </a:r>
            <a:r>
              <a:rPr lang="en-US" altLang="zh-TW" b="0" dirty="0"/>
              <a:t>Core Animation</a:t>
            </a:r>
            <a:r>
              <a:rPr lang="zh-TW" altLang="en-US" b="0" dirty="0"/>
              <a:t>的效果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基于合成独立图层</a:t>
            </a:r>
            <a:r>
              <a:rPr lang="zh-CN" altLang="en-US" sz="2400" dirty="0"/>
              <a:t>的简单编程模型，</a:t>
            </a:r>
            <a:r>
              <a:rPr lang="zh-CN" altLang="en-US" sz="2400" dirty="0" smtClean="0"/>
              <a:t>您可以使</a:t>
            </a:r>
            <a:r>
              <a:rPr lang="en-US" altLang="zh-CN" sz="2400" dirty="0" err="1" smtClean="0"/>
              <a:t>CoreAnimation</a:t>
            </a:r>
            <a:r>
              <a:rPr lang="zh-CN" altLang="en-US" sz="2400" dirty="0"/>
              <a:t>来建立具有动画效果的用户体验。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图层</a:t>
            </a:r>
            <a:r>
              <a:rPr lang="en-US" altLang="zh-TW" sz="2400" dirty="0" err="1"/>
              <a:t>CALayer</a:t>
            </a:r>
            <a:endParaRPr lang="en-US" altLang="zh-TW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屏</a:t>
            </a:r>
            <a:r>
              <a:rPr lang="zh-CN" altLang="en-US" sz="2400" dirty="0"/>
              <a:t>幕上可见内容的矩形区域，</a:t>
            </a:r>
            <a:r>
              <a:rPr lang="zh-CN" altLang="en-US" sz="2400" dirty="0">
                <a:solidFill>
                  <a:srgbClr val="FFFF00"/>
                </a:solidFill>
              </a:rPr>
              <a:t>每个</a:t>
            </a:r>
            <a:r>
              <a:rPr lang="en-US" altLang="zh-CN" sz="2400" dirty="0" err="1">
                <a:solidFill>
                  <a:srgbClr val="FFFF00"/>
                </a:solidFill>
              </a:rPr>
              <a:t>UIView</a:t>
            </a:r>
            <a:r>
              <a:rPr lang="zh-CN" altLang="en-US" sz="2400" dirty="0" smtClean="0">
                <a:solidFill>
                  <a:srgbClr val="FFFF00"/>
                </a:solidFill>
              </a:rPr>
              <a:t>都有一个</a:t>
            </a:r>
            <a:r>
              <a:rPr lang="zh-CN" altLang="en-US" sz="2400" dirty="0">
                <a:solidFill>
                  <a:srgbClr val="FFFF00"/>
                </a:solidFill>
              </a:rPr>
              <a:t>根</a:t>
            </a:r>
            <a:r>
              <a:rPr lang="en-US" altLang="zh-CN" sz="2400" dirty="0" err="1">
                <a:solidFill>
                  <a:srgbClr val="FFFF00"/>
                </a:solidFill>
              </a:rPr>
              <a:t>CALayer</a:t>
            </a:r>
            <a:r>
              <a:rPr lang="zh-CN" altLang="en-US" sz="2400" dirty="0"/>
              <a:t>，其所有的绘制（视觉效果</a:t>
            </a:r>
            <a:r>
              <a:rPr lang="zh-CN" altLang="en-US" sz="2400" dirty="0" smtClean="0"/>
              <a:t>）都</a:t>
            </a:r>
            <a:r>
              <a:rPr lang="zh-CN" altLang="en-US" sz="2400" dirty="0"/>
              <a:t>是在这个</a:t>
            </a:r>
            <a:r>
              <a:rPr lang="en-US" altLang="zh-CN" sz="2400" dirty="0"/>
              <a:t>layer</a:t>
            </a:r>
            <a:r>
              <a:rPr lang="zh-CN" altLang="en-US" sz="2400" dirty="0"/>
              <a:t>上进行的。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隐式动画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显式动画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过渡动画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001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用</a:t>
            </a:r>
            <a:r>
              <a:rPr lang="en-US" altLang="zh-TW" b="0" dirty="0" err="1"/>
              <a:t>CoreAnimation</a:t>
            </a:r>
            <a:r>
              <a:rPr lang="zh-TW" altLang="en-US" b="0" dirty="0"/>
              <a:t>绘制隐式动画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-(</a:t>
            </a:r>
            <a:r>
              <a:rPr lang="en-US" altLang="zh-CN" sz="2000" dirty="0" err="1"/>
              <a:t>IBAction</a:t>
            </a:r>
            <a:r>
              <a:rPr lang="en-US" altLang="zh-CN" sz="2000" dirty="0"/>
              <a:t>)</a:t>
            </a:r>
            <a:r>
              <a:rPr lang="en-US" altLang="zh-CN" sz="2000" dirty="0" err="1"/>
              <a:t>movePlane</a:t>
            </a:r>
            <a:r>
              <a:rPr lang="en-US" altLang="zh-CN" sz="2000" dirty="0"/>
              <a:t>:(id)sender {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/ /</a:t>
            </a:r>
            <a:r>
              <a:rPr lang="zh-CN" altLang="en-US" sz="2000" dirty="0"/>
              <a:t>动画程序块开始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UIView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beginAnimations:nil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context:NULL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/>
              <a:t>/ /</a:t>
            </a:r>
            <a:r>
              <a:rPr lang="zh-TW" altLang="en-US" sz="2000" dirty="0"/>
              <a:t>转换动画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/>
              <a:t>CGAffineTransform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moveTransform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CGAffineTransformMakeTranslation</a:t>
            </a:r>
            <a:r>
              <a:rPr lang="en-US" altLang="zh-CN" sz="2000" dirty="0"/>
              <a:t>(200, 200);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/ /</a:t>
            </a:r>
            <a:r>
              <a:rPr lang="zh-CN" altLang="en-US" sz="2000" dirty="0"/>
              <a:t>设置</a:t>
            </a:r>
            <a:r>
              <a:rPr lang="en-US" altLang="zh-CN" sz="2000" dirty="0"/>
              <a:t>l </a:t>
            </a:r>
            <a:r>
              <a:rPr lang="en-US" altLang="zh-CN" sz="2000" dirty="0" err="1"/>
              <a:t>ayer</a:t>
            </a:r>
            <a:r>
              <a:rPr lang="zh-CN" altLang="en-US" sz="2000" dirty="0"/>
              <a:t>属性</a:t>
            </a:r>
            <a:r>
              <a:rPr lang="en-US" altLang="zh-CN" sz="2000" dirty="0"/>
              <a:t>( </a:t>
            </a:r>
            <a:r>
              <a:rPr lang="en-US" altLang="zh-CN" sz="2000" dirty="0" err="1"/>
              <a:t>CALayer</a:t>
            </a:r>
            <a:r>
              <a:rPr lang="zh-CN" altLang="en-US" sz="2000" dirty="0"/>
              <a:t>层</a:t>
            </a:r>
            <a:r>
              <a:rPr lang="en-US" altLang="zh-CN" sz="2000" dirty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plane.layer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setAffineTransform:moveTransform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30000"/>
              </a:lnSpc>
            </a:pPr>
            <a:r>
              <a:rPr lang="es-ES_tradnl" altLang="zh-CN" sz="2000" dirty="0"/>
              <a:t>/ / </a:t>
            </a:r>
            <a:r>
              <a:rPr lang="es-ES_tradnl" altLang="zh-CN" sz="2000" dirty="0" err="1"/>
              <a:t>opaci</a:t>
            </a:r>
            <a:r>
              <a:rPr lang="es-ES_tradnl" altLang="zh-CN" sz="2000" dirty="0"/>
              <a:t> t y</a:t>
            </a:r>
            <a:r>
              <a:rPr lang="zh-CN" altLang="es-ES_tradnl" sz="2000" dirty="0"/>
              <a:t>：透明度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/>
              <a:t>plane.layer.opacity</a:t>
            </a:r>
            <a:r>
              <a:rPr lang="en-US" altLang="zh-CN" sz="2000" dirty="0"/>
              <a:t> = 1;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/ /</a:t>
            </a:r>
            <a:r>
              <a:rPr lang="zh-CN" altLang="en-US" sz="2000" dirty="0"/>
              <a:t>动画程序块结束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UIView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commitAnimations</a:t>
            </a:r>
            <a:r>
              <a:rPr lang="en-US" altLang="zh-CN" sz="2000" dirty="0"/>
              <a:t>];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* * * </a:t>
            </a:r>
            <a:r>
              <a:rPr lang="zh-CN" altLang="en-US" sz="2000" dirty="0"/>
              <a:t>参考案例：</a:t>
            </a:r>
            <a:r>
              <a:rPr lang="en-US" altLang="zh-CN" sz="2000" dirty="0" err="1"/>
              <a:t>Cor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eAni</a:t>
            </a:r>
            <a:r>
              <a:rPr lang="en-US" altLang="zh-CN" sz="2000" dirty="0"/>
              <a:t> mat eDemo2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162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用</a:t>
            </a:r>
            <a:r>
              <a:rPr lang="en-US" altLang="zh-TW" b="0" dirty="0" err="1"/>
              <a:t>CoreAnimation</a:t>
            </a:r>
            <a:r>
              <a:rPr lang="zh-TW" altLang="en-US" b="0" dirty="0"/>
              <a:t>绘制显式动画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017938"/>
            <a:ext cx="8856984" cy="584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/>
              <a:t>-(</a:t>
            </a:r>
            <a:r>
              <a:rPr lang="en-US" altLang="zh-CN" sz="1600" dirty="0" err="1"/>
              <a:t>IBAction</a:t>
            </a:r>
            <a:r>
              <a:rPr lang="en-US" altLang="zh-CN" sz="1600" dirty="0"/>
              <a:t>)</a:t>
            </a:r>
            <a:r>
              <a:rPr lang="en-US" altLang="zh-CN" sz="1600" dirty="0" err="1"/>
              <a:t>movePlane</a:t>
            </a:r>
            <a:r>
              <a:rPr lang="en-US" altLang="zh-CN" sz="1600" dirty="0"/>
              <a:t>:(id)sender {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//</a:t>
            </a:r>
            <a:r>
              <a:rPr lang="en-US" altLang="zh-CN" sz="1600" dirty="0" err="1"/>
              <a:t>CABasicAnimation</a:t>
            </a:r>
            <a:r>
              <a:rPr lang="zh-CN" altLang="en-US" sz="1600" dirty="0"/>
              <a:t>定义动画 </a:t>
            </a:r>
            <a:r>
              <a:rPr lang="en-US" altLang="zh-CN" sz="1600" dirty="0"/>
              <a:t>opacity</a:t>
            </a:r>
            <a:r>
              <a:rPr lang="zh-CN" altLang="en-US" sz="1600" dirty="0"/>
              <a:t>：不透明度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CABasicAnimation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opAnim</a:t>
            </a:r>
            <a:r>
              <a:rPr lang="en-US" altLang="zh-CN" sz="1600" dirty="0"/>
              <a:t> = [</a:t>
            </a:r>
            <a:r>
              <a:rPr lang="en-US" altLang="zh-CN" sz="1600" dirty="0" err="1"/>
              <a:t>CABasicAnimation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animationWithKeyPath</a:t>
            </a:r>
            <a:r>
              <a:rPr lang="en-US" altLang="zh-CN" sz="1600" dirty="0"/>
              <a:t>:@"opacity"];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opAnim.duration</a:t>
            </a:r>
            <a:r>
              <a:rPr lang="en-US" altLang="zh-CN" sz="1600" dirty="0"/>
              <a:t> = 3.0; //</a:t>
            </a:r>
            <a:r>
              <a:rPr lang="zh-CN" altLang="en-US" sz="1600" dirty="0"/>
              <a:t>动画持续时间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opAnim.fromValue</a:t>
            </a:r>
            <a:r>
              <a:rPr lang="en-US" altLang="zh-CN" sz="1600" dirty="0"/>
              <a:t> = [</a:t>
            </a:r>
            <a:r>
              <a:rPr lang="en-US" altLang="zh-CN" sz="1600" dirty="0" err="1"/>
              <a:t>NSNumber</a:t>
            </a:r>
            <a:r>
              <a:rPr lang="en-US" altLang="zh-CN" sz="1600" dirty="0"/>
              <a:t> numberWithFloat:.25]; </a:t>
            </a:r>
            <a:r>
              <a:rPr lang="en-US" altLang="zh-CN" sz="1600" dirty="0" err="1"/>
              <a:t>opAnim.toValue</a:t>
            </a:r>
            <a:r>
              <a:rPr lang="en-US" altLang="zh-CN" sz="1600" dirty="0"/>
              <a:t>= [</a:t>
            </a:r>
            <a:r>
              <a:rPr lang="en-US" altLang="zh-CN" sz="1600" dirty="0" err="1"/>
              <a:t>NSNumber</a:t>
            </a:r>
            <a:r>
              <a:rPr lang="en-US" altLang="zh-CN" sz="1600" dirty="0"/>
              <a:t> numberWithFloat:1.0];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opAnim.cumulative</a:t>
            </a:r>
            <a:r>
              <a:rPr lang="en-US" altLang="zh-CN" sz="1600" dirty="0"/>
              <a:t> = YES;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opAnim.repeatCount</a:t>
            </a:r>
            <a:r>
              <a:rPr lang="en-US" altLang="zh-CN" sz="1600" dirty="0"/>
              <a:t> = 2;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//layer</a:t>
            </a:r>
            <a:r>
              <a:rPr lang="zh-CN" altLang="en-US" sz="1600" dirty="0"/>
              <a:t>属性，将动画添加到</a:t>
            </a:r>
            <a:r>
              <a:rPr lang="en-US" altLang="zh-CN" sz="1600" dirty="0"/>
              <a:t>Core Animation</a:t>
            </a:r>
            <a:r>
              <a:rPr lang="zh-CN" altLang="en-US" sz="1600" dirty="0"/>
              <a:t>图层</a:t>
            </a:r>
            <a:r>
              <a:rPr lang="en-US" altLang="zh-CN" sz="1600" dirty="0" err="1"/>
              <a:t>CALayer</a:t>
            </a:r>
            <a:endParaRPr lang="en-US" altLang="zh-CN" sz="1600" dirty="0"/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plane.layer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addAnimation:opAnim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forKey</a:t>
            </a:r>
            <a:r>
              <a:rPr lang="en-US" altLang="zh-CN" sz="1600" dirty="0"/>
              <a:t>:@"</a:t>
            </a:r>
            <a:r>
              <a:rPr lang="en-US" altLang="zh-CN" sz="1600" dirty="0" err="1"/>
              <a:t>animateOpacity</a:t>
            </a:r>
            <a:r>
              <a:rPr lang="en-US" altLang="zh-CN" sz="1600" dirty="0"/>
              <a:t>"];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CGAffineTransform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moveTransform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CGAffineTransformMakeTranslation</a:t>
            </a:r>
            <a:r>
              <a:rPr lang="en-US" altLang="zh-CN" sz="1600" dirty="0"/>
              <a:t>(200, 200);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CABasicAnimation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moveAnim</a:t>
            </a:r>
            <a:r>
              <a:rPr lang="en-US" altLang="zh-CN" sz="1600" dirty="0"/>
              <a:t> = [</a:t>
            </a:r>
            <a:r>
              <a:rPr lang="en-US" altLang="zh-CN" sz="1600" dirty="0" err="1"/>
              <a:t>CABasicAnimation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animationWithKeyPath</a:t>
            </a:r>
            <a:r>
              <a:rPr lang="en-US" altLang="zh-CN" sz="1600" dirty="0"/>
              <a:t>:@"transform"]; //transform:</a:t>
            </a:r>
            <a:r>
              <a:rPr lang="zh-CN" altLang="en-US" sz="1600" dirty="0"/>
              <a:t>移动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moveAnim.duration</a:t>
            </a:r>
            <a:r>
              <a:rPr lang="en-US" altLang="zh-CN" sz="1600" dirty="0"/>
              <a:t> = 6.0;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moveAnim.toValue</a:t>
            </a:r>
            <a:r>
              <a:rPr lang="en-US" altLang="zh-CN" sz="1600" dirty="0"/>
              <a:t>= [</a:t>
            </a:r>
            <a:r>
              <a:rPr lang="en-US" altLang="zh-CN" sz="1600" dirty="0" err="1"/>
              <a:t>NSValue</a:t>
            </a:r>
            <a:r>
              <a:rPr lang="en-US" altLang="zh-CN" sz="1600" dirty="0"/>
              <a:t> valueWithCATransform3D: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CATransform3DMakeAffineTransform(</a:t>
            </a:r>
            <a:r>
              <a:rPr lang="en-US" altLang="zh-CN" sz="1600" dirty="0" err="1"/>
              <a:t>moveTransform</a:t>
            </a:r>
            <a:r>
              <a:rPr lang="en-US" altLang="zh-CN" sz="1600" dirty="0"/>
              <a:t>)];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plane.layer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addAnimation:moveAnim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forKey</a:t>
            </a:r>
            <a:r>
              <a:rPr lang="en-US" altLang="zh-CN" sz="1600" dirty="0"/>
              <a:t>:@"</a:t>
            </a:r>
            <a:r>
              <a:rPr lang="en-US" altLang="zh-CN" sz="1600" dirty="0" err="1"/>
              <a:t>animateTransform</a:t>
            </a:r>
            <a:r>
              <a:rPr lang="en-US" altLang="zh-CN" sz="1600" dirty="0"/>
              <a:t>"];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622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使用</a:t>
            </a:r>
            <a:r>
              <a:rPr lang="en-US" altLang="zh-TW" b="0" dirty="0"/>
              <a:t>Core Animation</a:t>
            </a:r>
            <a:r>
              <a:rPr lang="zh-TW" altLang="en-US" b="0" dirty="0"/>
              <a:t>制作过渡动画</a:t>
            </a:r>
            <a:r>
              <a:rPr lang="en-US" altLang="zh-TW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052736"/>
            <a:ext cx="8928992" cy="589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- (void) </a:t>
            </a:r>
            <a:r>
              <a:rPr lang="en-US" altLang="zh-CN" dirty="0" err="1"/>
              <a:t>viewDidLoad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en-US" altLang="zh-CN" dirty="0"/>
              <a:t>{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isLeft</a:t>
            </a:r>
            <a:r>
              <a:rPr lang="en-US" altLang="zh-CN" dirty="0"/>
              <a:t> = YES;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self.navigationController.navigationBar.tintColor</a:t>
            </a:r>
            <a:r>
              <a:rPr lang="en-US" altLang="zh-CN" dirty="0"/>
              <a:t> = COOKBOOK_PURPLE_COLOR;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self.navigationItem.rightBarButtonItem</a:t>
            </a:r>
            <a:r>
              <a:rPr lang="en-US" altLang="zh-CN" dirty="0"/>
              <a:t> = BARBUTTON(@"Go", @selector(animate:));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/ / </a:t>
            </a:r>
            <a:r>
              <a:rPr lang="zh-CN" altLang="en-US" dirty="0"/>
              <a:t>使用分段控件选择不同的过渡风格，用空格分隔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UISegmentedControl</a:t>
            </a:r>
            <a:r>
              <a:rPr lang="en-US" altLang="zh-CN" dirty="0"/>
              <a:t> *</a:t>
            </a:r>
            <a:r>
              <a:rPr lang="en-US" altLang="zh-CN" dirty="0" err="1"/>
              <a:t>sc</a:t>
            </a:r>
            <a:r>
              <a:rPr lang="en-US" altLang="zh-CN" dirty="0"/>
              <a:t> = [[</a:t>
            </a:r>
            <a:r>
              <a:rPr lang="en-US" altLang="zh-CN" dirty="0" err="1"/>
              <a:t>UISegmentedControl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initWithItems</a:t>
            </a:r>
            <a:r>
              <a:rPr lang="en-US" altLang="zh-CN" dirty="0"/>
              <a:t>:[@"Fade Over Push Reveal" </a:t>
            </a:r>
            <a:r>
              <a:rPr lang="en-US" altLang="zh-CN" dirty="0" err="1"/>
              <a:t>componentsSeparatedByString</a:t>
            </a:r>
            <a:r>
              <a:rPr lang="en-US" altLang="zh-CN" dirty="0"/>
              <a:t>:@" "]];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sc.segmentedControlStyle</a:t>
            </a:r>
            <a:r>
              <a:rPr lang="en-US" altLang="zh-CN" dirty="0"/>
              <a:t> = </a:t>
            </a:r>
            <a:r>
              <a:rPr lang="en-US" altLang="zh-CN" dirty="0" err="1"/>
              <a:t>UISegmentedControlStyleBar</a:t>
            </a:r>
            <a:r>
              <a:rPr lang="en-US" altLang="zh-CN" dirty="0"/>
              <a:t>;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sc. </a:t>
            </a:r>
            <a:r>
              <a:rPr lang="en-US" altLang="zh-CN" dirty="0" err="1"/>
              <a:t>selectedSegmentIndex</a:t>
            </a:r>
            <a:r>
              <a:rPr lang="en-US" altLang="zh-CN" dirty="0"/>
              <a:t> = 0;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self.navigationItem.titleView</a:t>
            </a:r>
            <a:r>
              <a:rPr lang="en-US" altLang="zh-CN" dirty="0"/>
              <a:t> = [</a:t>
            </a:r>
            <a:r>
              <a:rPr lang="en-US" altLang="zh-CN" dirty="0" err="1"/>
              <a:t>sc</a:t>
            </a:r>
            <a:r>
              <a:rPr lang="en-US" altLang="zh-CN" dirty="0"/>
              <a:t> </a:t>
            </a:r>
            <a:r>
              <a:rPr lang="en-US" altLang="zh-CN" dirty="0" err="1"/>
              <a:t>autorelease</a:t>
            </a:r>
            <a:r>
              <a:rPr lang="en-US" altLang="zh-CN" dirty="0"/>
              <a:t>];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* * * </a:t>
            </a:r>
            <a:r>
              <a:rPr lang="zh-CN" altLang="en-US" dirty="0"/>
              <a:t>参考案例：</a:t>
            </a:r>
            <a:r>
              <a:rPr lang="en-US" altLang="zh-CN" dirty="0" err="1"/>
              <a:t>CAAni</a:t>
            </a:r>
            <a:r>
              <a:rPr lang="en-US" altLang="zh-CN" dirty="0"/>
              <a:t> mat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94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使用</a:t>
            </a:r>
            <a:r>
              <a:rPr lang="en-US" altLang="zh-TW" b="0" dirty="0"/>
              <a:t>Core Animation</a:t>
            </a:r>
            <a:r>
              <a:rPr lang="zh-TW" altLang="en-US" b="0" dirty="0"/>
              <a:t>制作过渡动画</a:t>
            </a:r>
            <a:r>
              <a:rPr lang="en-US" altLang="zh-TW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96752"/>
            <a:ext cx="8856984" cy="5521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/>
              <a:t>- (void) animate: (id) sender{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CATransition</a:t>
            </a:r>
            <a:r>
              <a:rPr lang="en-US" altLang="zh-CN" sz="1600" dirty="0"/>
              <a:t> *animation = [</a:t>
            </a:r>
            <a:r>
              <a:rPr lang="en-US" altLang="zh-CN" sz="1600" dirty="0" err="1"/>
              <a:t>CATransition</a:t>
            </a:r>
            <a:r>
              <a:rPr lang="en-US" altLang="zh-CN" sz="1600" dirty="0"/>
              <a:t> animation];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animation.delegate</a:t>
            </a:r>
            <a:r>
              <a:rPr lang="en-US" altLang="zh-CN" sz="1600" dirty="0"/>
              <a:t> = self; </a:t>
            </a:r>
            <a:r>
              <a:rPr lang="en-US" altLang="zh-CN" sz="1600" dirty="0" err="1"/>
              <a:t>animation.duration</a:t>
            </a:r>
            <a:r>
              <a:rPr lang="en-US" altLang="zh-CN" sz="1600" dirty="0"/>
              <a:t> = 1.0f;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animation.timingFunction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UIViewAnimationCurveEaseInOut</a:t>
            </a:r>
            <a:r>
              <a:rPr lang="en-US" altLang="zh-CN" sz="1600" dirty="0"/>
              <a:t>; / /</a:t>
            </a:r>
            <a:r>
              <a:rPr lang="zh-CN" altLang="en-US" sz="1600" dirty="0"/>
              <a:t>以上是设置动画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switch ([(</a:t>
            </a:r>
            <a:r>
              <a:rPr lang="en-US" altLang="zh-CN" sz="1600" dirty="0" err="1"/>
              <a:t>UISegmentedControl</a:t>
            </a:r>
            <a:r>
              <a:rPr lang="en-US" altLang="zh-CN" sz="1600" dirty="0"/>
              <a:t> *)</a:t>
            </a:r>
            <a:r>
              <a:rPr lang="en-US" altLang="zh-CN" sz="1600" dirty="0" err="1"/>
              <a:t>self.navigationItem.titleView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selectedSegmentIndex</a:t>
            </a:r>
            <a:r>
              <a:rPr lang="en-US" altLang="zh-CN" sz="1600" dirty="0"/>
              <a:t>]) {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case 0: </a:t>
            </a:r>
            <a:r>
              <a:rPr lang="en-US" altLang="zh-CN" sz="1600" dirty="0" err="1"/>
              <a:t>animation.type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kCATransitionFade</a:t>
            </a:r>
            <a:r>
              <a:rPr lang="en-US" altLang="zh-CN" sz="1600" dirty="0"/>
              <a:t>; break;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case 1: </a:t>
            </a:r>
            <a:r>
              <a:rPr lang="en-US" altLang="zh-CN" sz="1600" dirty="0" err="1"/>
              <a:t>animation.type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kCATransitionMoveIn</a:t>
            </a:r>
            <a:r>
              <a:rPr lang="en-US" altLang="zh-CN" sz="1600" dirty="0"/>
              <a:t>; break;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case 2: </a:t>
            </a:r>
            <a:r>
              <a:rPr lang="en-US" altLang="zh-CN" sz="1600" dirty="0" err="1"/>
              <a:t>animation.type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kCATransitionPush</a:t>
            </a:r>
            <a:r>
              <a:rPr lang="en-US" altLang="zh-CN" sz="1600" dirty="0"/>
              <a:t>; break;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case 3: </a:t>
            </a:r>
            <a:r>
              <a:rPr lang="en-US" altLang="zh-CN" sz="1600" dirty="0" err="1"/>
              <a:t>animation.type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kCATransitionReveal</a:t>
            </a:r>
            <a:r>
              <a:rPr lang="en-US" altLang="zh-CN" sz="1600" dirty="0"/>
              <a:t>; default: break;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if (</a:t>
            </a:r>
            <a:r>
              <a:rPr lang="en-US" altLang="zh-CN" sz="1600" dirty="0" err="1"/>
              <a:t>isLeft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animation.subtype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kCATransitionFromRight</a:t>
            </a:r>
            <a:r>
              <a:rPr lang="en-US" altLang="zh-CN" sz="1600" dirty="0"/>
              <a:t>; else </a:t>
            </a:r>
            <a:r>
              <a:rPr lang="en-US" altLang="zh-CN" sz="1600" dirty="0" err="1"/>
              <a:t>animation.subtype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kCATransitionFromLeft</a:t>
            </a:r>
            <a:r>
              <a:rPr lang="en-US" altLang="zh-CN" sz="1600" dirty="0"/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/>
              <a:t>UIView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whitebg</a:t>
            </a:r>
            <a:r>
              <a:rPr lang="en-US" altLang="zh-CN" sz="1600" dirty="0"/>
              <a:t> = [</a:t>
            </a:r>
            <a:r>
              <a:rPr lang="en-US" altLang="zh-CN" sz="1600" dirty="0" err="1"/>
              <a:t>self.view</a:t>
            </a:r>
            <a:r>
              <a:rPr lang="en-US" altLang="zh-CN" sz="1600" dirty="0"/>
              <a:t> viewWithTag:10];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/>
              <a:t>NSInteger</a:t>
            </a:r>
            <a:r>
              <a:rPr lang="en-US" altLang="zh-CN" sz="1600" dirty="0"/>
              <a:t> purple = [[</a:t>
            </a:r>
            <a:r>
              <a:rPr lang="en-US" altLang="zh-CN" sz="1600" dirty="0" err="1"/>
              <a:t>whitebg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subviews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indexOfObject</a:t>
            </a:r>
            <a:r>
              <a:rPr lang="en-US" altLang="zh-CN" sz="1600" dirty="0"/>
              <a:t>:[</a:t>
            </a:r>
            <a:r>
              <a:rPr lang="en-US" altLang="zh-CN" sz="1600" dirty="0" err="1"/>
              <a:t>whitebg</a:t>
            </a:r>
            <a:r>
              <a:rPr lang="en-US" altLang="zh-CN" sz="1600" dirty="0"/>
              <a:t> viewWithTag:99]];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/>
              <a:t>NSInteger</a:t>
            </a:r>
            <a:r>
              <a:rPr lang="en-US" altLang="zh-CN" sz="1600" dirty="0"/>
              <a:t> white = [[</a:t>
            </a:r>
            <a:r>
              <a:rPr lang="en-US" altLang="zh-CN" sz="1600" dirty="0" err="1"/>
              <a:t>whitebg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subviews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indexOfObject</a:t>
            </a:r>
            <a:r>
              <a:rPr lang="en-US" altLang="zh-CN" sz="1600" dirty="0"/>
              <a:t>:[</a:t>
            </a:r>
            <a:r>
              <a:rPr lang="en-US" altLang="zh-CN" sz="1600" dirty="0" err="1"/>
              <a:t>whitebg</a:t>
            </a:r>
            <a:r>
              <a:rPr lang="en-US" altLang="zh-CN" sz="1600" dirty="0"/>
              <a:t> viewWithTag:100]];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whitebg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exchangeSubviewAtIndex:purple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withSubviewAtIndex:white</a:t>
            </a:r>
            <a:r>
              <a:rPr lang="en-US" altLang="zh-CN" sz="1600" dirty="0"/>
              <a:t>];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[[</a:t>
            </a:r>
            <a:r>
              <a:rPr lang="en-US" altLang="zh-CN" sz="1600" dirty="0" err="1"/>
              <a:t>whitebg</a:t>
            </a:r>
            <a:r>
              <a:rPr lang="en-US" altLang="zh-CN" sz="1600" dirty="0"/>
              <a:t> layer] </a:t>
            </a:r>
            <a:r>
              <a:rPr lang="en-US" altLang="zh-CN" sz="1600" dirty="0" err="1"/>
              <a:t>addAnimation:animation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forKey</a:t>
            </a:r>
            <a:r>
              <a:rPr lang="en-US" altLang="zh-CN" sz="1600" dirty="0"/>
              <a:t>:@"animation"];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259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参考资料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96752"/>
            <a:ext cx="885698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nl-NL" altLang="zh-CN" sz="2400" dirty="0" err="1" smtClean="0"/>
              <a:t>Quartz</a:t>
            </a:r>
            <a:r>
              <a:rPr lang="nl-NL" altLang="zh-CN" sz="2400" dirty="0" smtClean="0"/>
              <a:t> </a:t>
            </a:r>
            <a:r>
              <a:rPr lang="nl-NL" altLang="zh-CN" sz="2400" dirty="0"/>
              <a:t>2D Programming Guide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nl-NL" altLang="zh-CN" sz="2400" dirty="0" err="1" smtClean="0"/>
              <a:t>Core</a:t>
            </a:r>
            <a:r>
              <a:rPr lang="nl-NL" altLang="zh-CN" sz="2400" dirty="0" smtClean="0"/>
              <a:t> </a:t>
            </a:r>
            <a:r>
              <a:rPr lang="nl-NL" altLang="zh-CN" sz="2400" dirty="0" err="1"/>
              <a:t>Animation</a:t>
            </a:r>
            <a:r>
              <a:rPr lang="nl-NL" altLang="zh-CN" sz="2400" dirty="0"/>
              <a:t> Programming Guide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nl-NL" altLang="zh-CN" sz="2400" dirty="0" err="1" smtClean="0"/>
              <a:t>Core</a:t>
            </a:r>
            <a:r>
              <a:rPr lang="nl-NL" altLang="zh-CN" sz="2400" dirty="0" smtClean="0"/>
              <a:t> </a:t>
            </a:r>
            <a:r>
              <a:rPr lang="nl-NL" altLang="zh-CN" sz="2400" dirty="0" err="1"/>
              <a:t>Animation</a:t>
            </a:r>
            <a:r>
              <a:rPr lang="nl-NL" altLang="zh-CN" sz="2400" dirty="0"/>
              <a:t> </a:t>
            </a:r>
            <a:r>
              <a:rPr lang="nl-NL" altLang="zh-CN" sz="2400" dirty="0" err="1"/>
              <a:t>Cookbook</a:t>
            </a:r>
            <a:endParaRPr lang="nl-NL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nl-NL" altLang="zh-CN" sz="2400" dirty="0" err="1" smtClean="0"/>
              <a:t>OpenGL</a:t>
            </a:r>
            <a:r>
              <a:rPr lang="nl-NL" altLang="zh-CN" sz="2400" dirty="0" smtClean="0"/>
              <a:t> </a:t>
            </a:r>
            <a:r>
              <a:rPr lang="nl-NL" altLang="zh-CN" sz="2400" dirty="0"/>
              <a:t>ES Framework Reference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20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iPhone</a:t>
            </a:r>
            <a:r>
              <a:rPr lang="zh-CN" altLang="en-US" b="0" dirty="0"/>
              <a:t>绘图与动画概貌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196752"/>
            <a:ext cx="835292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UIKit</a:t>
            </a:r>
            <a:r>
              <a:rPr lang="en-US" altLang="zh-TW" sz="2400" dirty="0"/>
              <a:t>/</a:t>
            </a:r>
            <a:r>
              <a:rPr lang="en-US" altLang="zh-TW" sz="2400" dirty="0" err="1"/>
              <a:t>UIView</a:t>
            </a:r>
            <a:r>
              <a:rPr lang="zh-TW" altLang="en-US" sz="2400" dirty="0"/>
              <a:t>动画</a:t>
            </a:r>
          </a:p>
          <a:p>
            <a:pPr marL="800100" lvl="1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>
                <a:solidFill>
                  <a:srgbClr val="FFFF00"/>
                </a:solidFill>
              </a:rPr>
              <a:t>用于简单绘图动画</a:t>
            </a:r>
            <a:r>
              <a:rPr lang="zh-TW" altLang="en-US" sz="2400" dirty="0">
                <a:solidFill>
                  <a:srgbClr val="FFFF00"/>
                </a:solidFill>
              </a:rPr>
              <a:t>与普通</a:t>
            </a:r>
            <a:r>
              <a:rPr lang="en-US" altLang="zh-TW" sz="2400" dirty="0">
                <a:solidFill>
                  <a:srgbClr val="FFFF00"/>
                </a:solidFill>
              </a:rPr>
              <a:t>GUI</a:t>
            </a:r>
            <a:r>
              <a:rPr lang="zh-TW" altLang="en-US" sz="2400" dirty="0">
                <a:solidFill>
                  <a:srgbClr val="FFFF00"/>
                </a:solidFill>
              </a:rPr>
              <a:t>界面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CoreGraphics</a:t>
            </a:r>
            <a:r>
              <a:rPr lang="en-US" altLang="zh-CN" sz="2400" dirty="0"/>
              <a:t>/Quartz 2D</a:t>
            </a:r>
          </a:p>
          <a:p>
            <a:pPr marL="800100" lvl="1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>
                <a:solidFill>
                  <a:srgbClr val="8000FF"/>
                </a:solidFill>
              </a:rPr>
              <a:t>复杂</a:t>
            </a:r>
            <a:r>
              <a:rPr lang="zh-CN" altLang="en-US" sz="2400" dirty="0">
                <a:solidFill>
                  <a:srgbClr val="8000FF"/>
                </a:solidFill>
              </a:rPr>
              <a:t>的画图与自定义绘图</a:t>
            </a:r>
            <a:r>
              <a:rPr lang="zh-CN" altLang="en-US" sz="2400" dirty="0"/>
              <a:t>需使用</a:t>
            </a:r>
            <a:r>
              <a:rPr lang="en-US" altLang="zh-CN" sz="2400" dirty="0" err="1">
                <a:solidFill>
                  <a:schemeClr val="accent3"/>
                </a:solidFill>
              </a:rPr>
              <a:t>CoreGraphics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pPr marL="800100" lvl="1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Quartz </a:t>
            </a:r>
            <a:r>
              <a:rPr lang="en-US" altLang="zh-CN" sz="2400" dirty="0"/>
              <a:t>2D</a:t>
            </a:r>
            <a:r>
              <a:rPr lang="zh-CN" altLang="en-US" sz="2400" dirty="0"/>
              <a:t>库就是</a:t>
            </a:r>
            <a:r>
              <a:rPr lang="en-US" altLang="zh-CN" sz="2400" dirty="0" err="1"/>
              <a:t>CoreGraphics</a:t>
            </a:r>
            <a:r>
              <a:rPr lang="zh-CN" altLang="en-US" sz="2400" dirty="0"/>
              <a:t>框架的一部分。</a:t>
            </a:r>
          </a:p>
          <a:p>
            <a:pPr marL="800100" lvl="1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Quartz </a:t>
            </a:r>
            <a:r>
              <a:rPr lang="en-US" altLang="zh-CN" sz="2400" dirty="0"/>
              <a:t>2D</a:t>
            </a:r>
            <a:r>
              <a:rPr lang="zh-CN" altLang="en-US" sz="2400" dirty="0"/>
              <a:t>只能绘制</a:t>
            </a:r>
            <a:r>
              <a:rPr lang="en-US" altLang="zh-CN" sz="2400" dirty="0"/>
              <a:t>2D</a:t>
            </a:r>
            <a:r>
              <a:rPr lang="zh-CN" altLang="en-US" sz="2400" dirty="0"/>
              <a:t>图形与动画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OpenGL </a:t>
            </a:r>
            <a:r>
              <a:rPr lang="en-US" altLang="zh-CN" sz="2400" dirty="0"/>
              <a:t>ES</a:t>
            </a:r>
          </a:p>
          <a:p>
            <a:pPr marL="800100" lvl="1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绘制</a:t>
            </a:r>
            <a:r>
              <a:rPr lang="en-US" altLang="zh-CN" sz="2400" dirty="0"/>
              <a:t>2D/3D</a:t>
            </a:r>
            <a:r>
              <a:rPr lang="zh-CN" altLang="en-US" sz="2400" dirty="0"/>
              <a:t>图形与动画</a:t>
            </a:r>
          </a:p>
          <a:p>
            <a:pPr marL="800100" lvl="1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后续章节会介绍</a:t>
            </a:r>
            <a:endParaRPr lang="zh-CN" altLang="en-US" sz="2400" dirty="0"/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ro-RO" altLang="zh-CN" sz="2400" dirty="0" smtClean="0"/>
              <a:t>Core </a:t>
            </a:r>
            <a:r>
              <a:rPr lang="ro-RO" altLang="zh-CN" sz="2400" dirty="0"/>
              <a:t>Animation</a:t>
            </a:r>
          </a:p>
          <a:p>
            <a:pPr marL="800100" lvl="1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ro-RO" altLang="zh-CN" sz="2400" dirty="0" smtClean="0"/>
              <a:t>UIView</a:t>
            </a:r>
            <a:r>
              <a:rPr lang="zh-CN" altLang="ro-RO" sz="2400" dirty="0"/>
              <a:t>动画与</a:t>
            </a:r>
            <a:r>
              <a:rPr lang="ro-RO" altLang="zh-CN" sz="2400" dirty="0"/>
              <a:t>Quertz 2D</a:t>
            </a:r>
            <a:r>
              <a:rPr lang="zh-CN" altLang="ro-RO" sz="2400" dirty="0" smtClean="0"/>
              <a:t>动画都可以使</a:t>
            </a:r>
            <a:r>
              <a:rPr lang="ro-RO" altLang="zh-CN" sz="2400" dirty="0" smtClean="0"/>
              <a:t>CoreAnimation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96752"/>
            <a:ext cx="885698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/>
              <a:t>iPhone</a:t>
            </a:r>
            <a:r>
              <a:rPr lang="zh-CN" altLang="en-US" sz="2400" dirty="0"/>
              <a:t>绘图与动画概貌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/>
              <a:t>掌握</a:t>
            </a:r>
            <a:r>
              <a:rPr lang="en-US" altLang="zh-TW" sz="2400" dirty="0"/>
              <a:t>Quartz 2D/</a:t>
            </a:r>
            <a:r>
              <a:rPr lang="en-US" altLang="zh-TW" sz="2400" dirty="0" err="1"/>
              <a:t>CoreGraphics</a:t>
            </a:r>
            <a:r>
              <a:rPr lang="zh-TW" altLang="en-US" sz="2400" dirty="0"/>
              <a:t>绘图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/>
              <a:t>UIKit</a:t>
            </a:r>
            <a:r>
              <a:rPr lang="en-US" altLang="zh-TW" sz="2400" dirty="0"/>
              <a:t>/</a:t>
            </a:r>
            <a:r>
              <a:rPr lang="en-US" altLang="zh-TW" sz="2400" dirty="0" err="1"/>
              <a:t>UIView</a:t>
            </a:r>
            <a:r>
              <a:rPr lang="zh-TW" altLang="en-US" sz="2400" dirty="0"/>
              <a:t>动画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/>
              <a:t>掌握</a:t>
            </a:r>
            <a:r>
              <a:rPr lang="en-US" altLang="zh-TW" sz="2400" dirty="0"/>
              <a:t>Core Animation</a:t>
            </a:r>
            <a:r>
              <a:rPr lang="zh-TW" altLang="en-US" sz="2400" dirty="0"/>
              <a:t>简单使用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715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如何选择？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196752"/>
            <a:ext cx="871296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>
                <a:solidFill>
                  <a:schemeClr val="accent3"/>
                </a:solidFill>
              </a:rPr>
              <a:t>使用难</a:t>
            </a:r>
            <a:r>
              <a:rPr lang="zh-CN" altLang="en-US" sz="2400" dirty="0">
                <a:solidFill>
                  <a:schemeClr val="accent3"/>
                </a:solidFill>
              </a:rPr>
              <a:t>易程度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UIKit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&gt; CG &gt; OpenGL </a:t>
            </a:r>
            <a:r>
              <a:rPr lang="en-US" altLang="zh-CN" sz="2400" dirty="0" smtClean="0"/>
              <a:t>ES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>
                <a:solidFill>
                  <a:srgbClr val="FF6700"/>
                </a:solidFill>
              </a:rPr>
              <a:t>性能与灵</a:t>
            </a:r>
            <a:r>
              <a:rPr lang="zh-CN" altLang="en-US" sz="2400" dirty="0">
                <a:solidFill>
                  <a:srgbClr val="FF6700"/>
                </a:solidFill>
              </a:rPr>
              <a:t>活性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OpenGL </a:t>
            </a:r>
            <a:r>
              <a:rPr lang="en-US" altLang="zh-CN" sz="2400" dirty="0"/>
              <a:t>ES &gt; CG &gt; </a:t>
            </a:r>
            <a:r>
              <a:rPr lang="en-US" altLang="zh-CN" sz="2400" dirty="0" err="1" smtClean="0"/>
              <a:t>UIKit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需要</a:t>
            </a:r>
            <a:r>
              <a:rPr lang="en-US" altLang="zh-CN" sz="2400" dirty="0"/>
              <a:t>3D</a:t>
            </a:r>
            <a:r>
              <a:rPr lang="zh-CN" altLang="en-US" sz="2400" dirty="0"/>
              <a:t>时基本选择</a:t>
            </a:r>
            <a:r>
              <a:rPr lang="en-US" altLang="zh-CN" sz="2400" dirty="0"/>
              <a:t>OpenGL ES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CoreGraphics</a:t>
            </a:r>
            <a:r>
              <a:rPr lang="en-US" altLang="zh-TW" b="0" dirty="0"/>
              <a:t>/Quartz 2D</a:t>
            </a:r>
            <a:r>
              <a:rPr lang="zh-TW" altLang="en-US" b="0" dirty="0"/>
              <a:t>绘图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12968" cy="523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</a:rPr>
              <a:t>复杂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的绘图就需要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CG API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。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</a:rPr>
              <a:t>是基于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语言的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API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</a:rPr>
              <a:t>直接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在内存中对视图或图像进行绘制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可以在</a:t>
            </a:r>
            <a:r>
              <a:rPr lang="en-US" altLang="zh-TW" sz="2400" dirty="0" err="1"/>
              <a:t>UIView</a:t>
            </a:r>
            <a:r>
              <a:rPr lang="zh-TW" altLang="en-US" sz="2400" dirty="0"/>
              <a:t>子类的</a:t>
            </a:r>
            <a:r>
              <a:rPr lang="en-US" altLang="zh-TW" sz="2400" dirty="0" err="1">
                <a:solidFill>
                  <a:schemeClr val="accent3"/>
                </a:solidFill>
              </a:rPr>
              <a:t>drawRect</a:t>
            </a:r>
            <a:r>
              <a:rPr lang="zh-TW" altLang="en-US" sz="2400" dirty="0"/>
              <a:t>方法中写</a:t>
            </a:r>
            <a:r>
              <a:rPr lang="en-US" altLang="zh-TW" sz="2400" dirty="0"/>
              <a:t>Quartz</a:t>
            </a:r>
            <a:r>
              <a:rPr lang="zh-TW" altLang="en-US" sz="2400" dirty="0"/>
              <a:t>代码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获</a:t>
            </a:r>
            <a:r>
              <a:rPr lang="zh-TW" altLang="en-US" sz="2400" dirty="0"/>
              <a:t>得当前绘图上下文</a:t>
            </a:r>
          </a:p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fi-FI" altLang="zh-CN" sz="2400" dirty="0" smtClean="0">
                <a:solidFill>
                  <a:srgbClr val="FFFF00"/>
                </a:solidFill>
              </a:rPr>
              <a:t>(</a:t>
            </a:r>
            <a:r>
              <a:rPr lang="fi-FI" altLang="zh-CN" sz="2400" dirty="0" err="1">
                <a:solidFill>
                  <a:srgbClr val="FFFF00"/>
                </a:solidFill>
              </a:rPr>
              <a:t>CGContextRef)UIGraphicSGetCuurentContext(void</a:t>
            </a:r>
            <a:r>
              <a:rPr lang="fi-FI" altLang="zh-CN" sz="2400" dirty="0">
                <a:solidFill>
                  <a:srgbClr val="FFFF00"/>
                </a:solidFill>
              </a:rPr>
              <a:t>)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上下文传递给</a:t>
            </a:r>
            <a:r>
              <a:rPr lang="en-US" altLang="zh-CN" sz="2400" dirty="0"/>
              <a:t>CG</a:t>
            </a:r>
            <a:r>
              <a:rPr lang="zh-CN" altLang="en-US" sz="2400" dirty="0"/>
              <a:t>函数来进行绘图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定义图</a:t>
            </a:r>
            <a:r>
              <a:rPr lang="zh-CN" altLang="en-US" sz="2400" dirty="0"/>
              <a:t>的轨迹</a:t>
            </a:r>
            <a:r>
              <a:rPr lang="en-US" altLang="zh-CN" sz="2400" dirty="0"/>
              <a:t>(PATH)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设置填充颜</a:t>
            </a:r>
            <a:r>
              <a:rPr lang="zh-CN" altLang="en-US" sz="2400" dirty="0"/>
              <a:t>色</a:t>
            </a:r>
            <a:r>
              <a:rPr lang="en-US" altLang="zh-CN" sz="2400" dirty="0"/>
              <a:t>,</a:t>
            </a:r>
            <a:r>
              <a:rPr lang="zh-CN" altLang="en-US" sz="2400" dirty="0"/>
              <a:t>设置边框颜色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让系统绘图显示</a:t>
            </a:r>
            <a:endParaRPr lang="zh-TW" altLang="en-US" sz="2400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绘图相关结构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14039"/>
            <a:ext cx="8856984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fi-FI" altLang="zh-CN" sz="2400" dirty="0" err="1" smtClean="0"/>
              <a:t>CGPoint</a:t>
            </a:r>
            <a:endParaRPr lang="fi-FI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fi-FI" altLang="zh-CN" sz="2400" dirty="0" err="1" smtClean="0">
                <a:solidFill>
                  <a:srgbClr val="FFFF00"/>
                </a:solidFill>
              </a:rPr>
              <a:t>CGPoint</a:t>
            </a:r>
            <a:r>
              <a:rPr lang="fi-FI" altLang="zh-CN" sz="2400" dirty="0" smtClean="0">
                <a:solidFill>
                  <a:srgbClr val="FFFF00"/>
                </a:solidFill>
              </a:rPr>
              <a:t> </a:t>
            </a:r>
            <a:r>
              <a:rPr lang="fi-FI" altLang="zh-CN" sz="2400" dirty="0">
                <a:solidFill>
                  <a:srgbClr val="FFFF00"/>
                </a:solidFill>
              </a:rPr>
              <a:t>point=CGPointMake(10.0,10.0);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chemeClr val="accent3"/>
                </a:solidFill>
              </a:rPr>
              <a:t>point.x</a:t>
            </a:r>
            <a:r>
              <a:rPr lang="en-US" altLang="zh-CN" sz="2400" dirty="0">
                <a:solidFill>
                  <a:schemeClr val="accent3"/>
                </a:solidFill>
              </a:rPr>
              <a:t>=10.0;point.y=10.0;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CGSize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CGSize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size=</a:t>
            </a:r>
            <a:r>
              <a:rPr lang="en-US" altLang="zh-CN" sz="2400" dirty="0" err="1">
                <a:solidFill>
                  <a:srgbClr val="FFFF00"/>
                </a:solidFill>
              </a:rPr>
              <a:t>CGSizeMake</a:t>
            </a:r>
            <a:r>
              <a:rPr lang="en-US" altLang="zh-CN" sz="2400" dirty="0">
                <a:solidFill>
                  <a:srgbClr val="FFFF00"/>
                </a:solidFill>
              </a:rPr>
              <a:t>(50.0,50.0);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rgbClr val="FF6700"/>
                </a:solidFill>
              </a:rPr>
              <a:t>size.width</a:t>
            </a:r>
            <a:r>
              <a:rPr lang="en-US" altLang="zh-CN" sz="2400" dirty="0">
                <a:solidFill>
                  <a:srgbClr val="FF6700"/>
                </a:solidFill>
              </a:rPr>
              <a:t>=50.0;size.height=50.0;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CGRect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CGRect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</a:rPr>
              <a:t>rect</a:t>
            </a:r>
            <a:r>
              <a:rPr lang="en-US" altLang="zh-CN" sz="2400" dirty="0">
                <a:solidFill>
                  <a:srgbClr val="FFFF00"/>
                </a:solidFill>
              </a:rPr>
              <a:t>=</a:t>
            </a:r>
            <a:r>
              <a:rPr lang="en-US" altLang="zh-CN" sz="2400" dirty="0" err="1">
                <a:solidFill>
                  <a:srgbClr val="FFFF00"/>
                </a:solidFill>
              </a:rPr>
              <a:t>CGRectMake</a:t>
            </a:r>
            <a:r>
              <a:rPr lang="en-US" altLang="zh-CN" sz="2400" dirty="0">
                <a:solidFill>
                  <a:srgbClr val="FFFF00"/>
                </a:solidFill>
              </a:rPr>
              <a:t>(10.0,20.0,80.0,90.0);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rgbClr val="FF6700"/>
                </a:solidFill>
              </a:rPr>
              <a:t>rect.origin.x</a:t>
            </a:r>
            <a:r>
              <a:rPr lang="en-US" altLang="zh-CN" sz="2400" dirty="0">
                <a:solidFill>
                  <a:srgbClr val="FF6700"/>
                </a:solidFill>
              </a:rPr>
              <a:t>=10.0;rect.size.width=80.0;</a:t>
            </a:r>
            <a:endParaRPr lang="en-US" altLang="zh-CN" sz="2400" dirty="0" smtClean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CG</a:t>
            </a:r>
            <a:r>
              <a:rPr lang="zh-CN" altLang="en-US" b="0" dirty="0"/>
              <a:t>绘制三角形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196752"/>
            <a:ext cx="8784976" cy="560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CGContextRef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ctx</a:t>
            </a:r>
            <a:r>
              <a:rPr lang="en-US" altLang="zh-CN" sz="2000" dirty="0"/>
              <a:t>=</a:t>
            </a:r>
            <a:r>
              <a:rPr lang="en-US" altLang="zh-CN" sz="2000" dirty="0" err="1">
                <a:solidFill>
                  <a:srgbClr val="FFFF00"/>
                </a:solidFill>
              </a:rPr>
              <a:t>UIGraphicsGetCurrentContext</a:t>
            </a:r>
            <a:r>
              <a:rPr lang="en-US" altLang="zh-CN" sz="2000" dirty="0">
                <a:solidFill>
                  <a:srgbClr val="FFFF00"/>
                </a:solidFill>
              </a:rPr>
              <a:t>()</a:t>
            </a:r>
            <a:r>
              <a:rPr lang="en-US" altLang="zh-CN" sz="2000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[[</a:t>
            </a:r>
            <a:r>
              <a:rPr lang="en-US" altLang="zh-CN" sz="2000" dirty="0" err="1"/>
              <a:t>UIColor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redColor</a:t>
            </a:r>
            <a:r>
              <a:rPr lang="en-US" altLang="zh-CN" sz="2000" dirty="0"/>
              <a:t>] set]; //</a:t>
            </a:r>
            <a:r>
              <a:rPr lang="zh-CN" altLang="en-US" sz="2000" dirty="0"/>
              <a:t>设置颜色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UIRectFill</a:t>
            </a:r>
            <a:r>
              <a:rPr lang="en-US" altLang="zh-CN" sz="2000" dirty="0"/>
              <a:t>([self bounds]); //</a:t>
            </a:r>
            <a:r>
              <a:rPr lang="zh-CN" altLang="en-US" sz="2000" dirty="0"/>
              <a:t>填充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solidFill>
                  <a:schemeClr val="accent3"/>
                </a:solidFill>
              </a:rPr>
              <a:t>CGContextBeginPath</a:t>
            </a:r>
            <a:r>
              <a:rPr lang="en-US" altLang="zh-TW" sz="2000" dirty="0"/>
              <a:t>(</a:t>
            </a:r>
            <a:r>
              <a:rPr lang="en-US" altLang="zh-TW" sz="2000" dirty="0" err="1"/>
              <a:t>ctx</a:t>
            </a:r>
            <a:r>
              <a:rPr lang="en-US" altLang="zh-TW" sz="2000" dirty="0"/>
              <a:t>);//</a:t>
            </a:r>
            <a:r>
              <a:rPr lang="zh-TW" altLang="en-US" sz="2000" dirty="0"/>
              <a:t>开始路径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CGContextMoveToPoint</a:t>
            </a:r>
            <a:r>
              <a:rPr lang="en-US" altLang="zh-CN" sz="2000" dirty="0"/>
              <a:t>(ctx,50+height, 10); //</a:t>
            </a:r>
            <a:r>
              <a:rPr lang="zh-CN" altLang="en-US" sz="2000" dirty="0"/>
              <a:t>起点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CGContextAddLineToPoint</a:t>
            </a:r>
            <a:r>
              <a:rPr lang="en-US" altLang="zh-CN" sz="2000" dirty="0"/>
              <a:t>(ctx,10+height, 150);//</a:t>
            </a:r>
            <a:r>
              <a:rPr lang="zh-CN" altLang="en-US" sz="2000" dirty="0"/>
              <a:t>画线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CGContextAddLineToPoint</a:t>
            </a:r>
            <a:r>
              <a:rPr lang="en-US" altLang="zh-CN" sz="2000" dirty="0"/>
              <a:t>(ctx,100+height, 150);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FF6700"/>
                </a:solidFill>
              </a:rPr>
              <a:t>CGContextClosePath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ctx</a:t>
            </a:r>
            <a:r>
              <a:rPr lang="en-US" altLang="zh-CN" sz="2000" dirty="0"/>
              <a:t>); //</a:t>
            </a:r>
            <a:r>
              <a:rPr lang="zh-CN" altLang="en-US" sz="2000" dirty="0"/>
              <a:t>关闭路径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[[</a:t>
            </a:r>
            <a:r>
              <a:rPr lang="en-US" altLang="zh-CN" sz="2000" dirty="0" err="1"/>
              <a:t>UIColor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yellowColor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setFill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[[</a:t>
            </a:r>
            <a:r>
              <a:rPr lang="en-US" altLang="zh-CN" sz="2000" dirty="0" err="1"/>
              <a:t>UIColor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blackColor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setStroke</a:t>
            </a:r>
            <a:r>
              <a:rPr lang="en-US" altLang="zh-CN" sz="2000" dirty="0"/>
              <a:t>]; //</a:t>
            </a:r>
            <a:r>
              <a:rPr lang="zh-CN" altLang="en-US" sz="2000" dirty="0"/>
              <a:t>设置边框颜色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CGContextDrawPath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ctx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kCGPathFillStroke</a:t>
            </a:r>
            <a:r>
              <a:rPr lang="en-US" altLang="zh-CN" sz="2000" dirty="0"/>
              <a:t>);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演示</a:t>
            </a:r>
            <a:r>
              <a:rPr lang="zh-CN" altLang="en-US" sz="2000" dirty="0"/>
              <a:t>案例</a:t>
            </a:r>
            <a:r>
              <a:rPr lang="en-US" altLang="zh-CN" sz="2000" dirty="0" err="1">
                <a:solidFill>
                  <a:srgbClr val="FFFF00"/>
                </a:solidFill>
              </a:rPr>
              <a:t>GraphicDemo</a:t>
            </a:r>
            <a:r>
              <a:rPr lang="zh-CN" altLang="en-US" sz="2000" dirty="0"/>
              <a:t>，解释完整案例参考</a:t>
            </a:r>
            <a:r>
              <a:rPr lang="en-US" altLang="zh-CN" sz="2000" dirty="0" err="1">
                <a:solidFill>
                  <a:srgbClr val="FFFF00"/>
                </a:solidFill>
              </a:rPr>
              <a:t>QuartzDemo</a:t>
            </a:r>
            <a:endParaRPr kumimoji="1"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UIKit</a:t>
            </a:r>
            <a:r>
              <a:rPr lang="en-US" altLang="zh-TW" b="0" dirty="0"/>
              <a:t>/</a:t>
            </a:r>
            <a:r>
              <a:rPr lang="en-US" altLang="zh-TW" b="0" dirty="0" err="1"/>
              <a:t>UIView</a:t>
            </a:r>
            <a:r>
              <a:rPr lang="zh-TW" altLang="en-US" b="0" dirty="0"/>
              <a:t>动画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35949"/>
            <a:ext cx="871296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其实也</a:t>
            </a:r>
            <a:r>
              <a:rPr lang="zh-TW" altLang="en-US" sz="2400" dirty="0"/>
              <a:t>使用的是</a:t>
            </a:r>
            <a:r>
              <a:rPr lang="en-US" altLang="zh-TW" sz="2400" dirty="0"/>
              <a:t>Core Animation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视图变化形成动画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位置变化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大小变化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拉伸变化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透明度变化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改变状态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改变视图顺序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旋转视图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 dirty="0"/>
              <a:t>淡入淡出效果动画：</a:t>
            </a:r>
            <a:br>
              <a:rPr lang="zh-CN" altLang="en-US" b="0" dirty="0"/>
            </a:br>
            <a:r>
              <a:rPr lang="en-US" altLang="zh-CN" b="0" dirty="0" err="1"/>
              <a:t>FadeInOutAnimation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196752"/>
            <a:ext cx="8928992" cy="5505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i-FI" altLang="zh-CN" sz="1600" dirty="0"/>
              <a:t>- (</a:t>
            </a:r>
            <a:r>
              <a:rPr lang="fi-FI" altLang="zh-CN" sz="1600" dirty="0" err="1"/>
              <a:t>void</a:t>
            </a:r>
            <a:r>
              <a:rPr lang="fi-FI" altLang="zh-CN" sz="1600" dirty="0"/>
              <a:t>) </a:t>
            </a:r>
            <a:r>
              <a:rPr lang="fi-FI" altLang="zh-CN" sz="1600" dirty="0" err="1"/>
              <a:t>fadeOut</a:t>
            </a:r>
            <a:r>
              <a:rPr lang="fi-FI" altLang="zh-CN" sz="1600" dirty="0"/>
              <a:t>: (id) </a:t>
            </a:r>
            <a:r>
              <a:rPr lang="fi-FI" altLang="zh-CN" sz="1600" dirty="0" err="1"/>
              <a:t>sender</a:t>
            </a:r>
            <a:r>
              <a:rPr lang="fi-FI" altLang="zh-CN" sz="1600" dirty="0"/>
              <a:t>{ //</a:t>
            </a:r>
            <a:r>
              <a:rPr lang="zh-CN" altLang="fi-FI" sz="1600" dirty="0"/>
              <a:t>淡入效果</a:t>
            </a:r>
          </a:p>
          <a:p>
            <a:pPr lvl="1">
              <a:lnSpc>
                <a:spcPct val="110000"/>
              </a:lnSpc>
            </a:pPr>
            <a:r>
              <a:rPr lang="en-US" altLang="zh-TW" sz="1600" dirty="0" err="1"/>
              <a:t>CGContextRef</a:t>
            </a:r>
            <a:r>
              <a:rPr lang="en-US" altLang="zh-TW" sz="1600" dirty="0"/>
              <a:t> context = </a:t>
            </a:r>
            <a:r>
              <a:rPr lang="en-US" altLang="zh-TW" sz="1600" dirty="0" err="1"/>
              <a:t>UIGraphicsGetCurrentContext</a:t>
            </a:r>
            <a:r>
              <a:rPr lang="en-US" altLang="zh-TW" sz="1600" dirty="0"/>
              <a:t>(); / /</a:t>
            </a:r>
            <a:r>
              <a:rPr lang="zh-TW" altLang="en-US" sz="1600" dirty="0"/>
              <a:t>获取图形上下文</a:t>
            </a:r>
          </a:p>
          <a:p>
            <a:pPr lvl="1">
              <a:lnSpc>
                <a:spcPct val="110000"/>
              </a:lnSpc>
            </a:pPr>
            <a:r>
              <a:rPr lang="en-US" altLang="zh-TW" sz="1600" dirty="0"/>
              <a:t>[</a:t>
            </a:r>
            <a:r>
              <a:rPr lang="en-US" altLang="zh-TW" sz="1600" dirty="0" err="1"/>
              <a:t>UIView</a:t>
            </a:r>
            <a:r>
              <a:rPr lang="en-US" altLang="zh-TW" sz="1600" dirty="0"/>
              <a:t> </a:t>
            </a:r>
            <a:r>
              <a:rPr lang="en-US" altLang="zh-TW" sz="1600" dirty="0" err="1"/>
              <a:t>beginAnimations:nil</a:t>
            </a:r>
            <a:r>
              <a:rPr lang="en-US" altLang="zh-TW" sz="1600" dirty="0"/>
              <a:t> </a:t>
            </a:r>
            <a:r>
              <a:rPr lang="en-US" altLang="zh-TW" sz="1600" dirty="0" err="1"/>
              <a:t>context:context</a:t>
            </a:r>
            <a:r>
              <a:rPr lang="en-US" altLang="zh-TW" sz="1600" dirty="0"/>
              <a:t>]; / /</a:t>
            </a:r>
            <a:r>
              <a:rPr lang="zh-TW" altLang="en-US" sz="1600" dirty="0"/>
              <a:t>动画程序块开始</a:t>
            </a:r>
          </a:p>
          <a:p>
            <a:pPr lvl="1">
              <a:lnSpc>
                <a:spcPct val="110000"/>
              </a:lnSpc>
            </a:pPr>
            <a:r>
              <a:rPr lang="en-US" altLang="zh-TW" sz="1600" dirty="0"/>
              <a:t>[</a:t>
            </a:r>
            <a:r>
              <a:rPr lang="en-US" altLang="zh-TW" sz="1600" dirty="0" err="1"/>
              <a:t>UIView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setAnimationCurve:UIViewAnimationCurveEaseInOut</a:t>
            </a:r>
            <a:r>
              <a:rPr lang="en-US" altLang="zh-TW" sz="1600" dirty="0"/>
              <a:t>];/ /</a:t>
            </a:r>
            <a:r>
              <a:rPr lang="zh-TW" altLang="en-US" sz="1600" dirty="0"/>
              <a:t>定义动画加速与减速的方式</a:t>
            </a:r>
          </a:p>
          <a:p>
            <a:pPr lvl="1">
              <a:lnSpc>
                <a:spcPct val="110000"/>
              </a:lnSpc>
            </a:pPr>
            <a:r>
              <a:rPr lang="en-US" altLang="zh-TW" sz="1600" dirty="0"/>
              <a:t>[</a:t>
            </a:r>
            <a:r>
              <a:rPr lang="en-US" altLang="zh-TW" sz="1600" dirty="0" err="1"/>
              <a:t>UIView</a:t>
            </a:r>
            <a:r>
              <a:rPr lang="en-US" altLang="zh-TW" sz="1600" dirty="0"/>
              <a:t> setAnimationDuration:1.0]; / /</a:t>
            </a:r>
            <a:r>
              <a:rPr lang="zh-TW" altLang="en-US" sz="1600" dirty="0"/>
              <a:t>持续时间</a:t>
            </a:r>
          </a:p>
          <a:p>
            <a:pPr lvl="1">
              <a:lnSpc>
                <a:spcPct val="110000"/>
              </a:lnSpc>
            </a:pPr>
            <a:r>
              <a:rPr lang="en-US" altLang="zh-TW" sz="1600" dirty="0"/>
              <a:t>[[</a:t>
            </a:r>
            <a:r>
              <a:rPr lang="en-US" altLang="zh-TW" sz="1600" dirty="0" err="1"/>
              <a:t>self.view</a:t>
            </a:r>
            <a:r>
              <a:rPr lang="en-US" altLang="zh-TW" sz="1600" dirty="0"/>
              <a:t> viewWithTag:999] setAlpha:0.0f]; / / vi </a:t>
            </a:r>
            <a:r>
              <a:rPr lang="en-US" altLang="zh-TW" sz="1600" dirty="0" err="1"/>
              <a:t>ewWi</a:t>
            </a:r>
            <a:r>
              <a:rPr lang="en-US" altLang="zh-TW" sz="1600" dirty="0"/>
              <a:t> t </a:t>
            </a:r>
            <a:r>
              <a:rPr lang="en-US" altLang="zh-TW" sz="1600" dirty="0" err="1"/>
              <a:t>hTag</a:t>
            </a:r>
            <a:r>
              <a:rPr lang="zh-TW" altLang="en-US" sz="1600" dirty="0"/>
              <a:t>检索标示过的视图，即找</a:t>
            </a:r>
            <a:r>
              <a:rPr lang="en-US" altLang="zh-TW" sz="1600" dirty="0"/>
              <a:t>Tag</a:t>
            </a:r>
            <a:r>
              <a:rPr lang="zh-TW" altLang="en-US" sz="1600" dirty="0"/>
              <a:t>属性为</a:t>
            </a:r>
            <a:r>
              <a:rPr lang="en-US" altLang="zh-TW" sz="1600" dirty="0"/>
              <a:t>999</a:t>
            </a:r>
            <a:r>
              <a:rPr lang="zh-TW" altLang="en-US" sz="1600" dirty="0"/>
              <a:t>的视图</a:t>
            </a:r>
          </a:p>
          <a:p>
            <a:pPr lvl="1">
              <a:lnSpc>
                <a:spcPct val="110000"/>
              </a:lnSpc>
            </a:pPr>
            <a:r>
              <a:rPr lang="en-US" altLang="zh-TW" sz="1600" dirty="0"/>
              <a:t>[</a:t>
            </a:r>
            <a:r>
              <a:rPr lang="en-US" altLang="zh-TW" sz="1600" dirty="0" err="1"/>
              <a:t>UIView</a:t>
            </a:r>
            <a:r>
              <a:rPr lang="en-US" altLang="zh-TW" sz="1600" dirty="0"/>
              <a:t> </a:t>
            </a:r>
            <a:r>
              <a:rPr lang="en-US" altLang="zh-TW" sz="1600" dirty="0" err="1"/>
              <a:t>commitAnimations</a:t>
            </a:r>
            <a:r>
              <a:rPr lang="en-US" altLang="zh-TW" sz="1600" dirty="0"/>
              <a:t>]; / /</a:t>
            </a:r>
            <a:r>
              <a:rPr lang="zh-TW" altLang="en-US" sz="1600" dirty="0"/>
              <a:t>动画程序块结束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self.navigationItem.rightBarButtonItem</a:t>
            </a:r>
            <a:r>
              <a:rPr lang="en-US" altLang="zh-CN" sz="1600" dirty="0"/>
              <a:t> = BARBUTTON(@"Fade In", @selector(</a:t>
            </a:r>
            <a:r>
              <a:rPr lang="en-US" altLang="zh-CN" sz="1600" dirty="0" err="1"/>
              <a:t>fadeIn</a:t>
            </a:r>
            <a:r>
              <a:rPr lang="en-US" altLang="zh-CN" sz="1600" dirty="0"/>
              <a:t>:)); / /</a:t>
            </a:r>
            <a:r>
              <a:rPr lang="zh-CN" altLang="en-US" sz="1600" dirty="0"/>
              <a:t>切换按钮</a:t>
            </a:r>
          </a:p>
          <a:p>
            <a:pPr>
              <a:lnSpc>
                <a:spcPct val="110000"/>
              </a:lnSpc>
            </a:pPr>
            <a:r>
              <a:rPr lang="en-US" altLang="zh-CN" sz="1600" dirty="0" smtClean="0"/>
              <a:t>}</a:t>
            </a:r>
          </a:p>
          <a:p>
            <a:pPr>
              <a:lnSpc>
                <a:spcPct val="110000"/>
              </a:lnSpc>
            </a:pPr>
            <a:endParaRPr lang="en-US" altLang="zh-CN" sz="1600" dirty="0"/>
          </a:p>
          <a:p>
            <a:pPr>
              <a:lnSpc>
                <a:spcPct val="110000"/>
              </a:lnSpc>
            </a:pPr>
            <a:r>
              <a:rPr lang="en-US" altLang="zh-CN" sz="1600" dirty="0"/>
              <a:t>- (void) </a:t>
            </a:r>
            <a:r>
              <a:rPr lang="en-US" altLang="zh-CN" sz="1600" dirty="0" err="1"/>
              <a:t>fadeIn</a:t>
            </a:r>
            <a:r>
              <a:rPr lang="en-US" altLang="zh-CN" sz="1600" dirty="0"/>
              <a:t>: (id) sender{//</a:t>
            </a:r>
            <a:r>
              <a:rPr lang="zh-CN" altLang="en-US" sz="1600" dirty="0"/>
              <a:t>淡出效果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CGContextRef</a:t>
            </a:r>
            <a:r>
              <a:rPr lang="en-US" altLang="zh-CN" sz="1600" dirty="0"/>
              <a:t> context = </a:t>
            </a:r>
            <a:r>
              <a:rPr lang="en-US" altLang="zh-CN" sz="1600" dirty="0" err="1"/>
              <a:t>UIGraphicsGetCurrentContext</a:t>
            </a:r>
            <a:r>
              <a:rPr lang="en-US" altLang="zh-CN" sz="1600" dirty="0"/>
              <a:t>();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UIView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beginAnimations:nil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context:context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UIView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setAnimationCurve:UIViewAnimationCurveEaseInOut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UIView</a:t>
            </a:r>
            <a:r>
              <a:rPr lang="en-US" altLang="zh-CN" sz="1600" dirty="0"/>
              <a:t> setAnimationDuration:1.0];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[[</a:t>
            </a:r>
            <a:r>
              <a:rPr lang="en-US" altLang="zh-CN" sz="1600" dirty="0" err="1"/>
              <a:t>self.view</a:t>
            </a:r>
            <a:r>
              <a:rPr lang="en-US" altLang="zh-CN" sz="1600" dirty="0"/>
              <a:t> viewWithTag:999] setAlpha:1.0f];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UIView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commitAnimations</a:t>
            </a:r>
            <a:r>
              <a:rPr lang="en-US" altLang="zh-CN" sz="1600" dirty="0"/>
              <a:t>]</a:t>
            </a:r>
            <a:r>
              <a:rPr lang="en-US" altLang="zh-CN" sz="1600" dirty="0" smtClean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淡入淡出并缩放、透明度变化 </a:t>
            </a:r>
            <a:r>
              <a:rPr lang="en-US" altLang="zh-CN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5267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- (void) swap: (id) sender{</a:t>
            </a:r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self.navigationItem.rightBarButtonItem</a:t>
            </a:r>
            <a:r>
              <a:rPr lang="en-US" altLang="zh-CN" dirty="0"/>
              <a:t> = nil; // hide the button</a:t>
            </a:r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UIView</a:t>
            </a:r>
            <a:r>
              <a:rPr lang="en-US" altLang="zh-CN" dirty="0"/>
              <a:t> *</a:t>
            </a:r>
            <a:r>
              <a:rPr lang="en-US" altLang="zh-CN" dirty="0" err="1"/>
              <a:t>frontObject</a:t>
            </a:r>
            <a:r>
              <a:rPr lang="en-US" altLang="zh-CN" dirty="0"/>
              <a:t> = [[</a:t>
            </a:r>
            <a:r>
              <a:rPr lang="en-US" altLang="zh-CN" dirty="0" err="1"/>
              <a:t>self.view</a:t>
            </a:r>
            <a:r>
              <a:rPr lang="en-US" altLang="zh-CN" dirty="0"/>
              <a:t> </a:t>
            </a:r>
            <a:r>
              <a:rPr lang="en-US" altLang="zh-CN" dirty="0" err="1"/>
              <a:t>subviews</a:t>
            </a:r>
            <a:r>
              <a:rPr lang="en-US" altLang="zh-CN" dirty="0"/>
              <a:t>] objectAtIndex:2];</a:t>
            </a:r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UIView</a:t>
            </a:r>
            <a:r>
              <a:rPr lang="en-US" altLang="zh-CN" dirty="0"/>
              <a:t> *</a:t>
            </a:r>
            <a:r>
              <a:rPr lang="en-US" altLang="zh-CN" dirty="0" err="1"/>
              <a:t>backObject</a:t>
            </a:r>
            <a:r>
              <a:rPr lang="en-US" altLang="zh-CN" dirty="0"/>
              <a:t> = [[</a:t>
            </a:r>
            <a:r>
              <a:rPr lang="en-US" altLang="zh-CN" dirty="0" err="1"/>
              <a:t>self.view</a:t>
            </a:r>
            <a:r>
              <a:rPr lang="en-US" altLang="zh-CN" dirty="0"/>
              <a:t> </a:t>
            </a:r>
            <a:r>
              <a:rPr lang="en-US" altLang="zh-CN" dirty="0" err="1"/>
              <a:t>subviews</a:t>
            </a:r>
            <a:r>
              <a:rPr lang="en-US" altLang="zh-CN" dirty="0"/>
              <a:t>] objectAtIndex:1];</a:t>
            </a:r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CGContextRef</a:t>
            </a:r>
            <a:r>
              <a:rPr lang="en-US" altLang="zh-CN" dirty="0"/>
              <a:t> context = </a:t>
            </a:r>
            <a:r>
              <a:rPr lang="en-US" altLang="zh-CN" dirty="0" err="1"/>
              <a:t>UIGraphicsGetCurrentContext</a:t>
            </a:r>
            <a:r>
              <a:rPr lang="en-US" altLang="zh-CN" dirty="0"/>
              <a:t>();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[</a:t>
            </a:r>
            <a:r>
              <a:rPr lang="en-US" altLang="zh-CN" dirty="0" err="1"/>
              <a:t>UIView</a:t>
            </a:r>
            <a:r>
              <a:rPr lang="en-US" altLang="zh-CN" dirty="0"/>
              <a:t> </a:t>
            </a:r>
            <a:r>
              <a:rPr lang="en-US" altLang="zh-CN" dirty="0" err="1"/>
              <a:t>beginAnimations:nil</a:t>
            </a:r>
            <a:r>
              <a:rPr lang="en-US" altLang="zh-CN" dirty="0"/>
              <a:t> </a:t>
            </a:r>
            <a:r>
              <a:rPr lang="en-US" altLang="zh-CN" dirty="0" err="1"/>
              <a:t>context:context</a:t>
            </a:r>
            <a:r>
              <a:rPr lang="en-US" altLang="zh-CN" dirty="0"/>
              <a:t>];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[</a:t>
            </a:r>
            <a:r>
              <a:rPr lang="en-US" altLang="zh-CN" dirty="0" err="1"/>
              <a:t>UIView</a:t>
            </a:r>
            <a:r>
              <a:rPr lang="en-US" altLang="zh-CN" dirty="0"/>
              <a:t> </a:t>
            </a:r>
            <a:r>
              <a:rPr lang="en-US" altLang="zh-CN" dirty="0" err="1"/>
              <a:t>setAnimationCurve:UIViewAnimationCurveEaseInOut</a:t>
            </a:r>
            <a:r>
              <a:rPr lang="en-US" altLang="zh-CN" dirty="0"/>
              <a:t>];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[</a:t>
            </a:r>
            <a:r>
              <a:rPr lang="en-US" altLang="zh-CN" dirty="0" err="1"/>
              <a:t>UIView</a:t>
            </a:r>
            <a:r>
              <a:rPr lang="en-US" altLang="zh-CN" dirty="0"/>
              <a:t> setAnimationDuration:1.0];</a:t>
            </a:r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frontObject.alpha</a:t>
            </a:r>
            <a:r>
              <a:rPr lang="en-US" altLang="zh-CN" dirty="0"/>
              <a:t> = 0.0f; </a:t>
            </a:r>
            <a:r>
              <a:rPr lang="en-US" altLang="zh-CN" dirty="0" err="1"/>
              <a:t>backObject.alpha</a:t>
            </a:r>
            <a:r>
              <a:rPr lang="en-US" altLang="zh-CN" dirty="0"/>
              <a:t> = 1.0f;</a:t>
            </a:r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frontObject.transform</a:t>
            </a:r>
            <a:r>
              <a:rPr lang="en-US" altLang="zh-CN" dirty="0"/>
              <a:t> = </a:t>
            </a:r>
            <a:r>
              <a:rPr lang="en-US" altLang="zh-CN" dirty="0" err="1"/>
              <a:t>CGAffineTransformMakeScale</a:t>
            </a:r>
            <a:r>
              <a:rPr lang="en-US" altLang="zh-CN" dirty="0"/>
              <a:t>(0.25f, 0.25f); / /</a:t>
            </a:r>
            <a:r>
              <a:rPr lang="zh-CN" altLang="en-US" dirty="0"/>
              <a:t>缩放视图</a:t>
            </a:r>
          </a:p>
          <a:p>
            <a:pPr lvl="1">
              <a:lnSpc>
                <a:spcPct val="110000"/>
              </a:lnSpc>
            </a:pPr>
            <a:r>
              <a:rPr lang="en-US" altLang="zh-TW" dirty="0" err="1"/>
              <a:t>backObject.transform</a:t>
            </a:r>
            <a:r>
              <a:rPr lang="en-US" altLang="zh-TW" dirty="0"/>
              <a:t> = </a:t>
            </a:r>
            <a:r>
              <a:rPr lang="en-US" altLang="zh-TW" dirty="0" err="1"/>
              <a:t>CGAffineTransformIdentity</a:t>
            </a:r>
            <a:r>
              <a:rPr lang="en-US" altLang="zh-TW" dirty="0"/>
              <a:t>; / /</a:t>
            </a:r>
            <a:r>
              <a:rPr lang="zh-TW" altLang="en-US" dirty="0"/>
              <a:t>做矩阵变换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[</a:t>
            </a:r>
            <a:r>
              <a:rPr lang="en-US" altLang="zh-CN" dirty="0" err="1"/>
              <a:t>self.view</a:t>
            </a:r>
            <a:r>
              <a:rPr lang="en-US" altLang="zh-CN" dirty="0"/>
              <a:t> exchangeSubviewAtIndex:1 withSubviewAtIndex:2];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[</a:t>
            </a:r>
            <a:r>
              <a:rPr lang="en-US" altLang="zh-CN" dirty="0" err="1"/>
              <a:t>UIView</a:t>
            </a:r>
            <a:r>
              <a:rPr lang="en-US" altLang="zh-CN" dirty="0"/>
              <a:t> </a:t>
            </a:r>
            <a:r>
              <a:rPr lang="en-US" altLang="zh-CN" dirty="0" err="1"/>
              <a:t>setAnimationDelegate:self</a:t>
            </a:r>
            <a:r>
              <a:rPr lang="en-US" altLang="zh-CN" dirty="0"/>
              <a:t>];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[</a:t>
            </a:r>
            <a:r>
              <a:rPr lang="en-US" altLang="zh-CN" dirty="0" err="1"/>
              <a:t>UIView</a:t>
            </a:r>
            <a:r>
              <a:rPr lang="en-US" altLang="zh-CN" dirty="0"/>
              <a:t> </a:t>
            </a:r>
            <a:r>
              <a:rPr lang="en-US" altLang="zh-CN" dirty="0" err="1"/>
              <a:t>setAnimationDidStopSelector</a:t>
            </a:r>
            <a:r>
              <a:rPr lang="en-US" altLang="zh-CN" dirty="0"/>
              <a:t>:@selector(</a:t>
            </a:r>
            <a:r>
              <a:rPr lang="en-US" altLang="zh-CN" dirty="0" err="1"/>
              <a:t>animationFinished</a:t>
            </a:r>
            <a:r>
              <a:rPr lang="en-US" altLang="zh-CN" dirty="0"/>
              <a:t>:)]; / /</a:t>
            </a:r>
            <a:r>
              <a:rPr lang="zh-CN" altLang="en-US" dirty="0"/>
              <a:t>设置非默认的回调方法为</a:t>
            </a:r>
            <a:r>
              <a:rPr lang="en-US" altLang="zh-CN" dirty="0" err="1"/>
              <a:t>ani</a:t>
            </a:r>
            <a:r>
              <a:rPr lang="en-US" altLang="zh-CN" dirty="0"/>
              <a:t> mat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onFi</a:t>
            </a:r>
            <a:r>
              <a:rPr lang="en-US" altLang="zh-CN" dirty="0"/>
              <a:t> </a:t>
            </a:r>
            <a:r>
              <a:rPr lang="en-US" altLang="zh-CN" dirty="0" err="1"/>
              <a:t>ni</a:t>
            </a:r>
            <a:r>
              <a:rPr lang="en-US" altLang="zh-CN" dirty="0"/>
              <a:t> s </a:t>
            </a:r>
            <a:r>
              <a:rPr lang="en-US" altLang="zh-CN" dirty="0" err="1"/>
              <a:t>hed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[</a:t>
            </a:r>
            <a:r>
              <a:rPr lang="en-US" altLang="zh-CN" dirty="0" err="1"/>
              <a:t>UIView</a:t>
            </a:r>
            <a:r>
              <a:rPr lang="en-US" altLang="zh-CN" dirty="0"/>
              <a:t> </a:t>
            </a:r>
            <a:r>
              <a:rPr lang="en-US" altLang="zh-CN" dirty="0" err="1"/>
              <a:t>commitAnimations</a:t>
            </a:r>
            <a:r>
              <a:rPr lang="en-US" altLang="zh-CN" dirty="0"/>
              <a:t>];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157296587</TotalTime>
  <Pages>0</Pages>
  <Words>1659</Words>
  <Characters>0</Characters>
  <Application>Microsoft Macintosh PowerPoint</Application>
  <DocSecurity>0</DocSecurity>
  <PresentationFormat>全屏显示(4:3)</PresentationFormat>
  <Lines>0</Lines>
  <Paragraphs>259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平衡</vt:lpstr>
      <vt:lpstr>Lesson 14: 图形与动画</vt:lpstr>
      <vt:lpstr>iPhone绘图与动画概貌</vt:lpstr>
      <vt:lpstr>如何选择？</vt:lpstr>
      <vt:lpstr>CoreGraphics/Quartz 2D绘图</vt:lpstr>
      <vt:lpstr>绘图相关结构</vt:lpstr>
      <vt:lpstr>CG绘制三角形</vt:lpstr>
      <vt:lpstr>UIKit/UIView动画</vt:lpstr>
      <vt:lpstr>淡入淡出效果动画： FadeInOutAnimation</vt:lpstr>
      <vt:lpstr>淡入淡出并缩放、透明度变化 1</vt:lpstr>
      <vt:lpstr>淡入淡出并缩放、透明度变化 2</vt:lpstr>
      <vt:lpstr>淡入淡出并缩放、透明度变化 3</vt:lpstr>
      <vt:lpstr>翻转视图动画 1</vt:lpstr>
      <vt:lpstr>翻转视图动画 2</vt:lpstr>
      <vt:lpstr>应用Core Animation的效果</vt:lpstr>
      <vt:lpstr>用CoreAnimation绘制隐式动画</vt:lpstr>
      <vt:lpstr>用CoreAnimation绘制显式动画</vt:lpstr>
      <vt:lpstr>使用Core Animation制作过渡动画1</vt:lpstr>
      <vt:lpstr>使用Core Animation制作过渡动画2</vt:lpstr>
      <vt:lpstr>参考资料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7022</cp:revision>
  <cp:lastPrinted>1899-12-30T00:00:00Z</cp:lastPrinted>
  <dcterms:created xsi:type="dcterms:W3CDTF">2012-07-12T07:10:00Z</dcterms:created>
  <dcterms:modified xsi:type="dcterms:W3CDTF">2015-03-11T11:49:45Z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