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5"/>
  </p:notesMasterIdLst>
  <p:handoutMasterIdLst>
    <p:handoutMasterId r:id="rId26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9" r:id="rId19"/>
    <p:sldId id="1570" r:id="rId20"/>
    <p:sldId id="1571" r:id="rId21"/>
    <p:sldId id="1572" r:id="rId22"/>
    <p:sldId id="1573" r:id="rId23"/>
    <p:sldId id="1568" r:id="rId24"/>
  </p:sldIdLst>
  <p:sldSz cx="9144000" cy="6858000" type="screen4x3"/>
  <p:notesSz cx="6797675" cy="987425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9"/>
            <p14:sldId id="1570"/>
            <p14:sldId id="1571"/>
            <p14:sldId id="1572"/>
            <p14:sldId id="1573"/>
            <p14:sldId id="15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2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Lesson </a:t>
            </a:r>
            <a:r>
              <a:rPr lang="en-US" altLang="zh-CN" b="0" dirty="0" smtClean="0"/>
              <a:t>1</a:t>
            </a:r>
            <a:r>
              <a:rPr lang="en-US" altLang="zh-CN" b="0" dirty="0" smtClean="0"/>
              <a:t>6</a:t>
            </a:r>
            <a:r>
              <a:rPr lang="en-US" altLang="zh-CN" b="0" dirty="0" smtClean="0"/>
              <a:t>: </a:t>
            </a:r>
            <a:r>
              <a:rPr lang="zh-CN" altLang="en-US" b="0" dirty="0"/>
              <a:t>多点触摸、手势、加速计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多点触摸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手势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运动</a:t>
            </a:r>
            <a:r>
              <a:rPr lang="zh-TW" altLang="en-US" sz="2400" dirty="0"/>
              <a:t>事件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加速计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罗盘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/>
              <a:t>对子视图或层上的触摸动作进行触碰测试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定制视图可以用</a:t>
            </a:r>
            <a:r>
              <a:rPr lang="en-US" altLang="zh-TW" sz="2000" dirty="0" err="1"/>
              <a:t>UIView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hitTes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t:withE</a:t>
            </a:r>
            <a:r>
              <a:rPr lang="en-US" altLang="zh-TW" sz="2000" dirty="0"/>
              <a:t> vent:</a:t>
            </a:r>
            <a:r>
              <a:rPr lang="zh-TW" altLang="en-US" sz="2000" dirty="0"/>
              <a:t>方法或</a:t>
            </a:r>
            <a:r>
              <a:rPr lang="en-US" altLang="zh-TW" sz="2000" dirty="0" err="1"/>
              <a:t>CALayer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hitTes</a:t>
            </a:r>
            <a:r>
              <a:rPr lang="en-US" altLang="zh-TW" sz="2000" dirty="0"/>
              <a:t> t:</a:t>
            </a:r>
            <a:r>
              <a:rPr lang="zh-TW" altLang="en-US" sz="2000" dirty="0"/>
              <a:t>方法来寻找接收触摸</a:t>
            </a:r>
            <a:r>
              <a:rPr lang="zh-TW" altLang="en-US" sz="2000" dirty="0" smtClean="0"/>
              <a:t>事件的子视图或层</a:t>
            </a:r>
            <a:r>
              <a:rPr lang="zh-TW" altLang="en-US" sz="2000" dirty="0"/>
              <a:t>，进而正确地处理事件。</a:t>
            </a:r>
          </a:p>
          <a:p>
            <a:pPr>
              <a:lnSpc>
                <a:spcPct val="150000"/>
              </a:lnSpc>
            </a:pPr>
            <a:r>
              <a:rPr lang="zh-TW" altLang="en-US" sz="2000" dirty="0"/>
              <a:t>下面的例子用于检测定制视图的层中的“</a:t>
            </a:r>
            <a:r>
              <a:rPr lang="en-US" altLang="zh-TW" sz="2000" dirty="0"/>
              <a:t>Info” </a:t>
            </a:r>
            <a:r>
              <a:rPr lang="zh-TW" altLang="en-US" sz="2000" dirty="0"/>
              <a:t>图像是否被触碰。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 (void)</a:t>
            </a:r>
            <a:r>
              <a:rPr lang="en-US" altLang="zh-CN" sz="2000" dirty="0" err="1"/>
              <a:t>touchesEnded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NSSet</a:t>
            </a:r>
            <a:r>
              <a:rPr lang="en-US" altLang="zh-CN" sz="2000" dirty="0"/>
              <a:t>*)touches </a:t>
            </a:r>
            <a:r>
              <a:rPr lang="en-US" altLang="zh-CN" sz="2000" dirty="0" err="1"/>
              <a:t>withEvent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UIEvent</a:t>
            </a:r>
            <a:r>
              <a:rPr lang="en-US" altLang="zh-CN" sz="2000" dirty="0"/>
              <a:t>*)event {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CGPoint</a:t>
            </a:r>
            <a:r>
              <a:rPr lang="en-US" altLang="zh-CN" sz="2000" dirty="0"/>
              <a:t> location = [[touches </a:t>
            </a:r>
            <a:r>
              <a:rPr lang="en-US" altLang="zh-CN" sz="2000" dirty="0" err="1"/>
              <a:t>anyObject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locationInView:self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CALayer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hitLayer</a:t>
            </a:r>
            <a:r>
              <a:rPr lang="en-US" altLang="zh-CN" sz="2000" dirty="0"/>
              <a:t> = [[self layer] </a:t>
            </a:r>
            <a:r>
              <a:rPr lang="en-US" altLang="zh-CN" sz="2000" dirty="0" err="1"/>
              <a:t>hitTest</a:t>
            </a:r>
            <a:r>
              <a:rPr lang="en-US" altLang="zh-CN" sz="2000" dirty="0"/>
              <a:t>:[self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convertPoint:location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fromView:nil</a:t>
            </a:r>
            <a:r>
              <a:rPr lang="en-US" altLang="zh-CN" sz="2000" dirty="0"/>
              <a:t>]];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if (</a:t>
            </a:r>
            <a:r>
              <a:rPr lang="en-US" altLang="zh-CN" sz="2000" dirty="0" err="1"/>
              <a:t>hitLayer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infoImage</a:t>
            </a:r>
            <a:r>
              <a:rPr lang="en-US" altLang="zh-CN" sz="2000" dirty="0"/>
              <a:t>) {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[self </a:t>
            </a:r>
            <a:r>
              <a:rPr lang="en-US" altLang="zh-CN" sz="2000" dirty="0" err="1"/>
              <a:t>displayInfo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0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多点触摸案例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856984" cy="547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@implementation </a:t>
            </a:r>
            <a:r>
              <a:rPr lang="en-US" altLang="zh-CN" dirty="0" err="1"/>
              <a:t>TestBedViewController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- (void) </a:t>
            </a:r>
            <a:r>
              <a:rPr lang="en-US" altLang="zh-CN" dirty="0" err="1"/>
              <a:t>viewDidLoad</a:t>
            </a:r>
            <a:r>
              <a:rPr lang="en-US" altLang="zh-CN" dirty="0"/>
              <a:t>{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self.navigationController.navigationBar.tintColor</a:t>
            </a:r>
            <a:r>
              <a:rPr lang="en-US" altLang="zh-CN" dirty="0"/>
              <a:t> = COOKBOOK_PURPLE_COLOR;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self.view.userInteractionEnabled</a:t>
            </a:r>
            <a:r>
              <a:rPr lang="en-US" altLang="zh-CN" dirty="0"/>
              <a:t> = YES;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self.title</a:t>
            </a:r>
            <a:r>
              <a:rPr lang="en-US" altLang="zh-CN" dirty="0"/>
              <a:t> = @"</a:t>
            </a:r>
            <a:r>
              <a:rPr lang="en-US" altLang="zh-CN" dirty="0" err="1"/>
              <a:t>Multitouch</a:t>
            </a:r>
            <a:r>
              <a:rPr lang="en-US" altLang="zh-CN" dirty="0"/>
              <a:t>";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TouchView</a:t>
            </a:r>
            <a:r>
              <a:rPr lang="en-US" altLang="zh-CN" dirty="0"/>
              <a:t> *</a:t>
            </a:r>
            <a:r>
              <a:rPr lang="en-US" altLang="zh-CN" dirty="0" err="1"/>
              <a:t>tv</a:t>
            </a:r>
            <a:r>
              <a:rPr lang="en-US" altLang="zh-CN" dirty="0"/>
              <a:t> = [[</a:t>
            </a:r>
            <a:r>
              <a:rPr lang="en-US" altLang="zh-CN" dirty="0" err="1"/>
              <a:t>TouchView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initWithFrame:CGRectMake</a:t>
            </a:r>
            <a:r>
              <a:rPr lang="en-US" altLang="zh-CN" dirty="0"/>
              <a:t>(0.0f, 0.0f, 320.0f, 280.0f)]; //</a:t>
            </a:r>
            <a:r>
              <a:rPr lang="zh-CN" altLang="en-US" dirty="0"/>
              <a:t>参考下一</a:t>
            </a:r>
            <a:r>
              <a:rPr lang="en-US" altLang="zh-CN" dirty="0" err="1"/>
              <a:t>ppt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tv.backgroundColor</a:t>
            </a:r>
            <a:r>
              <a:rPr lang="en-US" altLang="zh-CN" dirty="0"/>
              <a:t> = [</a:t>
            </a:r>
            <a:r>
              <a:rPr lang="en-US" altLang="zh-CN" dirty="0" err="1"/>
              <a:t>UIColor</a:t>
            </a:r>
            <a:r>
              <a:rPr lang="en-US" altLang="zh-CN" dirty="0"/>
              <a:t> </a:t>
            </a:r>
            <a:r>
              <a:rPr lang="en-US" altLang="zh-CN" dirty="0" err="1"/>
              <a:t>blackColor</a:t>
            </a:r>
            <a:r>
              <a:rPr lang="en-US" altLang="zh-CN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tv.center</a:t>
            </a:r>
            <a:r>
              <a:rPr lang="en-US" altLang="zh-CN" dirty="0"/>
              <a:t> = </a:t>
            </a:r>
            <a:r>
              <a:rPr lang="en-US" altLang="zh-CN" dirty="0" err="1"/>
              <a:t>CGPointMake</a:t>
            </a:r>
            <a:r>
              <a:rPr lang="en-US" altLang="zh-CN" dirty="0"/>
              <a:t>(160.0f, 140.0f);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self.view</a:t>
            </a:r>
            <a:r>
              <a:rPr lang="en-US" altLang="zh-CN" dirty="0"/>
              <a:t> </a:t>
            </a:r>
            <a:r>
              <a:rPr lang="en-US" altLang="zh-CN" dirty="0" err="1"/>
              <a:t>addSubview:tv</a:t>
            </a:r>
            <a:r>
              <a:rPr lang="en-US" altLang="zh-CN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tv</a:t>
            </a:r>
            <a:r>
              <a:rPr lang="en-US" altLang="zh-CN" dirty="0"/>
              <a:t> release];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@end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* * </a:t>
            </a:r>
            <a:r>
              <a:rPr lang="zh-CN" altLang="en-US" dirty="0"/>
              <a:t>参考案例：</a:t>
            </a:r>
            <a:r>
              <a:rPr lang="en-US" altLang="zh-CN" dirty="0" err="1"/>
              <a:t>Mul</a:t>
            </a:r>
            <a:r>
              <a:rPr lang="en-US" altLang="zh-CN" dirty="0"/>
              <a:t> t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pl</a:t>
            </a:r>
            <a:r>
              <a:rPr lang="en-US" altLang="zh-CN" dirty="0"/>
              <a:t> </a:t>
            </a:r>
            <a:r>
              <a:rPr lang="en-US" altLang="zh-CN" dirty="0" err="1"/>
              <a:t>eTouchDemo</a:t>
            </a:r>
            <a:endParaRPr kumimoji="1"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4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多点触摸案例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4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@interface </a:t>
            </a:r>
            <a:r>
              <a:rPr lang="en-US" altLang="zh-CN" dirty="0" err="1"/>
              <a:t>TouchView</a:t>
            </a:r>
            <a:r>
              <a:rPr lang="en-US" altLang="zh-CN" dirty="0"/>
              <a:t> : </a:t>
            </a:r>
            <a:r>
              <a:rPr lang="en-US" altLang="zh-CN" dirty="0" err="1"/>
              <a:t>UIView</a:t>
            </a:r>
            <a:r>
              <a:rPr lang="en-US" altLang="zh-CN" dirty="0"/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NSArray</a:t>
            </a:r>
            <a:r>
              <a:rPr lang="en-US" altLang="zh-CN" dirty="0"/>
              <a:t> *points;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@property (retain) </a:t>
            </a:r>
            <a:r>
              <a:rPr lang="en-US" altLang="zh-CN" dirty="0" err="1"/>
              <a:t>NSArray</a:t>
            </a:r>
            <a:r>
              <a:rPr lang="en-US" altLang="zh-CN" dirty="0"/>
              <a:t> *points;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@implementation </a:t>
            </a:r>
            <a:r>
              <a:rPr lang="en-US" altLang="zh-CN" dirty="0" err="1"/>
              <a:t>TouchView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- </a:t>
            </a:r>
            <a:r>
              <a:rPr lang="en-US" altLang="zh-CN" dirty="0"/>
              <a:t>(BOOL) </a:t>
            </a:r>
            <a:r>
              <a:rPr lang="en-US" altLang="zh-CN" dirty="0" err="1"/>
              <a:t>isMultipleTouchEnabled</a:t>
            </a:r>
            <a:r>
              <a:rPr lang="en-US" altLang="zh-CN" dirty="0"/>
              <a:t> {return YES;} //</a:t>
            </a:r>
            <a:r>
              <a:rPr lang="zh-CN" altLang="en-US" dirty="0"/>
              <a:t>启用多点触摸支持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- (void) </a:t>
            </a:r>
            <a:r>
              <a:rPr lang="en-US" altLang="zh-CN" dirty="0" err="1"/>
              <a:t>touchesBegan</a:t>
            </a:r>
            <a:r>
              <a:rPr lang="en-US" altLang="zh-CN" dirty="0"/>
              <a:t>:(</a:t>
            </a:r>
            <a:r>
              <a:rPr lang="en-US" altLang="zh-CN" dirty="0" err="1"/>
              <a:t>NSSet</a:t>
            </a:r>
            <a:r>
              <a:rPr lang="en-US" altLang="zh-CN" dirty="0"/>
              <a:t> *) touches </a:t>
            </a:r>
            <a:r>
              <a:rPr lang="en-US" altLang="zh-CN" dirty="0" err="1"/>
              <a:t>withEvent</a:t>
            </a:r>
            <a:r>
              <a:rPr lang="en-US" altLang="zh-CN" dirty="0"/>
              <a:t>: (</a:t>
            </a:r>
            <a:r>
              <a:rPr lang="en-US" altLang="zh-CN" dirty="0" err="1"/>
              <a:t>UIEvent</a:t>
            </a:r>
            <a:r>
              <a:rPr lang="en-US" altLang="zh-CN" dirty="0"/>
              <a:t> *) event{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self.points</a:t>
            </a:r>
            <a:r>
              <a:rPr lang="en-US" altLang="zh-CN" dirty="0"/>
              <a:t> = [touches </a:t>
            </a:r>
            <a:r>
              <a:rPr lang="en-US" altLang="zh-CN" dirty="0" err="1"/>
              <a:t>allObjects</a:t>
            </a:r>
            <a:r>
              <a:rPr lang="en-US" altLang="zh-CN" dirty="0"/>
              <a:t>];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[self </a:t>
            </a:r>
            <a:r>
              <a:rPr lang="en-US" altLang="zh-CN" dirty="0" err="1"/>
              <a:t>setNeedsDisplay</a:t>
            </a:r>
            <a:r>
              <a:rPr lang="en-US" altLang="zh-CN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- (void) </a:t>
            </a:r>
            <a:r>
              <a:rPr lang="en-US" altLang="zh-CN" dirty="0" err="1"/>
              <a:t>touchesMoved</a:t>
            </a:r>
            <a:r>
              <a:rPr lang="en-US" altLang="zh-CN" dirty="0"/>
              <a:t>:(</a:t>
            </a:r>
            <a:r>
              <a:rPr lang="en-US" altLang="zh-CN" dirty="0" err="1"/>
              <a:t>NSSet</a:t>
            </a:r>
            <a:r>
              <a:rPr lang="en-US" altLang="zh-CN" dirty="0"/>
              <a:t> *) touches </a:t>
            </a:r>
            <a:r>
              <a:rPr lang="en-US" altLang="zh-CN" dirty="0" err="1"/>
              <a:t>withEvent</a:t>
            </a:r>
            <a:r>
              <a:rPr lang="en-US" altLang="zh-CN" dirty="0"/>
              <a:t>: (</a:t>
            </a:r>
            <a:r>
              <a:rPr lang="en-US" altLang="zh-CN" dirty="0" err="1"/>
              <a:t>UIEvent</a:t>
            </a:r>
            <a:r>
              <a:rPr lang="en-US" altLang="zh-CN" dirty="0"/>
              <a:t> *) event{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self.points</a:t>
            </a:r>
            <a:r>
              <a:rPr lang="en-US" altLang="zh-CN" dirty="0"/>
              <a:t> = [touches </a:t>
            </a:r>
            <a:r>
              <a:rPr lang="en-US" altLang="zh-CN" dirty="0" err="1"/>
              <a:t>allObjects</a:t>
            </a:r>
            <a:r>
              <a:rPr lang="en-US" altLang="zh-CN" dirty="0"/>
              <a:t>];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[self </a:t>
            </a:r>
            <a:r>
              <a:rPr lang="en-US" altLang="zh-CN" dirty="0" err="1"/>
              <a:t>setNeedsDisplay</a:t>
            </a:r>
            <a:r>
              <a:rPr lang="en-US" altLang="zh-CN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2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多点触摸案例 </a:t>
            </a:r>
            <a:r>
              <a:rPr lang="en-US" altLang="zh-CN" b="0" dirty="0"/>
              <a:t>3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52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drawRect</a:t>
            </a:r>
            <a:r>
              <a:rPr lang="en-US" altLang="zh-CN" sz="1600" dirty="0"/>
              <a:t>: (</a:t>
            </a:r>
            <a:r>
              <a:rPr lang="en-US" altLang="zh-CN" sz="1600" dirty="0" err="1"/>
              <a:t>CGRect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if (!</a:t>
            </a:r>
            <a:r>
              <a:rPr lang="en-US" altLang="zh-CN" sz="1600" dirty="0" err="1"/>
              <a:t>self.points</a:t>
            </a:r>
            <a:r>
              <a:rPr lang="en-US" altLang="zh-CN" sz="1600" dirty="0"/>
              <a:t>) return; if (</a:t>
            </a:r>
            <a:r>
              <a:rPr lang="en-US" altLang="zh-CN" sz="1600" dirty="0" err="1"/>
              <a:t>self.points.count</a:t>
            </a:r>
            <a:r>
              <a:rPr lang="en-US" altLang="zh-CN" sz="1600" dirty="0"/>
              <a:t> &lt; 2) return;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CGContextRef</a:t>
            </a:r>
            <a:r>
              <a:rPr lang="en-US" altLang="zh-CN" sz="1600" dirty="0"/>
              <a:t> context = </a:t>
            </a:r>
            <a:r>
              <a:rPr lang="en-US" altLang="zh-CN" sz="1600" dirty="0" err="1"/>
              <a:t>UIGraphicsGetCurrentContext</a:t>
            </a:r>
            <a:r>
              <a:rPr lang="en-US" altLang="zh-CN" sz="1600" dirty="0"/>
              <a:t>();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CGContextSetLineWidth</a:t>
            </a:r>
            <a:r>
              <a:rPr lang="en-US" altLang="zh-CN" sz="1600" dirty="0"/>
              <a:t>(context, 4.0f); [[</a:t>
            </a:r>
            <a:r>
              <a:rPr lang="en-US" altLang="zh-CN" sz="1600" dirty="0" err="1"/>
              <a:t>UIColor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redColor</a:t>
            </a:r>
            <a:r>
              <a:rPr lang="en-US" altLang="zh-CN" sz="1600" dirty="0"/>
              <a:t>] set];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CGPoint</a:t>
            </a:r>
            <a:r>
              <a:rPr lang="en-US" altLang="zh-CN" sz="1600" dirty="0"/>
              <a:t> pt1;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self.points.count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pt1 = POINT(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CGRect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CGRectMake</a:t>
            </a:r>
            <a:r>
              <a:rPr lang="en-US" altLang="zh-CN" sz="1600" dirty="0"/>
              <a:t>(pt1.x - 20.0f, pt1.y - 20.0f, 40.0f, 40.0f);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CGContextFillEllipseInRect</a:t>
            </a:r>
            <a:r>
              <a:rPr lang="en-US" altLang="zh-CN" sz="1600" dirty="0"/>
              <a:t>(context, 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/>
              <a:t>CGContextMoveToPoint</a:t>
            </a:r>
            <a:r>
              <a:rPr lang="en-US" altLang="zh-CN" sz="1600" dirty="0"/>
              <a:t>(context, pt1.x, pt1.y);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pt1 = POINT(0);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self.points.count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pt1 = POINT(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% </a:t>
            </a:r>
            <a:r>
              <a:rPr lang="en-US" altLang="zh-CN" sz="1600" dirty="0" err="1"/>
              <a:t>self.points.count</a:t>
            </a:r>
            <a:r>
              <a:rPr lang="en-US" altLang="zh-CN" sz="1600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/>
              <a:t>CGPoint</a:t>
            </a:r>
            <a:r>
              <a:rPr lang="en-US" altLang="zh-CN" sz="1600" dirty="0"/>
              <a:t> pt2 = POINT((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+ 1) % </a:t>
            </a:r>
            <a:r>
              <a:rPr lang="en-US" altLang="zh-CN" sz="1600" dirty="0" err="1"/>
              <a:t>self.points.count</a:t>
            </a:r>
            <a:r>
              <a:rPr lang="en-US" altLang="zh-CN" sz="1600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/>
              <a:t>CGContextAddLineToPoint</a:t>
            </a:r>
            <a:r>
              <a:rPr lang="en-US" altLang="zh-CN" sz="1600" dirty="0"/>
              <a:t>(context, pt2.x, pt2.y);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 </a:t>
            </a:r>
            <a:r>
              <a:rPr lang="en-US" altLang="zh-CN" sz="1600" dirty="0" err="1"/>
              <a:t>CGContextStrokePath</a:t>
            </a:r>
            <a:r>
              <a:rPr lang="en-US" altLang="zh-CN" sz="1600" dirty="0"/>
              <a:t>(context); 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698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手势案例</a:t>
            </a:r>
            <a:r>
              <a:rPr lang="en-US" altLang="zh-CN" b="0" dirty="0"/>
              <a:t>:</a:t>
            </a:r>
            <a:r>
              <a:rPr lang="zh-CN" altLang="en-US" b="0" dirty="0"/>
              <a:t>检测如下手势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7016" y="1268760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滑动</a:t>
            </a:r>
            <a:r>
              <a:rPr lang="zh-TW" altLang="en-US" sz="2400" dirty="0"/>
              <a:t>： </a:t>
            </a:r>
            <a:r>
              <a:rPr lang="en-US" altLang="zh-TW" sz="2400" dirty="0"/>
              <a:t>Swipes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单</a:t>
            </a:r>
            <a:r>
              <a:rPr lang="zh-CN" altLang="en-US" sz="2400" dirty="0"/>
              <a:t>一方向上的滑动，不能太过偏移初始方向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挤压或撑开</a:t>
            </a:r>
            <a:r>
              <a:rPr lang="zh-TW" altLang="en-US" sz="2400" dirty="0"/>
              <a:t>： </a:t>
            </a:r>
            <a:r>
              <a:rPr lang="en-US" altLang="zh-TW" sz="2400" dirty="0"/>
              <a:t>Pinches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两个手指一起移动或分开移动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轻击</a:t>
            </a:r>
            <a:r>
              <a:rPr lang="en-US" altLang="zh-TW" sz="2400" dirty="0"/>
              <a:t>:Taps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双击</a:t>
            </a:r>
            <a:r>
              <a:rPr lang="en-US" altLang="zh-CN" sz="2400" dirty="0"/>
              <a:t>:Double-taps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拖动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Drags</a:t>
            </a:r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参</a:t>
            </a:r>
            <a:r>
              <a:rPr lang="zh-CN" altLang="en-US" sz="2400" dirty="0"/>
              <a:t>考案例： </a:t>
            </a:r>
            <a:r>
              <a:rPr lang="en-US" altLang="zh-CN" sz="2400" dirty="0" err="1"/>
              <a:t>GestureDemo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1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加速计</a:t>
            </a:r>
            <a:r>
              <a:rPr lang="en-US" altLang="zh-CN" b="0" dirty="0"/>
              <a:t>/GPS/</a:t>
            </a:r>
            <a:r>
              <a:rPr lang="zh-CN" altLang="en-US" b="0" dirty="0"/>
              <a:t>罗盘的作用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加速计</a:t>
            </a:r>
            <a:endParaRPr lang="zh-TW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3</a:t>
            </a:r>
            <a:r>
              <a:rPr lang="zh-TW" altLang="en-US" sz="2400" dirty="0"/>
              <a:t>个加速计提供感知</a:t>
            </a:r>
            <a:r>
              <a:rPr lang="en-US" altLang="zh-TW" sz="2400" dirty="0"/>
              <a:t>3</a:t>
            </a:r>
            <a:r>
              <a:rPr lang="zh-TW" altLang="en-US" sz="2400" dirty="0"/>
              <a:t>维空间能力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确定设备</a:t>
            </a:r>
            <a:r>
              <a:rPr lang="zh-TW" altLang="en-US" sz="2400" dirty="0"/>
              <a:t>当前方向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感知</a:t>
            </a:r>
            <a:r>
              <a:rPr lang="zh-TW" altLang="en-US" sz="2400" dirty="0"/>
              <a:t>重力、移动、加速、手势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smtClean="0"/>
              <a:t>GPS</a:t>
            </a:r>
            <a:r>
              <a:rPr lang="zh-CHT" altLang="en-US" sz="2400" dirty="0"/>
              <a:t>或仿</a:t>
            </a:r>
            <a:r>
              <a:rPr lang="en-US" altLang="zh-CHT" sz="2400" dirty="0"/>
              <a:t>GPS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提供</a:t>
            </a:r>
            <a:r>
              <a:rPr lang="zh-CN" altLang="en-US" sz="2400" dirty="0"/>
              <a:t>世界地理位置定位功能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罗盘</a:t>
            </a:r>
            <a:r>
              <a:rPr lang="en-US" altLang="zh-TW" sz="2400" dirty="0"/>
              <a:t>(</a:t>
            </a:r>
            <a:r>
              <a:rPr lang="zh-TW" altLang="en-US" sz="2400" dirty="0"/>
              <a:t>磁力计</a:t>
            </a:r>
            <a:r>
              <a:rPr lang="en-US" altLang="zh-TW" sz="240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通过</a:t>
            </a:r>
            <a:r>
              <a:rPr lang="en-US" altLang="zh-CN" sz="2400" dirty="0">
                <a:solidFill>
                  <a:srgbClr val="FFFF00"/>
                </a:solidFill>
              </a:rPr>
              <a:t>Core Location</a:t>
            </a:r>
            <a:r>
              <a:rPr lang="zh-CN" altLang="en-US" sz="2400" dirty="0"/>
              <a:t>的</a:t>
            </a:r>
            <a:r>
              <a:rPr lang="en-US" altLang="zh-CN" sz="2400" dirty="0" err="1">
                <a:solidFill>
                  <a:srgbClr val="FFFF00"/>
                </a:solidFill>
              </a:rPr>
              <a:t>CLHeading</a:t>
            </a:r>
            <a:r>
              <a:rPr lang="zh-CN" altLang="en-US" sz="2400" dirty="0" smtClean="0"/>
              <a:t>类你可以确定磁航向以及</a:t>
            </a:r>
            <a:r>
              <a:rPr lang="zh-CN" altLang="en-US" sz="2400" dirty="0"/>
              <a:t>真航向。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 </a:t>
            </a:r>
            <a:r>
              <a:rPr lang="en-US" altLang="zh-TW" sz="2400" dirty="0"/>
              <a:t>3GS</a:t>
            </a:r>
            <a:r>
              <a:rPr lang="zh-TW" altLang="en-US" sz="2400" dirty="0"/>
              <a:t>之后才支持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2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运动事件与加速计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当用户以特定方式移动设备</a:t>
            </a:r>
            <a:r>
              <a:rPr lang="zh-CN" altLang="en-US" sz="2400" dirty="0"/>
              <a:t>，比如摇摆设备时，</a:t>
            </a:r>
            <a:r>
              <a:rPr lang="en-US" altLang="zh-CN" sz="2400" dirty="0"/>
              <a:t>iPhone</a:t>
            </a:r>
            <a:r>
              <a:rPr lang="zh-CN" altLang="en-US" sz="2400" dirty="0"/>
              <a:t>或者</a:t>
            </a:r>
            <a:r>
              <a:rPr lang="en-US" altLang="zh-CN" sz="2400" dirty="0" err="1" smtClean="0"/>
              <a:t>iPodtouch</a:t>
            </a:r>
            <a:r>
              <a:rPr lang="zh-CN" altLang="en-US" sz="2400" dirty="0"/>
              <a:t>会产生运动事件。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运动事件源自设备加速计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系统会对加速计</a:t>
            </a:r>
            <a:r>
              <a:rPr lang="zh-CN" altLang="en-US" sz="2400" dirty="0"/>
              <a:t>的数据进行计算，如果符合某种模式，</a:t>
            </a:r>
            <a:r>
              <a:rPr lang="zh-CN" altLang="en-US" sz="2400" dirty="0" smtClean="0"/>
              <a:t>就将它解释为手势</a:t>
            </a:r>
            <a:r>
              <a:rPr lang="zh-CN" altLang="en-US" sz="2400" dirty="0"/>
              <a:t>，然后创建一个代表该手势的</a:t>
            </a:r>
            <a:r>
              <a:rPr lang="en-US" altLang="zh-CN" sz="2400" dirty="0"/>
              <a:t>UIE vent</a:t>
            </a:r>
            <a:r>
              <a:rPr lang="zh-CN" altLang="en-US" sz="2400" dirty="0"/>
              <a:t>对象，</a:t>
            </a:r>
            <a:r>
              <a:rPr lang="zh-CN" altLang="en-US" sz="2400" dirty="0" smtClean="0"/>
              <a:t>并发送给当前活动</a:t>
            </a:r>
            <a:r>
              <a:rPr lang="zh-CN" altLang="en-US" sz="2400" dirty="0"/>
              <a:t>的应用程序进行处理。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应用程序及其键盘焦点窗口会将运动事件传递给窗口的第一响应者</a:t>
            </a:r>
            <a:r>
              <a:rPr lang="zh-CN" altLang="en-US" sz="2400" dirty="0"/>
              <a:t>。如果第一响应者不能处理，事件就沿着响应者链进行传递</a:t>
            </a:r>
            <a:r>
              <a:rPr lang="zh-CN" altLang="en-US" sz="2400" dirty="0" smtClean="0"/>
              <a:t>，直</a:t>
            </a:r>
            <a:r>
              <a:rPr lang="zh-CN" altLang="en-US" sz="2400" dirty="0"/>
              <a:t>到最终被处理或忽略，这和触摸事件的处理相类似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622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运动事件与加速计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340768"/>
            <a:ext cx="8928992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为了处理运动</a:t>
            </a:r>
            <a:r>
              <a:rPr lang="zh-CN" altLang="en-US" sz="2400" dirty="0"/>
              <a:t>事件， </a:t>
            </a:r>
            <a:r>
              <a:rPr lang="en-US" altLang="zh-CN" sz="2400" dirty="0" err="1"/>
              <a:t>UIResponder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的子类必须实现</a:t>
            </a:r>
            <a:r>
              <a:rPr lang="en-US" altLang="zh-CN" sz="2400" dirty="0" err="1" smtClean="0"/>
              <a:t>motionBegan:withEvent</a:t>
            </a:r>
            <a:r>
              <a:rPr lang="en-US" altLang="zh-CN" sz="2400" dirty="0"/>
              <a:t>: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motionEnded:withEvent</a:t>
            </a:r>
            <a:r>
              <a:rPr lang="en-US" altLang="zh-CN" sz="2400" dirty="0"/>
              <a:t>:</a:t>
            </a:r>
            <a:r>
              <a:rPr lang="zh-CN" altLang="en-US" sz="2400" dirty="0"/>
              <a:t>方法之一</a:t>
            </a:r>
            <a:r>
              <a:rPr lang="zh-CN" altLang="en-US" sz="2400" dirty="0" smtClean="0"/>
              <a:t>，或</a:t>
            </a:r>
            <a:r>
              <a:rPr lang="zh-CN" altLang="en-US" sz="2400" dirty="0"/>
              <a:t>者同时实现这两个方法。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举</a:t>
            </a:r>
            <a:r>
              <a:rPr lang="zh-CN" altLang="en-US" sz="2400" dirty="0"/>
              <a:t>例来说，如果用户希望赋以水平摆动和垂直摆动不同的意义</a:t>
            </a:r>
            <a:r>
              <a:rPr lang="zh-CN" altLang="en-US" sz="2400" dirty="0" smtClean="0"/>
              <a:t>，</a:t>
            </a:r>
            <a:r>
              <a:rPr lang="zh-TW" altLang="en-US" sz="2400" dirty="0" smtClean="0"/>
              <a:t>就可以在</a:t>
            </a:r>
            <a:r>
              <a:rPr lang="en-US" altLang="zh-TW" sz="2400" dirty="0" err="1"/>
              <a:t>motionBegan:withEvent</a:t>
            </a:r>
            <a:r>
              <a:rPr lang="en-US" altLang="zh-TW" sz="2400" dirty="0"/>
              <a:t>:</a:t>
            </a:r>
            <a:r>
              <a:rPr lang="zh-TW" altLang="en-US" sz="2400" dirty="0"/>
              <a:t>方法中将当前加速计轴</a:t>
            </a:r>
            <a:r>
              <a:rPr lang="zh-TW" altLang="en-US" sz="2400" dirty="0" smtClean="0"/>
              <a:t>的值缓存起</a:t>
            </a:r>
            <a:r>
              <a:rPr lang="zh-TW" altLang="en-US" sz="2400" dirty="0"/>
              <a:t>来，将它们与</a:t>
            </a:r>
            <a:r>
              <a:rPr lang="en-US" altLang="zh-TW" sz="2400" dirty="0" err="1"/>
              <a:t>motionEnded:withEvent</a:t>
            </a:r>
            <a:r>
              <a:rPr lang="en-US" altLang="zh-TW" sz="2400" dirty="0"/>
              <a:t>:</a:t>
            </a:r>
            <a:r>
              <a:rPr lang="zh-TW" altLang="en-US" sz="2400" dirty="0"/>
              <a:t>消息传入</a:t>
            </a:r>
            <a:r>
              <a:rPr lang="zh-TW" altLang="en-US" sz="2400" dirty="0" smtClean="0"/>
              <a:t>的值相比较</a:t>
            </a:r>
            <a:r>
              <a:rPr lang="zh-TW" altLang="en-US" sz="2400" dirty="0"/>
              <a:t>， 然后根据不同的结果进行动作。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响应</a:t>
            </a:r>
            <a:r>
              <a:rPr lang="zh-TW" altLang="en-US" sz="2400" dirty="0"/>
              <a:t>者还应该实现</a:t>
            </a:r>
            <a:r>
              <a:rPr lang="en-US" altLang="zh-TW" sz="2400" dirty="0" err="1"/>
              <a:t>motionCancelled:withEvent</a:t>
            </a:r>
            <a:r>
              <a:rPr lang="en-US" altLang="zh-TW" sz="2400" dirty="0"/>
              <a:t>:</a:t>
            </a:r>
            <a:r>
              <a:rPr lang="zh-TW" altLang="en-US" sz="2400" dirty="0"/>
              <a:t>方法，</a:t>
            </a:r>
            <a:r>
              <a:rPr lang="zh-TW" altLang="en-US" sz="2400" dirty="0" smtClean="0"/>
              <a:t>以便响应系统发</a:t>
            </a:r>
            <a:r>
              <a:rPr lang="zh-TW" altLang="en-US" sz="2400" dirty="0"/>
              <a:t>出的运动取消的事件。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运动事件案例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340768"/>
            <a:ext cx="8928992" cy="525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//</a:t>
            </a:r>
            <a:r>
              <a:rPr lang="zh-CN" altLang="en-US" sz="2000" dirty="0"/>
              <a:t>设置是否能够成为第一响应者，运动事件会传递给第一响应者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- (BOOL)</a:t>
            </a:r>
            <a:r>
              <a:rPr lang="en-US" altLang="zh-CN" sz="2000" dirty="0" err="1"/>
              <a:t>canBecomeFirstResponder</a:t>
            </a:r>
            <a:r>
              <a:rPr lang="en-US" altLang="zh-CN" sz="2000" dirty="0"/>
              <a:t> {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return YES;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- (void)</a:t>
            </a:r>
            <a:r>
              <a:rPr lang="en-US" altLang="zh-CN" sz="2000" dirty="0" err="1"/>
              <a:t>viewDidAppear</a:t>
            </a:r>
            <a:r>
              <a:rPr lang="en-US" altLang="zh-CN" sz="2000" dirty="0"/>
              <a:t>:(BOOL)animated {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[super </a:t>
            </a:r>
            <a:r>
              <a:rPr lang="en-US" altLang="zh-CN" sz="2000" dirty="0" err="1"/>
              <a:t>viewDidAppear:animated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//</a:t>
            </a:r>
            <a:r>
              <a:rPr lang="zh-CN" altLang="en-US" sz="2000" dirty="0"/>
              <a:t>成为第一响应者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[self </a:t>
            </a:r>
            <a:r>
              <a:rPr lang="en-US" altLang="zh-CN" sz="2000" dirty="0" err="1"/>
              <a:t>becomeFirstResponder</a:t>
            </a:r>
            <a:r>
              <a:rPr lang="en-US" altLang="zh-CN" sz="20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- (void)</a:t>
            </a:r>
            <a:r>
              <a:rPr lang="en-US" altLang="zh-CN" sz="2000" dirty="0" err="1"/>
              <a:t>viewWillDisappear</a:t>
            </a:r>
            <a:r>
              <a:rPr lang="en-US" altLang="zh-CN" sz="2000" dirty="0"/>
              <a:t>:(BOOL)animated {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[super </a:t>
            </a:r>
            <a:r>
              <a:rPr lang="en-US" altLang="zh-CN" sz="2000" dirty="0" err="1"/>
              <a:t>viewWillDisappear:animated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[self </a:t>
            </a:r>
            <a:r>
              <a:rPr lang="en-US" altLang="zh-CN" sz="2000" dirty="0" err="1"/>
              <a:t>resignFirstResponder</a:t>
            </a:r>
            <a:r>
              <a:rPr lang="en-US" altLang="zh-CN" sz="20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● 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测试：打开模拟器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硬件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摇动手势</a:t>
            </a:r>
            <a:endParaRPr kumimoji="1" lang="zh-CN" alt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8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运动事件案例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340768"/>
            <a:ext cx="8928992" cy="550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测试：硬件－</a:t>
            </a:r>
            <a:r>
              <a:rPr lang="en-US" altLang="zh-CN" dirty="0"/>
              <a:t>》</a:t>
            </a:r>
            <a:r>
              <a:rPr lang="zh-CN" altLang="en-US" dirty="0"/>
              <a:t>摇动手势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捕捉运动开始事件，播放声音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motionBegan</a:t>
            </a:r>
            <a:r>
              <a:rPr lang="en-US" altLang="zh-CN" dirty="0"/>
              <a:t>:(</a:t>
            </a:r>
            <a:r>
              <a:rPr lang="en-US" altLang="zh-CN" dirty="0" err="1"/>
              <a:t>UIEventSubtype</a:t>
            </a:r>
            <a:r>
              <a:rPr lang="en-US" altLang="zh-CN" dirty="0"/>
              <a:t>)motion </a:t>
            </a:r>
            <a:r>
              <a:rPr lang="en-US" altLang="zh-CN" dirty="0" err="1"/>
              <a:t>withEvent</a:t>
            </a:r>
            <a:r>
              <a:rPr lang="en-US" altLang="zh-CN" dirty="0"/>
              <a:t>:(</a:t>
            </a:r>
            <a:r>
              <a:rPr lang="en-US" altLang="zh-CN" dirty="0" err="1"/>
              <a:t>UIEvent</a:t>
            </a:r>
            <a:r>
              <a:rPr lang="en-US" altLang="zh-CN" dirty="0"/>
              <a:t> *)event {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if (motion != </a:t>
            </a:r>
            <a:r>
              <a:rPr lang="en-US" altLang="zh-CN" dirty="0" err="1"/>
              <a:t>UIEventSubtypeMotionShake</a:t>
            </a:r>
            <a:r>
              <a:rPr lang="en-US" altLang="zh-CN" dirty="0"/>
              <a:t>) return;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[self </a:t>
            </a:r>
            <a:r>
              <a:rPr lang="en-US" altLang="zh-CN" dirty="0" err="1"/>
              <a:t>playSound:startSound</a:t>
            </a:r>
            <a:r>
              <a:rPr lang="en-US" altLang="zh-CN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TW" dirty="0" err="1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摇动事件发生</a:t>
            </a:r>
            <a:r>
              <a:rPr lang="en-US" altLang="zh-TW" dirty="0"/>
              <a:t>");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捕捉运动结束事件，播放声音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motionEnded</a:t>
            </a:r>
            <a:r>
              <a:rPr lang="en-US" altLang="zh-CN" dirty="0"/>
              <a:t>:(</a:t>
            </a:r>
            <a:r>
              <a:rPr lang="en-US" altLang="zh-CN" dirty="0" err="1"/>
              <a:t>UIEventSubtype</a:t>
            </a:r>
            <a:r>
              <a:rPr lang="en-US" altLang="zh-CN" dirty="0"/>
              <a:t>)motion </a:t>
            </a:r>
            <a:r>
              <a:rPr lang="en-US" altLang="zh-CN" dirty="0" err="1"/>
              <a:t>withEvent</a:t>
            </a:r>
            <a:r>
              <a:rPr lang="en-US" altLang="zh-CN" dirty="0"/>
              <a:t>:(</a:t>
            </a:r>
            <a:r>
              <a:rPr lang="en-US" altLang="zh-CN" dirty="0" err="1"/>
              <a:t>UIEvent</a:t>
            </a:r>
            <a:r>
              <a:rPr lang="en-US" altLang="zh-CN" dirty="0"/>
              <a:t> *)event {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if (motion != </a:t>
            </a:r>
            <a:r>
              <a:rPr lang="en-US" altLang="zh-CN" dirty="0" err="1"/>
              <a:t>UIEventSubtypeMotionShake</a:t>
            </a:r>
            <a:r>
              <a:rPr lang="en-US" altLang="zh-CN" dirty="0"/>
              <a:t>) return;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[self </a:t>
            </a:r>
            <a:r>
              <a:rPr lang="en-US" altLang="zh-CN" dirty="0" err="1"/>
              <a:t>playSound:endSound</a:t>
            </a:r>
            <a:r>
              <a:rPr lang="en-US" altLang="zh-CN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TW" dirty="0" err="1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摇动事件结束</a:t>
            </a:r>
            <a:r>
              <a:rPr lang="en-US" altLang="zh-TW" dirty="0"/>
              <a:t>");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ADDD68"/>
                </a:solidFill>
              </a:rPr>
              <a:t>● </a:t>
            </a:r>
            <a:r>
              <a:rPr lang="zh-CN" altLang="en-US" dirty="0">
                <a:solidFill>
                  <a:srgbClr val="ADDD68"/>
                </a:solidFill>
              </a:rPr>
              <a:t>参考案例： </a:t>
            </a:r>
            <a:r>
              <a:rPr lang="en-US" altLang="zh-CN" dirty="0" err="1">
                <a:solidFill>
                  <a:srgbClr val="ADDD68"/>
                </a:solidFill>
              </a:rPr>
              <a:t>MotionDemo</a:t>
            </a:r>
            <a:endParaRPr kumimoji="1" lang="zh-CN" altLang="en-US" dirty="0">
              <a:solidFill>
                <a:srgbClr val="ADDD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9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多点触摸序列和触摸阶段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41500"/>
            <a:ext cx="826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加速计案例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340768"/>
            <a:ext cx="8928992" cy="540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/>
              <a:t>//</a:t>
            </a:r>
            <a:r>
              <a:rPr lang="zh-TW" altLang="en-US" sz="1600" dirty="0"/>
              <a:t>实现</a:t>
            </a:r>
            <a:r>
              <a:rPr lang="en-US" altLang="zh-TW" sz="1600" dirty="0" err="1"/>
              <a:t>UIAccelerometerDelegate</a:t>
            </a:r>
            <a:r>
              <a:rPr lang="zh-TW" altLang="en-US" sz="1600" dirty="0"/>
              <a:t>协议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@interface </a:t>
            </a:r>
            <a:r>
              <a:rPr lang="en-US" altLang="zh-CN" sz="1600" dirty="0" err="1"/>
              <a:t>TestBedViewController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UIViewController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UIAccelerometerDelegate</a:t>
            </a:r>
            <a:r>
              <a:rPr lang="en-US" altLang="zh-CN" sz="1600" dirty="0"/>
              <a:t>&gt;{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IBOutlet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UIImageView</a:t>
            </a:r>
            <a:r>
              <a:rPr lang="en-US" altLang="zh-CN" sz="1600" dirty="0"/>
              <a:t> *arrow; } @end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@implementation </a:t>
            </a:r>
            <a:r>
              <a:rPr lang="en-US" altLang="zh-CN" sz="1600" dirty="0" err="1"/>
              <a:t>TestBedViewController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接收到加速计事件就调用该方法，需要手机测试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- (void)accelerometer:(</a:t>
            </a:r>
            <a:r>
              <a:rPr lang="en-US" altLang="zh-CN" sz="1600" dirty="0" err="1"/>
              <a:t>UIAccelerometer</a:t>
            </a:r>
            <a:r>
              <a:rPr lang="en-US" altLang="zh-CN" sz="1600" dirty="0"/>
              <a:t> *)accelerometer </a:t>
            </a:r>
            <a:r>
              <a:rPr lang="en-US" altLang="zh-CN" sz="1600" dirty="0" err="1"/>
              <a:t>didAccelerate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UIAcceleration</a:t>
            </a:r>
            <a:r>
              <a:rPr lang="en-US" altLang="zh-CN" sz="1600" dirty="0"/>
              <a:t> *)acceleration{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float xx = -[acceleration x];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float </a:t>
            </a:r>
            <a:r>
              <a:rPr lang="en-US" altLang="zh-CN" sz="1600" dirty="0" err="1"/>
              <a:t>yy</a:t>
            </a:r>
            <a:r>
              <a:rPr lang="en-US" altLang="zh-CN" sz="1600" dirty="0"/>
              <a:t> = [acceleration y];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float angle = atan2(</a:t>
            </a:r>
            <a:r>
              <a:rPr lang="en-US" altLang="zh-CN" sz="1600" dirty="0" err="1"/>
              <a:t>yy</a:t>
            </a:r>
            <a:r>
              <a:rPr lang="en-US" altLang="zh-CN" sz="1600" dirty="0"/>
              <a:t>, xx);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[arrow </a:t>
            </a:r>
            <a:r>
              <a:rPr lang="en-US" altLang="zh-CN" sz="1600" dirty="0" err="1"/>
              <a:t>setTransform:CGAffineTransformMakeRotation</a:t>
            </a:r>
            <a:r>
              <a:rPr lang="en-US" altLang="zh-CN" sz="1600" dirty="0"/>
              <a:t>(angle)];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/>
              <a:t>self.navigationController.navigationBar.tintColor</a:t>
            </a:r>
            <a:r>
              <a:rPr lang="en-US" altLang="zh-CN" sz="1600" dirty="0"/>
              <a:t> = COOKBOOK_PURPLE_COLOR;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通过</a:t>
            </a:r>
            <a:r>
              <a:rPr lang="en-US" altLang="zh-CN" sz="1600" dirty="0" err="1"/>
              <a:t>sharedAccelerometer</a:t>
            </a:r>
            <a:r>
              <a:rPr lang="zh-CN" altLang="en-US" sz="1600" dirty="0"/>
              <a:t>方法实例化加速计对象，并设置委托为本身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[[</a:t>
            </a:r>
            <a:r>
              <a:rPr lang="en-US" altLang="zh-CN" sz="1600" dirty="0" err="1"/>
              <a:t>UIAccelerometer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sharedAccelerometer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setDelegate:self</a:t>
            </a:r>
            <a:r>
              <a:rPr lang="en-US" altLang="zh-CN" sz="16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} @end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ADDD68"/>
                </a:solidFill>
              </a:rPr>
              <a:t>* * </a:t>
            </a:r>
            <a:r>
              <a:rPr lang="zh-CN" altLang="en-US" sz="1600" dirty="0">
                <a:solidFill>
                  <a:srgbClr val="ADDD68"/>
                </a:solidFill>
              </a:rPr>
              <a:t>参考案例：</a:t>
            </a:r>
            <a:r>
              <a:rPr lang="en-US" altLang="zh-CN" sz="1600" dirty="0" err="1">
                <a:solidFill>
                  <a:srgbClr val="ADDD68"/>
                </a:solidFill>
              </a:rPr>
              <a:t>Accel</a:t>
            </a:r>
            <a:r>
              <a:rPr lang="en-US" altLang="zh-CN" sz="1600" dirty="0">
                <a:solidFill>
                  <a:srgbClr val="ADDD68"/>
                </a:solidFill>
              </a:rPr>
              <a:t> </a:t>
            </a:r>
            <a:r>
              <a:rPr lang="en-US" altLang="zh-CN" sz="1600" dirty="0" err="1">
                <a:solidFill>
                  <a:srgbClr val="ADDD68"/>
                </a:solidFill>
              </a:rPr>
              <a:t>er</a:t>
            </a:r>
            <a:r>
              <a:rPr lang="en-US" altLang="zh-CN" sz="1600" dirty="0">
                <a:solidFill>
                  <a:srgbClr val="ADDD68"/>
                </a:solidFill>
              </a:rPr>
              <a:t> </a:t>
            </a:r>
            <a:r>
              <a:rPr lang="en-US" altLang="zh-CN" sz="1600" dirty="0" err="1">
                <a:solidFill>
                  <a:srgbClr val="ADDD68"/>
                </a:solidFill>
              </a:rPr>
              <a:t>omet</a:t>
            </a:r>
            <a:r>
              <a:rPr lang="en-US" altLang="zh-CN" sz="1600" dirty="0">
                <a:solidFill>
                  <a:srgbClr val="ADDD68"/>
                </a:solidFill>
              </a:rPr>
              <a:t> </a:t>
            </a:r>
            <a:r>
              <a:rPr lang="en-US" altLang="zh-CN" sz="1600" dirty="0" err="1">
                <a:solidFill>
                  <a:srgbClr val="ADDD68"/>
                </a:solidFill>
              </a:rPr>
              <a:t>er</a:t>
            </a:r>
            <a:r>
              <a:rPr lang="en-US" altLang="zh-CN" sz="1600" dirty="0">
                <a:solidFill>
                  <a:srgbClr val="ADDD68"/>
                </a:solidFill>
              </a:rPr>
              <a:t> Demo</a:t>
            </a:r>
            <a:endParaRPr kumimoji="1" lang="zh-CN" altLang="en-US" sz="1600" dirty="0">
              <a:solidFill>
                <a:srgbClr val="ADDD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9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罗盘案例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340768"/>
            <a:ext cx="8928992" cy="552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600" dirty="0"/>
              <a:t>//</a:t>
            </a:r>
            <a:r>
              <a:rPr lang="zh-TW" altLang="en-US" sz="1600" dirty="0"/>
              <a:t>实现</a:t>
            </a:r>
            <a:r>
              <a:rPr lang="en-US" altLang="zh-TW" sz="1600" dirty="0" err="1"/>
              <a:t>CLLocationManagerDelegate</a:t>
            </a:r>
            <a:r>
              <a:rPr lang="zh-TW" altLang="en-US" sz="1600" dirty="0"/>
              <a:t>协议以接收位置与方向的更新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@interface </a:t>
            </a:r>
            <a:r>
              <a:rPr lang="en-US" altLang="zh-CN" sz="1600" dirty="0" err="1"/>
              <a:t>TestBedViewController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UIViewController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CLLocationManagerDelegate</a:t>
            </a:r>
            <a:r>
              <a:rPr lang="en-US" altLang="zh-CN" sz="1600" dirty="0"/>
              <a:t>&gt;{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IBOutlet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UIImageView</a:t>
            </a:r>
            <a:r>
              <a:rPr lang="en-US" altLang="zh-CN" sz="1600" dirty="0"/>
              <a:t> *arrow;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CLLocationManager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locManager</a:t>
            </a:r>
            <a:r>
              <a:rPr lang="en-US" altLang="zh-CN" sz="1600" dirty="0"/>
              <a:t>;//</a:t>
            </a:r>
            <a:r>
              <a:rPr lang="zh-CN" altLang="en-US" sz="1600" dirty="0"/>
              <a:t>声明位置管理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@property (retain) </a:t>
            </a:r>
            <a:r>
              <a:rPr lang="en-US" altLang="zh-CN" sz="1600" dirty="0" err="1"/>
              <a:t>CLLocationManager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locManager</a:t>
            </a:r>
            <a:r>
              <a:rPr lang="en-US" altLang="zh-CN" sz="1600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@end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错误处理回调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locationManager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CLLocationManager</a:t>
            </a:r>
            <a:r>
              <a:rPr lang="en-US" altLang="zh-CN" sz="1600" dirty="0"/>
              <a:t> *)manager </a:t>
            </a:r>
            <a:r>
              <a:rPr lang="en-US" altLang="zh-CN" sz="1600" dirty="0" err="1"/>
              <a:t>didFailWithError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NSError</a:t>
            </a:r>
            <a:r>
              <a:rPr lang="en-US" altLang="zh-CN" sz="1600" dirty="0"/>
              <a:t> *)error{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NSLog</a:t>
            </a:r>
            <a:r>
              <a:rPr lang="en-US" altLang="zh-CN" sz="1600" dirty="0"/>
              <a:t>(@"Location manager error: %@", [error description]);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方向更新回调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locationManager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CLLocationManager</a:t>
            </a:r>
            <a:r>
              <a:rPr lang="en-US" altLang="zh-CN" sz="1600" dirty="0"/>
              <a:t> *)manager </a:t>
            </a:r>
            <a:r>
              <a:rPr lang="en-US" altLang="zh-CN" sz="1600" dirty="0" err="1"/>
              <a:t>didUpdateHeading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CLHeading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newHeading</a:t>
            </a:r>
            <a:r>
              <a:rPr lang="en-US" altLang="zh-CN" sz="1600" dirty="0"/>
              <a:t>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CGFloat</a:t>
            </a:r>
            <a:r>
              <a:rPr lang="en-US" altLang="zh-CN" sz="1600" dirty="0"/>
              <a:t> heading = -1.0f * M_PI * </a:t>
            </a:r>
            <a:r>
              <a:rPr lang="en-US" altLang="zh-CN" sz="1600" dirty="0" err="1"/>
              <a:t>newHeading.magneticHeading</a:t>
            </a:r>
            <a:r>
              <a:rPr lang="en-US" altLang="zh-CN" sz="1600" dirty="0"/>
              <a:t> / 180.0f;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arrow.transform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CGAffineTransformMakeRotation</a:t>
            </a:r>
            <a:r>
              <a:rPr lang="en-US" altLang="zh-CN" sz="1600" dirty="0"/>
              <a:t>(heading);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  <a:endParaRPr kumimoji="1" lang="zh-CN" altLang="en-US" sz="1600" dirty="0">
              <a:solidFill>
                <a:srgbClr val="ADDD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3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罗盘案例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246205"/>
            <a:ext cx="8928992" cy="561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显示方向校准警告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- (BOOL)</a:t>
            </a:r>
            <a:r>
              <a:rPr lang="en-US" altLang="zh-CN" sz="1600" dirty="0" err="1"/>
              <a:t>locationManagerShouldDisplayHeadingCalibration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CLLocationManager</a:t>
            </a:r>
            <a:r>
              <a:rPr lang="en-US" altLang="zh-CN" sz="1600" dirty="0"/>
              <a:t> *)manager{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return YES; }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self.navigationController.navigationBar.tintColor</a:t>
            </a:r>
            <a:r>
              <a:rPr lang="en-US" altLang="zh-CN" sz="1600" dirty="0"/>
              <a:t> = COOKBOOK_PURPLE_COLOR;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实例化位置管理器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self.locManager</a:t>
            </a:r>
            <a:r>
              <a:rPr lang="en-US" altLang="zh-CN" sz="1600" dirty="0"/>
              <a:t> = [[[</a:t>
            </a:r>
            <a:r>
              <a:rPr lang="en-US" altLang="zh-CN" sz="1600" dirty="0" err="1"/>
              <a:t>CLLocationManager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autorelease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设置委托对象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self.locManager.delegate</a:t>
            </a:r>
            <a:r>
              <a:rPr lang="en-US" altLang="zh-CN" sz="1600" dirty="0"/>
              <a:t> = self;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如果能够生成方向相关的事件，就更新方向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if ([</a:t>
            </a:r>
            <a:r>
              <a:rPr lang="en-US" altLang="zh-CN" sz="1600" dirty="0" err="1"/>
              <a:t>CLLocationManager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headingAvailable</a:t>
            </a:r>
            <a:r>
              <a:rPr lang="en-US" altLang="zh-CN" sz="1600" dirty="0"/>
              <a:t>])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self.locManager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startUpdatingHeading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else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err="1"/>
              <a:t>arrow.alpha</a:t>
            </a:r>
            <a:r>
              <a:rPr lang="en-US" altLang="zh-CN" sz="1600" dirty="0"/>
              <a:t> = 0.0f;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} ** </a:t>
            </a:r>
            <a:r>
              <a:rPr lang="zh-CN" altLang="en-US" sz="1600" dirty="0"/>
              <a:t>参考案例：</a:t>
            </a:r>
            <a:r>
              <a:rPr lang="en-US" altLang="zh-CN" sz="1600" dirty="0" err="1"/>
              <a:t>LocationHeadingDemo</a:t>
            </a:r>
            <a:r>
              <a:rPr lang="en-US" altLang="zh-CN" sz="1600" dirty="0"/>
              <a:t> </a:t>
            </a:r>
            <a:r>
              <a:rPr lang="zh-CN" altLang="en-US" sz="1600" dirty="0"/>
              <a:t>需要手机支持</a:t>
            </a:r>
            <a:endParaRPr kumimoji="1" lang="zh-CN" altLang="en-US" sz="1600" dirty="0">
              <a:solidFill>
                <a:srgbClr val="ADDD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3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8569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多点触摸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手势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运动事件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加速计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罗盘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5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开启多点触摸事件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缺省情况下</a:t>
            </a:r>
            <a:r>
              <a:rPr lang="zh-CN" altLang="en-US" sz="2400" dirty="0"/>
              <a:t>，视图只接收多点触摸序列的第一个触摸事件，</a:t>
            </a:r>
            <a:r>
              <a:rPr lang="zh-CN" altLang="en-US" sz="2400" dirty="0" smtClean="0"/>
              <a:t>而忽</a:t>
            </a:r>
            <a:r>
              <a:rPr lang="zh-CN" altLang="en-US" sz="2400" dirty="0"/>
              <a:t>略所有其它事件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处理多点触摸</a:t>
            </a:r>
            <a:r>
              <a:rPr lang="zh-CN" altLang="en-US" sz="2400" dirty="0"/>
              <a:t>，必须使它启用这个功能。在代码或</a:t>
            </a:r>
            <a:r>
              <a:rPr lang="en-US" altLang="zh-CN" sz="2400" dirty="0"/>
              <a:t>IB</a:t>
            </a:r>
            <a:r>
              <a:rPr lang="zh-CN" altLang="en-US" sz="2400" dirty="0" smtClean="0"/>
              <a:t>的查看器</a:t>
            </a:r>
            <a:r>
              <a:rPr lang="zh-TW" altLang="en-US" sz="2400" dirty="0" smtClean="0"/>
              <a:t>窗</a:t>
            </a:r>
            <a:r>
              <a:rPr lang="zh-TW" altLang="en-US" sz="2400" dirty="0"/>
              <a:t>口中将视图的</a:t>
            </a:r>
            <a:r>
              <a:rPr lang="en-US" altLang="zh-TW" sz="2400" dirty="0" err="1">
                <a:solidFill>
                  <a:srgbClr val="FF6700"/>
                </a:solidFill>
              </a:rPr>
              <a:t>multipleTouchEnabled</a:t>
            </a:r>
            <a:r>
              <a:rPr lang="zh-TW" altLang="en-US" sz="2400" dirty="0"/>
              <a:t>属性设置为</a:t>
            </a:r>
            <a:r>
              <a:rPr lang="en-US" altLang="zh-TW" sz="2400" dirty="0">
                <a:solidFill>
                  <a:srgbClr val="FFFF00"/>
                </a:solidFill>
              </a:rPr>
              <a:t>YES</a:t>
            </a:r>
            <a:r>
              <a:rPr lang="zh-TW" altLang="en-US" sz="2400" dirty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手势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124744"/>
            <a:ext cx="8712968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常见</a:t>
            </a:r>
            <a:r>
              <a:rPr lang="zh-CN" altLang="en-US" sz="2400" dirty="0"/>
              <a:t>的手势是触击：即用户用手指触碰一个对象。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响应</a:t>
            </a:r>
            <a:r>
              <a:rPr lang="zh-CN" altLang="en-US" sz="2400" dirty="0"/>
              <a:t>者对象可以以一种方式响应单击，</a:t>
            </a:r>
            <a:r>
              <a:rPr lang="zh-CN" altLang="en-US" sz="2400" dirty="0" smtClean="0"/>
              <a:t>而以另外一种方式响应双击</a:t>
            </a:r>
            <a:r>
              <a:rPr lang="zh-CN" altLang="en-US" sz="2400" dirty="0"/>
              <a:t>，甚至可能以第三种方式响应三次触击。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通过</a:t>
            </a:r>
            <a:r>
              <a:rPr lang="en-US" altLang="zh-CN" sz="2400" dirty="0" err="1">
                <a:solidFill>
                  <a:srgbClr val="FFFF00"/>
                </a:solidFill>
              </a:rPr>
              <a:t>UITouch</a:t>
            </a:r>
            <a:r>
              <a:rPr lang="zh-CN" altLang="en-US" sz="2400" dirty="0"/>
              <a:t>对象的</a:t>
            </a:r>
            <a:r>
              <a:rPr lang="en-US" altLang="zh-CN" sz="2400" dirty="0" err="1">
                <a:solidFill>
                  <a:srgbClr val="FFFF00"/>
                </a:solidFill>
              </a:rPr>
              <a:t>tapCount</a:t>
            </a:r>
            <a:r>
              <a:rPr lang="zh-CN" altLang="en-US" sz="2400" dirty="0"/>
              <a:t>属性来确定用户在一个响应者对</a:t>
            </a:r>
            <a:r>
              <a:rPr lang="zh-CN" altLang="en-US" sz="2400" dirty="0" smtClean="0"/>
              <a:t>象上的触击</a:t>
            </a:r>
            <a:r>
              <a:rPr lang="zh-CN" altLang="en-US" sz="2400" dirty="0"/>
              <a:t>次数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取得</a:t>
            </a:r>
            <a:r>
              <a:rPr lang="en-US" altLang="zh-TW" sz="2400" dirty="0" err="1">
                <a:solidFill>
                  <a:schemeClr val="accent3"/>
                </a:solidFill>
              </a:rPr>
              <a:t>tapCount</a:t>
            </a:r>
            <a:r>
              <a:rPr lang="zh-TW" altLang="en-US" sz="2400" dirty="0"/>
              <a:t>值的最好地方</a:t>
            </a:r>
            <a:r>
              <a:rPr lang="en-US" altLang="zh-TW" sz="2400" dirty="0" err="1">
                <a:solidFill>
                  <a:schemeClr val="accent3"/>
                </a:solidFill>
              </a:rPr>
              <a:t>touchesEnded</a:t>
            </a:r>
            <a:r>
              <a:rPr lang="zh-TW" altLang="en-US" sz="2400" dirty="0"/>
              <a:t>方法。</a:t>
            </a:r>
            <a:r>
              <a:rPr lang="zh-TW" altLang="en-US" sz="2400" dirty="0" smtClean="0"/>
              <a:t>因为它与用户手指离开屏</a:t>
            </a:r>
            <a:r>
              <a:rPr lang="zh-TW" altLang="en-US" sz="2400" dirty="0"/>
              <a:t>幕的阶段相对应。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在触摸结束阶段</a:t>
            </a:r>
            <a:r>
              <a:rPr lang="zh-TW" altLang="en-US" sz="2400" dirty="0"/>
              <a:t>（ </a:t>
            </a:r>
            <a:r>
              <a:rPr lang="en-US" altLang="zh-TW" sz="2400" dirty="0" err="1"/>
              <a:t>UITouchPhaseEnded</a:t>
            </a:r>
            <a:r>
              <a:rPr lang="zh-TW" altLang="en-US" sz="2400" dirty="0"/>
              <a:t>）考察触击</a:t>
            </a:r>
            <a:r>
              <a:rPr lang="zh-TW" altLang="en-US" sz="2400" dirty="0" smtClean="0"/>
              <a:t>的次数可以确</a:t>
            </a:r>
            <a:r>
              <a:rPr lang="zh-TW" altLang="en-US" sz="2400" dirty="0"/>
              <a:t>定手指是真的触击，而不是其它动作，</a:t>
            </a:r>
            <a:r>
              <a:rPr lang="zh-TW" altLang="en-US" sz="2400" dirty="0" smtClean="0"/>
              <a:t>比如手指接触屏幕后拖动</a:t>
            </a:r>
            <a:r>
              <a:rPr lang="zh-TW" altLang="en-US" sz="2400" dirty="0"/>
              <a:t>的动作。</a:t>
            </a:r>
            <a:endParaRPr lang="zh-TW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检测双击手势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268760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 (void) </a:t>
            </a:r>
            <a:r>
              <a:rPr lang="en-US" altLang="zh-CN" sz="2400" dirty="0" err="1"/>
              <a:t>touchesEnded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NSSet</a:t>
            </a:r>
            <a:r>
              <a:rPr lang="en-US" altLang="zh-CN" sz="2400" dirty="0"/>
              <a:t>*)</a:t>
            </a:r>
            <a:r>
              <a:rPr lang="en-US" altLang="zh-CN" sz="2400" dirty="0" smtClean="0"/>
              <a:t>touches </a:t>
            </a:r>
            <a:r>
              <a:rPr lang="en-US" altLang="zh-CN" sz="2400" dirty="0" err="1" smtClean="0"/>
              <a:t>withEvent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UIEvent</a:t>
            </a:r>
            <a:r>
              <a:rPr lang="en-US" altLang="zh-CN" sz="2400" dirty="0"/>
              <a:t>*)event</a:t>
            </a:r>
          </a:p>
          <a:p>
            <a:r>
              <a:rPr lang="en-US" altLang="zh-CN" sz="2400" dirty="0"/>
              <a:t>{</a:t>
            </a:r>
          </a:p>
          <a:p>
            <a:pPr lvl="1"/>
            <a:r>
              <a:rPr lang="en-US" altLang="zh-CN" sz="2400" dirty="0" err="1"/>
              <a:t>UITouch</a:t>
            </a:r>
            <a:r>
              <a:rPr lang="en-US" altLang="zh-CN" sz="2400" dirty="0"/>
              <a:t> *touch = [touches </a:t>
            </a:r>
            <a:r>
              <a:rPr lang="en-US" altLang="zh-CN" sz="2400" dirty="0" err="1"/>
              <a:t>anyObject</a:t>
            </a:r>
            <a:r>
              <a:rPr lang="en-US" altLang="zh-CN" sz="2400" dirty="0"/>
              <a:t>];</a:t>
            </a:r>
          </a:p>
          <a:p>
            <a:pPr lvl="1"/>
            <a:r>
              <a:rPr lang="en-US" altLang="zh-CN" sz="2400" dirty="0"/>
              <a:t>if ([touch </a:t>
            </a:r>
            <a:r>
              <a:rPr lang="en-US" altLang="zh-CN" sz="2400" dirty="0" err="1"/>
              <a:t>tapCount</a:t>
            </a:r>
            <a:r>
              <a:rPr lang="en-US" altLang="zh-CN" sz="2400" dirty="0"/>
              <a:t>] == 2) {</a:t>
            </a:r>
          </a:p>
          <a:p>
            <a:pPr lvl="2"/>
            <a:r>
              <a:rPr lang="en-US" altLang="zh-CN" sz="2400" dirty="0" err="1"/>
              <a:t>CGPoint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tapPoint</a:t>
            </a:r>
            <a:r>
              <a:rPr lang="en-US" altLang="zh-CN" sz="2400" dirty="0"/>
              <a:t> = [touch </a:t>
            </a:r>
            <a:r>
              <a:rPr lang="en-US" altLang="zh-CN" sz="2400" dirty="0" err="1"/>
              <a:t>locationInView:self</a:t>
            </a:r>
            <a:r>
              <a:rPr lang="en-US" altLang="zh-CN" sz="2400" dirty="0"/>
              <a:t>];</a:t>
            </a:r>
          </a:p>
          <a:p>
            <a:pPr lvl="2"/>
            <a:r>
              <a:rPr lang="en-US" altLang="zh-CN" sz="2400" dirty="0"/>
              <a:t>// Process a double-tap gesture</a:t>
            </a:r>
          </a:p>
          <a:p>
            <a:pPr lvl="1"/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en-US" altLang="zh-CN" sz="2400" dirty="0" smtClean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跟踪碰擦手势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84976" cy="420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#</a:t>
            </a:r>
            <a:r>
              <a:rPr lang="en-US" altLang="zh-CN" sz="2400" dirty="0" err="1"/>
              <a:t>defi</a:t>
            </a:r>
            <a:r>
              <a:rPr lang="en-US" altLang="zh-CN" sz="2400" dirty="0"/>
              <a:t> ne HORIZ_SWIPE_DRAG_MIN 12</a:t>
            </a:r>
          </a:p>
          <a:p>
            <a:pPr>
              <a:lnSpc>
                <a:spcPct val="140000"/>
              </a:lnSpc>
            </a:pPr>
            <a:r>
              <a:rPr lang="en-US" altLang="zh-CN" sz="2400" dirty="0"/>
              <a:t>#</a:t>
            </a:r>
            <a:r>
              <a:rPr lang="en-US" altLang="zh-CN" sz="2400" dirty="0" err="1"/>
              <a:t>defi</a:t>
            </a:r>
            <a:r>
              <a:rPr lang="en-US" altLang="zh-CN" sz="2400" dirty="0"/>
              <a:t> ne VERT_SWIPE_DRAG_MAX </a:t>
            </a:r>
            <a:r>
              <a:rPr lang="en-US" altLang="zh-CN" sz="2400" dirty="0" smtClean="0"/>
              <a:t>4</a:t>
            </a:r>
          </a:p>
          <a:p>
            <a:pPr>
              <a:lnSpc>
                <a:spcPct val="140000"/>
              </a:lnSpc>
            </a:pP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en-US" altLang="zh-CN" sz="2400" dirty="0"/>
              <a:t>- (void)</a:t>
            </a:r>
            <a:r>
              <a:rPr lang="en-US" altLang="zh-CN" sz="2400" dirty="0" err="1"/>
              <a:t>touchesBegan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NSSet</a:t>
            </a:r>
            <a:r>
              <a:rPr lang="en-US" altLang="zh-CN" sz="2400" dirty="0"/>
              <a:t> *)touches </a:t>
            </a:r>
            <a:r>
              <a:rPr lang="en-US" altLang="zh-CN" sz="2400" dirty="0" err="1"/>
              <a:t>withEvent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UIEvent</a:t>
            </a:r>
            <a:r>
              <a:rPr lang="en-US" altLang="zh-CN" sz="2400" dirty="0"/>
              <a:t> *)event{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 err="1"/>
              <a:t>UITouch</a:t>
            </a:r>
            <a:r>
              <a:rPr lang="en-US" altLang="zh-CN" sz="2400" dirty="0"/>
              <a:t> *touch = [touches </a:t>
            </a:r>
            <a:r>
              <a:rPr lang="en-US" altLang="zh-CN" sz="2400" dirty="0" err="1"/>
              <a:t>anyObject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 err="1"/>
              <a:t>startTouchPosition</a:t>
            </a:r>
            <a:r>
              <a:rPr lang="en-US" altLang="zh-CN" sz="2400" dirty="0"/>
              <a:t> = [touch </a:t>
            </a:r>
            <a:r>
              <a:rPr lang="en-US" altLang="zh-CN" sz="2400" dirty="0" err="1"/>
              <a:t>locationInView:self</a:t>
            </a:r>
            <a:r>
              <a:rPr lang="en-US" altLang="zh-CN" sz="2400" dirty="0"/>
              <a:t>];</a:t>
            </a:r>
          </a:p>
          <a:p>
            <a:pPr>
              <a:lnSpc>
                <a:spcPct val="140000"/>
              </a:lnSpc>
            </a:pPr>
            <a:r>
              <a:rPr lang="en-US" altLang="zh-CN" sz="2400" dirty="0"/>
              <a:t>}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跟踪碰擦手势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524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touchesMoved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NSSet</a:t>
            </a:r>
            <a:r>
              <a:rPr lang="en-US" altLang="zh-CN" sz="1600" dirty="0"/>
              <a:t> *)touches </a:t>
            </a:r>
            <a:r>
              <a:rPr lang="en-US" altLang="zh-CN" sz="1600" dirty="0" err="1"/>
              <a:t>withEvent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UIEvent</a:t>
            </a:r>
            <a:r>
              <a:rPr lang="en-US" altLang="zh-CN" sz="1600" dirty="0"/>
              <a:t> *)event{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UITouch</a:t>
            </a:r>
            <a:r>
              <a:rPr lang="en-US" altLang="zh-CN" sz="1600" dirty="0"/>
              <a:t> *touch = [touches </a:t>
            </a:r>
            <a:r>
              <a:rPr lang="en-US" altLang="zh-CN" sz="1600" dirty="0" err="1"/>
              <a:t>anyObject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CGPoint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currentTouchPosition</a:t>
            </a:r>
            <a:r>
              <a:rPr lang="en-US" altLang="zh-CN" sz="1600" dirty="0"/>
              <a:t> = [touch </a:t>
            </a:r>
            <a:r>
              <a:rPr lang="en-US" altLang="zh-CN" sz="1600" dirty="0" err="1"/>
              <a:t>locationInView:self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if (</a:t>
            </a:r>
            <a:r>
              <a:rPr lang="en-US" altLang="zh-CN" sz="1600" dirty="0" err="1"/>
              <a:t>fabsf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startTouchPosition.x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currentTouchPosition.x</a:t>
            </a:r>
            <a:r>
              <a:rPr lang="en-US" altLang="zh-CN" sz="1600" dirty="0"/>
              <a:t>) &gt;=HORIZ_SWIPE_DRAG_MIN &amp;&amp;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fabsf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startTouchPosition.y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currentTouchPosition.y</a:t>
            </a:r>
            <a:r>
              <a:rPr lang="en-US" altLang="zh-CN" sz="1600" dirty="0"/>
              <a:t>) &lt;=VERT_SWIPE_DRAG_MAX){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//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if (</a:t>
            </a:r>
            <a:r>
              <a:rPr lang="en-US" altLang="zh-CN" sz="1600" dirty="0" err="1"/>
              <a:t>startTouchPosition.x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currentTouchPosition.x</a:t>
            </a:r>
            <a:r>
              <a:rPr lang="en-US" altLang="zh-CN" sz="1600" dirty="0"/>
              <a:t>)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/>
              <a:t>[self </a:t>
            </a:r>
            <a:r>
              <a:rPr lang="en-US" altLang="zh-CN" sz="1600" dirty="0" err="1"/>
              <a:t>myProcessRightSwipe:touches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withEvent:event</a:t>
            </a:r>
            <a:r>
              <a:rPr lang="en-US" altLang="zh-CN" sz="1600" dirty="0"/>
              <a:t>];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else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/>
              <a:t>[self </a:t>
            </a:r>
            <a:r>
              <a:rPr lang="en-US" altLang="zh-CN" sz="1600" dirty="0" err="1"/>
              <a:t>myProcessLeftSwipe:touches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withEvent:event</a:t>
            </a:r>
            <a:r>
              <a:rPr lang="en-US" altLang="zh-CN" sz="1600" dirty="0"/>
              <a:t>];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}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else{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}</a:t>
            </a:r>
            <a:endParaRPr kumimoji="1"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/>
              <a:t>跟踪</a:t>
            </a:r>
            <a:r>
              <a:rPr lang="en-US" altLang="zh-TW" b="0" dirty="0" err="1"/>
              <a:t>UITouch</a:t>
            </a:r>
            <a:r>
              <a:rPr lang="zh-TW" altLang="en-US" b="0" dirty="0"/>
              <a:t>对象的变化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928992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在事件处理代码中</a:t>
            </a:r>
            <a:r>
              <a:rPr lang="zh-CN" altLang="en-US" sz="2000" dirty="0"/>
              <a:t>，您可以将触摸状态的相关位置保存下来，</a:t>
            </a:r>
            <a:r>
              <a:rPr lang="zh-CN" altLang="en-US" sz="2000" dirty="0" smtClean="0"/>
              <a:t>以便在必要时和变化之</a:t>
            </a:r>
            <a:r>
              <a:rPr lang="zh-CN" altLang="en-US" sz="2000" dirty="0"/>
              <a:t>后的</a:t>
            </a:r>
            <a:r>
              <a:rPr lang="en-US" altLang="zh-CN" sz="2000" dirty="0" err="1"/>
              <a:t>UITouch</a:t>
            </a:r>
            <a:r>
              <a:rPr lang="zh-CN" altLang="en-US" sz="2000" dirty="0"/>
              <a:t>实例进行比较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假定您希望将每个触摸对</a:t>
            </a:r>
            <a:r>
              <a:rPr lang="zh-CN" altLang="en-US" sz="2000" dirty="0"/>
              <a:t>象的最后位置和其初始位置进行比较</a:t>
            </a:r>
            <a:r>
              <a:rPr lang="zh-CN" altLang="en-US" sz="2000" dirty="0" smtClean="0"/>
              <a:t>，</a:t>
            </a:r>
            <a:r>
              <a:rPr lang="zh-TW" altLang="en-US" sz="2000" dirty="0" smtClean="0"/>
              <a:t>则在</a:t>
            </a:r>
            <a:r>
              <a:rPr lang="en-US" altLang="zh-TW" sz="2000" dirty="0" err="1"/>
              <a:t>touchesBegan:withEvent</a:t>
            </a:r>
            <a:r>
              <a:rPr lang="en-US" altLang="zh-TW" sz="2000" dirty="0"/>
              <a:t>: </a:t>
            </a:r>
            <a:r>
              <a:rPr lang="zh-TW" altLang="en-US" sz="2000" dirty="0"/>
              <a:t>方法中， </a:t>
            </a:r>
            <a:r>
              <a:rPr lang="zh-TW" altLang="en-US" sz="2000" dirty="0" smtClean="0"/>
              <a:t>您可以通过</a:t>
            </a:r>
            <a:r>
              <a:rPr lang="en-US" altLang="zh-TW" sz="2000" dirty="0" err="1" smtClean="0"/>
              <a:t>locationInView</a:t>
            </a:r>
            <a:r>
              <a:rPr lang="en-US" altLang="zh-TW" sz="2000" dirty="0"/>
              <a:t>:</a:t>
            </a:r>
            <a:r>
              <a:rPr lang="zh-TW" altLang="en-US" sz="2000" dirty="0"/>
              <a:t>方法得到每个触摸对象的初始位置， </a:t>
            </a:r>
            <a:r>
              <a:rPr lang="zh-TW" altLang="en-US" sz="2000" dirty="0" smtClean="0"/>
              <a:t>并以</a:t>
            </a:r>
            <a:r>
              <a:rPr lang="en-US" altLang="zh-TW" sz="2000" dirty="0" err="1" smtClean="0"/>
              <a:t>UITouch</a:t>
            </a:r>
            <a:r>
              <a:rPr lang="zh-TW" altLang="en-US" sz="2000" dirty="0"/>
              <a:t>对象的地址作为键，将它们存储在</a:t>
            </a:r>
            <a:r>
              <a:rPr lang="en-US" altLang="zh-TW" sz="2000" dirty="0" err="1"/>
              <a:t>CFDictionaryRef</a:t>
            </a:r>
            <a:r>
              <a:rPr lang="zh-TW" altLang="en-US" sz="2000" dirty="0" smtClean="0"/>
              <a:t>封</a:t>
            </a:r>
            <a:r>
              <a:rPr lang="zh-CN" altLang="en-US" sz="2000" dirty="0" smtClean="0"/>
              <a:t>装类型中</a:t>
            </a:r>
            <a:r>
              <a:rPr lang="zh-CN" altLang="en-US" sz="2000" dirty="0"/>
              <a:t>；然后，在</a:t>
            </a:r>
            <a:r>
              <a:rPr lang="en-US" altLang="zh-CN" sz="2000" dirty="0" err="1"/>
              <a:t>touchesEnded:withEvent</a:t>
            </a:r>
            <a:r>
              <a:rPr lang="en-US" altLang="zh-CN" sz="2000" dirty="0"/>
              <a:t>:</a:t>
            </a:r>
            <a:r>
              <a:rPr lang="zh-CN" altLang="en-US" sz="2000" dirty="0"/>
              <a:t>方法中，</a:t>
            </a:r>
            <a:r>
              <a:rPr lang="zh-CN" altLang="en-US" sz="2000" dirty="0" smtClean="0"/>
              <a:t>可以通过传入</a:t>
            </a:r>
            <a:r>
              <a:rPr lang="en-US" altLang="zh-CN" sz="2000" dirty="0" err="1"/>
              <a:t>UITouch</a:t>
            </a:r>
            <a:r>
              <a:rPr lang="zh-CN" altLang="en-US" sz="2000" dirty="0"/>
              <a:t>对象的地址取得该对象的初始位置，并将它和</a:t>
            </a:r>
            <a:r>
              <a:rPr lang="zh-CN" altLang="en-US" sz="2000" dirty="0" smtClean="0"/>
              <a:t>当前位置进行比较</a:t>
            </a:r>
            <a:r>
              <a:rPr lang="zh-CN" altLang="en-US" sz="2000" dirty="0"/>
              <a:t>（您应该使用</a:t>
            </a:r>
            <a:r>
              <a:rPr lang="en-US" altLang="zh-CN" sz="2000" dirty="0" err="1"/>
              <a:t>CFDictionaryRef</a:t>
            </a:r>
            <a:r>
              <a:rPr lang="zh-CN" altLang="en-US" sz="2000" dirty="0"/>
              <a:t>类型，而不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NSDictionary</a:t>
            </a:r>
            <a:r>
              <a:rPr lang="zh-CN" altLang="en-US" sz="2000" dirty="0"/>
              <a:t>对象，因为后者需要对其存储的项目进行拷贝，</a:t>
            </a:r>
            <a:r>
              <a:rPr lang="zh-CN" altLang="en-US" sz="2000" dirty="0" smtClean="0"/>
              <a:t>而</a:t>
            </a:r>
            <a:r>
              <a:rPr lang="en-US" altLang="zh-CN" sz="2000" dirty="0" err="1" smtClean="0"/>
              <a:t>UITouch</a:t>
            </a:r>
            <a:r>
              <a:rPr lang="zh-CN" altLang="en-US" sz="2000" dirty="0"/>
              <a:t>类并不采纳</a:t>
            </a:r>
            <a:r>
              <a:rPr lang="en-US" altLang="zh-CN" sz="2000" dirty="0" err="1"/>
              <a:t>NSCopying</a:t>
            </a:r>
            <a:r>
              <a:rPr lang="zh-CN" altLang="en-US" sz="2000" dirty="0"/>
              <a:t>协议，该协议在对象拷贝过</a:t>
            </a:r>
            <a:r>
              <a:rPr lang="zh-CN" altLang="en-US" sz="2000" dirty="0" smtClean="0"/>
              <a:t>程中是必须</a:t>
            </a:r>
            <a:r>
              <a:rPr lang="zh-CN" altLang="en-US" sz="2000" dirty="0"/>
              <a:t>的）。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/>
              <a:t>确定多点触摸序列中最后一个手指何时离开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可以将传入的集合参数中包含的</a:t>
            </a:r>
            <a:r>
              <a:rPr lang="en-US" altLang="zh-CN" sz="2400" dirty="0" err="1"/>
              <a:t>UITouch</a:t>
            </a:r>
            <a:r>
              <a:rPr lang="zh-CN" altLang="en-US" sz="2400" dirty="0"/>
              <a:t>对象数量和</a:t>
            </a:r>
            <a:r>
              <a:rPr lang="en-US" altLang="zh-CN" sz="2400" dirty="0" err="1"/>
              <a:t>UIEvent</a:t>
            </a:r>
            <a:r>
              <a:rPr lang="zh-CN" altLang="en-US" sz="2400" dirty="0"/>
              <a:t>参数对象中与该视图关联</a:t>
            </a:r>
            <a:r>
              <a:rPr lang="zh-CN" altLang="en-US" sz="2400" dirty="0" smtClean="0"/>
              <a:t>的触摸对象数量相比较</a:t>
            </a:r>
            <a:r>
              <a:rPr lang="zh-CN" altLang="en-US" sz="2400" dirty="0"/>
              <a:t>。请看下面的例子：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 (void)</a:t>
            </a:r>
            <a:r>
              <a:rPr lang="en-US" altLang="zh-CN" sz="2400" dirty="0" err="1"/>
              <a:t>touchesEnded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NSSet</a:t>
            </a:r>
            <a:r>
              <a:rPr lang="en-US" altLang="zh-CN" sz="2400" dirty="0"/>
              <a:t>*)touches </a:t>
            </a:r>
            <a:r>
              <a:rPr lang="en-US" altLang="zh-CN" sz="2400" dirty="0" err="1" smtClean="0"/>
              <a:t>withEvent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UIEvent</a:t>
            </a:r>
            <a:r>
              <a:rPr lang="en-US" altLang="zh-CN" sz="2400" dirty="0"/>
              <a:t>*)event 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if ([touches count] == [[event </a:t>
            </a:r>
            <a:r>
              <a:rPr lang="en-US" altLang="zh-CN" sz="2400" dirty="0" err="1"/>
              <a:t>touchesForView:self</a:t>
            </a:r>
            <a:r>
              <a:rPr lang="en-US" altLang="zh-CN" sz="2400" dirty="0"/>
              <a:t>] count]) {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// last finger has lifted....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157296681</TotalTime>
  <Pages>0</Pages>
  <Words>1696</Words>
  <Characters>0</Characters>
  <Application>Microsoft Macintosh PowerPoint</Application>
  <DocSecurity>0</DocSecurity>
  <PresentationFormat>全屏显示(4:3)</PresentationFormat>
  <Lines>0</Lines>
  <Paragraphs>259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平衡</vt:lpstr>
      <vt:lpstr>Lesson 16: 多点触摸、手势、加速计</vt:lpstr>
      <vt:lpstr>多点触摸序列和触摸阶段</vt:lpstr>
      <vt:lpstr>开启多点触摸事件</vt:lpstr>
      <vt:lpstr>手势</vt:lpstr>
      <vt:lpstr>检测双击手势</vt:lpstr>
      <vt:lpstr>跟踪碰擦手势1</vt:lpstr>
      <vt:lpstr>跟踪碰擦手势2</vt:lpstr>
      <vt:lpstr>跟踪UITouch对象的变化</vt:lpstr>
      <vt:lpstr>确定多点触摸序列中最后一个手指何时离开</vt:lpstr>
      <vt:lpstr>对子视图或层上的触摸动作进行触碰测试</vt:lpstr>
      <vt:lpstr>多点触摸案例 1</vt:lpstr>
      <vt:lpstr>多点触摸案例 2</vt:lpstr>
      <vt:lpstr>多点触摸案例 3</vt:lpstr>
      <vt:lpstr>手势案例:检测如下手势</vt:lpstr>
      <vt:lpstr>加速计/GPS/罗盘的作用</vt:lpstr>
      <vt:lpstr>运动事件与加速计1</vt:lpstr>
      <vt:lpstr>运动事件与加速计2</vt:lpstr>
      <vt:lpstr>运动事件案例 1</vt:lpstr>
      <vt:lpstr>运动事件案例 2</vt:lpstr>
      <vt:lpstr>加速计案例</vt:lpstr>
      <vt:lpstr>罗盘案例 1</vt:lpstr>
      <vt:lpstr>罗盘案例 2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7082</cp:revision>
  <cp:lastPrinted>1899-12-30T00:00:00Z</cp:lastPrinted>
  <dcterms:created xsi:type="dcterms:W3CDTF">2012-07-12T07:10:00Z</dcterms:created>
  <dcterms:modified xsi:type="dcterms:W3CDTF">2015-03-11T12:50:37Z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