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20"/>
  </p:notesMasterIdLst>
  <p:handoutMasterIdLst>
    <p:handoutMasterId r:id="rId21"/>
  </p:handoutMasterIdLst>
  <p:sldIdLst>
    <p:sldId id="1612" r:id="rId2"/>
    <p:sldId id="1613" r:id="rId3"/>
    <p:sldId id="1614" r:id="rId4"/>
    <p:sldId id="1615" r:id="rId5"/>
    <p:sldId id="1616" r:id="rId6"/>
    <p:sldId id="1617" r:id="rId7"/>
    <p:sldId id="1579" r:id="rId8"/>
    <p:sldId id="1581" r:id="rId9"/>
    <p:sldId id="1611" r:id="rId10"/>
    <p:sldId id="1578" r:id="rId11"/>
    <p:sldId id="1608" r:id="rId12"/>
    <p:sldId id="1610" r:id="rId13"/>
    <p:sldId id="1583" r:id="rId14"/>
    <p:sldId id="1618" r:id="rId15"/>
    <p:sldId id="1619" r:id="rId16"/>
    <p:sldId id="1620" r:id="rId17"/>
    <p:sldId id="1621" r:id="rId18"/>
    <p:sldId id="1622" r:id="rId19"/>
  </p:sldIdLst>
  <p:sldSz cx="9144000" cy="6858000" type="screen4x3"/>
  <p:notesSz cx="6797675" cy="987425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录" id="{CD9E9C64-869B-0941-BA6D-64C3C79D1846}">
          <p14:sldIdLst>
            <p14:sldId id="1612"/>
          </p14:sldIdLst>
        </p14:section>
        <p14:section name="什么是iOS开发" id="{C16A14F4-732D-D048-B99A-F590F19B5FC4}">
          <p14:sldIdLst>
            <p14:sldId id="1613"/>
            <p14:sldId id="1614"/>
          </p14:sldIdLst>
        </p14:section>
        <p14:section name="为什么要选择iOS开发" id="{7D04C98C-FE04-884F-A8D9-1FB0D6E7C51B}">
          <p14:sldIdLst>
            <p14:sldId id="1615"/>
            <p14:sldId id="1616"/>
            <p14:sldId id="1617"/>
          </p14:sldIdLst>
        </p14:section>
        <p14:section name="iOS开发就业方向与发展前景" id="{21BF17FB-01E0-4F46-8940-1A58E1DE8FC0}">
          <p14:sldIdLst>
            <p14:sldId id="1579"/>
            <p14:sldId id="1581"/>
            <p14:sldId id="1611"/>
            <p14:sldId id="1578"/>
            <p14:sldId id="1608"/>
            <p14:sldId id="1610"/>
            <p14:sldId id="1583"/>
          </p14:sldIdLst>
        </p14:section>
        <p14:section name="学习iOS开发的准备" id="{7550A45C-E526-444D-9E59-634E558BA68C}">
          <p14:sldIdLst>
            <p14:sldId id="1618"/>
            <p14:sldId id="1619"/>
            <p14:sldId id="1620"/>
            <p14:sldId id="1621"/>
            <p14:sldId id="162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CCFF66"/>
    <a:srgbClr val="204A82"/>
    <a:srgbClr val="5971CB"/>
    <a:srgbClr val="6B9EDB"/>
    <a:srgbClr val="3A7DCE"/>
    <a:srgbClr val="FFF2C9"/>
    <a:srgbClr val="B7E0FF"/>
    <a:srgbClr val="80ABE0"/>
    <a:srgbClr val="65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1449" autoAdjust="0"/>
  </p:normalViewPr>
  <p:slideViewPr>
    <p:cSldViewPr>
      <p:cViewPr varScale="1">
        <p:scale>
          <a:sx n="84" d="100"/>
          <a:sy n="84" d="100"/>
        </p:scale>
        <p:origin x="-1720" y="-104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15/5/5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15/5/5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学习新知识的步骤：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这个东西是</a:t>
            </a:r>
            <a:r>
              <a:rPr kumimoji="1" lang="zh-CN" altLang="en-US" dirty="0" smtClean="0"/>
              <a:t>什么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学了这个东西后，</a:t>
            </a:r>
            <a:r>
              <a:rPr kumimoji="1" lang="zh-CN" altLang="en-US" dirty="0" smtClean="0"/>
              <a:t>有</a:t>
            </a:r>
            <a:r>
              <a:rPr kumimoji="1" lang="zh-CN" altLang="en-US" dirty="0" smtClean="0"/>
              <a:t>什么</a:t>
            </a:r>
            <a:r>
              <a:rPr kumimoji="1" lang="zh-CN" altLang="en-US" dirty="0" smtClean="0"/>
              <a:t>作用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这个东西怎么用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这个东西内部原理是怎么实现的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4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9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0" lang="en-US" altLang="zh-CN"/>
              <a:t>Pro  Air</a:t>
            </a:r>
            <a:endParaRPr kumimoji="0" lang="zh-CN" altLang="en-US"/>
          </a:p>
        </p:txBody>
      </p:sp>
      <p:sp>
        <p:nvSpPr>
          <p:cNvPr id="310276" name="幻灯片编号占位符 3"/>
          <p:cNvSpPr txBox="1">
            <a:spLocks noGrp="1" noChangeArrowheads="1"/>
          </p:cNvSpPr>
          <p:nvPr/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/>
            <a:fld id="{236BED91-5BAB-5A42-829D-F69239E75EA8}" type="slidenum">
              <a:rPr kumimoji="0" lang="en-US" altLang="zh-CN" sz="1200"/>
              <a:pPr algn="r"/>
              <a:t>16</a:t>
            </a:fld>
            <a:endParaRPr kumimoji="0" lang="en-US" altLang="zh-CN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07</a:t>
            </a:r>
            <a:r>
              <a:rPr kumimoji="1" lang="zh-CN" altLang="en-US" dirty="0" smtClean="0"/>
              <a:t>年第一代</a:t>
            </a:r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发布，国外开始出现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开发，但是在中国</a:t>
            </a:r>
            <a:r>
              <a:rPr kumimoji="1" lang="en-US" altLang="zh-CN" dirty="0" smtClean="0"/>
              <a:t>09</a:t>
            </a:r>
            <a:r>
              <a:rPr kumimoji="1" lang="zh-CN" altLang="en-US" dirty="0" smtClean="0"/>
              <a:t>年才渐渐的出现这个职业，</a:t>
            </a:r>
            <a:r>
              <a:rPr kumimoji="1" lang="en-US" altLang="zh-CN" dirty="0" smtClean="0"/>
              <a:t>2010</a:t>
            </a:r>
            <a:r>
              <a:rPr kumimoji="1" lang="zh-CN" altLang="en-US" dirty="0" smtClean="0"/>
              <a:t>年开始盛行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6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越来越多的传统企业向互联网转型，移动端是必不可少的部分，岗位的需求也是</a:t>
            </a:r>
            <a:r>
              <a:rPr kumimoji="1" lang="zh-CN" altLang="en-US" smtClean="0"/>
              <a:t>越来越大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黑莓和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基本上可以忽略了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4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平台好（硬件平台，软件平台）、高端，</a:t>
            </a:r>
            <a:r>
              <a:rPr kumimoji="1" lang="en-US" altLang="zh-CN" dirty="0" err="1" smtClean="0"/>
              <a:t>AppStore</a:t>
            </a:r>
            <a:r>
              <a:rPr kumimoji="1" lang="zh-CN" altLang="en-US" dirty="0" smtClean="0"/>
              <a:t>应用数量达</a:t>
            </a:r>
            <a:r>
              <a:rPr kumimoji="1" lang="en-US" altLang="zh-CN" dirty="0" smtClean="0"/>
              <a:t>90</a:t>
            </a:r>
            <a:r>
              <a:rPr kumimoji="1" lang="zh-CN" altLang="en-US" dirty="0" smtClean="0"/>
              <a:t>万，下载次数达</a:t>
            </a:r>
            <a:r>
              <a:rPr kumimoji="1" lang="en-US" altLang="zh-CN" dirty="0" smtClean="0"/>
              <a:t>500</a:t>
            </a:r>
            <a:r>
              <a:rPr kumimoji="1" lang="zh-CN" altLang="en-US" dirty="0" smtClean="0"/>
              <a:t>亿</a:t>
            </a:r>
            <a:r>
              <a:rPr kumimoji="1" lang="zh-CN" altLang="en-US" dirty="0" smtClean="0"/>
              <a:t>，这是跟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的对比，如果跟别的开发平台对比的话，那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开发就是起点较高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A8ECF-465B-C647-9A13-AE974EED674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8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企业开发居多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01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和</a:t>
            </a:r>
            <a:r>
              <a:rPr lang="en-US" altLang="zh-CN" sz="1400" b="0" i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java</a:t>
            </a:r>
            <a:r>
              <a:rPr lang="zh-CN" altLang="en-US" sz="1400" b="0" i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等对比</a:t>
            </a: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因为语言的差异，所以人才较其他刚来来说比较少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</a:rPr>
              <a:t>薪资是比较可观的</a:t>
            </a: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 userDrawn="1"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8"/>
          <p:cNvSpPr/>
          <p:nvPr userDrawn="1"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9"/>
          <p:cNvSpPr/>
          <p:nvPr userDrawn="1"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71095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792088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-27384"/>
            <a:ext cx="9144000" cy="1080120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25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4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71095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1484784"/>
            <a:ext cx="792088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15/5/5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-27384"/>
            <a:ext cx="9144000" cy="1080120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2" r:id="rId12"/>
    <p:sldLayoutId id="2147486479" r:id="rId13"/>
    <p:sldLayoutId id="2147486683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3600" b="0" i="0" kern="1200">
          <a:solidFill>
            <a:schemeClr val="tx1"/>
          </a:solidFill>
          <a:effectLst/>
          <a:latin typeface="黑体"/>
          <a:ea typeface="黑体"/>
          <a:cs typeface="黑体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4"/>
        </a:buClr>
        <a:buSzPct val="130000"/>
        <a:buFont typeface="Wingdings" charset="2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3"/>
          <p:cNvSpPr txBox="1">
            <a:spLocks/>
          </p:cNvSpPr>
          <p:nvPr/>
        </p:nvSpPr>
        <p:spPr bwMode="auto">
          <a:xfrm>
            <a:off x="5814110" y="135197"/>
            <a:ext cx="3143250" cy="78903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Group 3"/>
          <p:cNvGrpSpPr>
            <a:grpSpLocks/>
          </p:cNvGrpSpPr>
          <p:nvPr/>
        </p:nvGrpSpPr>
        <p:grpSpPr bwMode="auto">
          <a:xfrm>
            <a:off x="1828800" y="2923183"/>
            <a:ext cx="5410200" cy="665162"/>
            <a:chOff x="1152" y="1275"/>
            <a:chExt cx="3408" cy="419"/>
          </a:xfrm>
        </p:grpSpPr>
        <p:grpSp>
          <p:nvGrpSpPr>
            <p:cNvPr id="3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715" y="1323"/>
              <a:ext cx="20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为什么选择</a:t>
              </a:r>
              <a:r>
                <a:rPr lang="en-US" altLang="zh-CN" sz="2800" b="1" dirty="0" err="1" smtClean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iOS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开发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1275" y="133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828800" y="3915966"/>
            <a:ext cx="5672138" cy="665162"/>
            <a:chOff x="1152" y="2413"/>
            <a:chExt cx="3573" cy="419"/>
          </a:xfrm>
        </p:grpSpPr>
        <p:grpSp>
          <p:nvGrpSpPr>
            <p:cNvPr id="46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50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9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2800" b="1" dirty="0" err="1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iOS</a:t>
              </a:r>
              <a:r>
                <a:rPr lang="zh-CN" altLang="en-US" sz="2800" b="1" dirty="0" smtClean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开发就业方向与发展前景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3" name="Group 3"/>
          <p:cNvGrpSpPr>
            <a:grpSpLocks/>
          </p:cNvGrpSpPr>
          <p:nvPr/>
        </p:nvGrpSpPr>
        <p:grpSpPr bwMode="auto">
          <a:xfrm>
            <a:off x="1826096" y="1971750"/>
            <a:ext cx="5410200" cy="665162"/>
            <a:chOff x="1152" y="1275"/>
            <a:chExt cx="3408" cy="419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58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0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1748" y="1323"/>
              <a:ext cx="16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什么是iOS开发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7" name="Text Box 10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1835696" y="4852070"/>
            <a:ext cx="5410200" cy="665162"/>
            <a:chOff x="1152" y="2413"/>
            <a:chExt cx="3408" cy="419"/>
          </a:xfrm>
        </p:grpSpPr>
        <p:grpSp>
          <p:nvGrpSpPr>
            <p:cNvPr id="62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66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1746" y="2461"/>
              <a:ext cx="20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学习</a:t>
              </a:r>
              <a:r>
                <a:rPr lang="en-US" altLang="zh-CN" sz="2800" b="1" dirty="0" err="1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iOS</a:t>
              </a:r>
              <a:r>
                <a:rPr lang="zh-CN" altLang="en-US" sz="2800" b="1" dirty="0">
                  <a:solidFill>
                    <a:schemeClr val="accent2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开发的准备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gray">
            <a:xfrm>
              <a:off x="1275" y="2475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6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279232" y="117491"/>
            <a:ext cx="5868144" cy="8401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薪资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水平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薪酬范围比例以及月薪与工作经验。</a:t>
            </a:r>
            <a:endParaRPr lang="en-US" altLang="zh-CN" dirty="0"/>
          </a:p>
        </p:txBody>
      </p:sp>
      <p:pic>
        <p:nvPicPr>
          <p:cNvPr id="15364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4572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" y="2913598"/>
            <a:ext cx="4586401" cy="2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1043609" y="2247255"/>
            <a:ext cx="223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月薪范围比例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5404275" y="2823319"/>
            <a:ext cx="2408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月薪与工作经验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668344" y="5738812"/>
            <a:ext cx="792088" cy="288032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5" y="188640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职业发展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通道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/>
              <a:t>iOS</a:t>
            </a:r>
            <a:r>
              <a:rPr lang="zh-CN" altLang="en-US" sz="1400" dirty="0" smtClean="0"/>
              <a:t>开发可分为个人开发者与企业开发者，个人开发者主要以开发应用上线至</a:t>
            </a:r>
            <a:r>
              <a:rPr lang="en-US" altLang="zh-CN" sz="1400" dirty="0" smtClean="0"/>
              <a:t>App Store</a:t>
            </a:r>
            <a:r>
              <a:rPr lang="zh-CN" altLang="en-US" sz="1400" dirty="0" smtClean="0"/>
              <a:t>后分所占收入比例的百分之</a:t>
            </a:r>
            <a:r>
              <a:rPr lang="en-US" altLang="zh-CN" sz="1400" dirty="0" smtClean="0"/>
              <a:t>70%</a:t>
            </a:r>
            <a:r>
              <a:rPr lang="zh-CN" altLang="en-US" sz="1400" dirty="0" smtClean="0"/>
              <a:t>；企业开发者可往管理方向以及架构师方向发展。</a:t>
            </a:r>
            <a:endParaRPr lang="en-US" altLang="zh-CN" sz="14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/>
              <a:t>调研</a:t>
            </a:r>
            <a:r>
              <a:rPr lang="zh-CN" altLang="en-US" sz="1400" dirty="0"/>
              <a:t>显示，工作经验</a:t>
            </a:r>
            <a:r>
              <a:rPr lang="en-US" altLang="zh-CN" sz="1400" dirty="0"/>
              <a:t>1</a:t>
            </a:r>
            <a:r>
              <a:rPr lang="zh-CN" altLang="en-US" sz="1400" dirty="0"/>
              <a:t>年以下的开发者月薪多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6K-8K</a:t>
            </a:r>
            <a:r>
              <a:rPr lang="zh-CN" altLang="en-US" sz="1400" dirty="0"/>
              <a:t>；</a:t>
            </a:r>
            <a:r>
              <a:rPr lang="en-US" altLang="zh-CN" sz="1400" dirty="0"/>
              <a:t>1-3</a:t>
            </a:r>
            <a:r>
              <a:rPr lang="zh-CN" altLang="en-US" sz="1400" dirty="0"/>
              <a:t>年开发者月薪多集中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8-12K</a:t>
            </a:r>
            <a:r>
              <a:rPr lang="zh-CN" altLang="en-US" sz="1400" dirty="0"/>
              <a:t>；</a:t>
            </a:r>
            <a:r>
              <a:rPr lang="en-US" altLang="zh-CN" sz="1400" dirty="0"/>
              <a:t>3-5</a:t>
            </a:r>
            <a:r>
              <a:rPr lang="zh-CN" altLang="en-US" sz="1400" dirty="0"/>
              <a:t>年开发者月薪以</a:t>
            </a:r>
            <a:r>
              <a:rPr lang="en-US" altLang="zh-CN" sz="1400" dirty="0" smtClean="0"/>
              <a:t>13-15K</a:t>
            </a:r>
            <a:r>
              <a:rPr lang="zh-CN" altLang="en-US" sz="1400" dirty="0"/>
              <a:t>居多</a:t>
            </a:r>
            <a:r>
              <a:rPr lang="zh-CN" altLang="en-US" sz="1400" dirty="0" smtClean="0"/>
              <a:t>，少数</a:t>
            </a:r>
            <a:r>
              <a:rPr lang="zh-CN" altLang="en-US" sz="1400" dirty="0"/>
              <a:t>月薪达到了 </a:t>
            </a:r>
            <a:r>
              <a:rPr lang="en-US" altLang="zh-CN" sz="1400" dirty="0"/>
              <a:t>25K</a:t>
            </a:r>
            <a:r>
              <a:rPr lang="zh-CN" altLang="en-US" sz="1400" dirty="0"/>
              <a:t>；</a:t>
            </a:r>
            <a:r>
              <a:rPr lang="en-US" altLang="zh-CN" sz="1400" dirty="0"/>
              <a:t>5</a:t>
            </a:r>
            <a:r>
              <a:rPr lang="zh-CN" altLang="en-US" sz="1400" dirty="0"/>
              <a:t>年开发者月薪多在</a:t>
            </a:r>
            <a:r>
              <a:rPr lang="en-US" altLang="zh-CN" sz="1400" dirty="0" smtClean="0"/>
              <a:t>16-25K</a:t>
            </a:r>
            <a:r>
              <a:rPr lang="zh-CN" altLang="en-US" sz="1400" dirty="0" smtClean="0"/>
              <a:t>。</a:t>
            </a:r>
            <a:endParaRPr lang="en-US" altLang="zh-CN" sz="1400" b="1" dirty="0">
              <a:cs typeface="Arial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674085" y="376825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3174206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2012157" y="4007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278063" y="2782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334294" y="4267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362868" y="3278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635000" y="4481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450057" y="3706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820737" y="2781300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621161" y="3140968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504225" y="2733675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274283" y="2204864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3138379" y="1700808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873125" y="54149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268515" y="5459413"/>
            <a:ext cx="224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609600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524000" y="324802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436813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316288" y="227647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313484" y="3538636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946425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4139952" y="1754813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架构师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4203444" y="1196752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用人单位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196752"/>
            <a:ext cx="6578600" cy="5549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3036" y="1412776"/>
            <a:ext cx="2339752" cy="288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sz="1600" dirty="0" smtClean="0"/>
              <a:t>用人单位基本可分为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种企业类型：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zh-CN" sz="1600" dirty="0"/>
              <a:t>移动互联网企业 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/>
              <a:t>2</a:t>
            </a:r>
            <a:r>
              <a:rPr lang="zh-CN" altLang="en-US" sz="1600" dirty="0" smtClean="0"/>
              <a:t>、互联网及传统软件企业</a:t>
            </a:r>
            <a:endParaRPr lang="en-US" altLang="zh-CN" sz="1600" dirty="0" smtClean="0"/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zh-CN" sz="1600" dirty="0" smtClean="0"/>
              <a:t>3</a:t>
            </a:r>
            <a:r>
              <a:rPr lang="zh-CN" altLang="en-US" sz="1600" dirty="0" smtClean="0"/>
              <a:t>、有移动端需求的传统企业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22045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88519" y="116632"/>
            <a:ext cx="5868144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开发应具备的能力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141557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gray">
          <a:xfrm>
            <a:off x="3805238" y="3676521"/>
            <a:ext cx="1265237" cy="803275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4443413" y="2698621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>
            <a:off x="2973388" y="2725608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8400" y="1412776"/>
            <a:ext cx="2520000" cy="2520000"/>
            <a:chOff x="867" y="738"/>
            <a:chExt cx="1422" cy="142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1508646" y="2227747"/>
            <a:ext cx="212725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、独立开发能力；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、软件设计能力；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、软件需求分析能力；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、软件产品</a:t>
            </a:r>
            <a:r>
              <a:rPr lang="zh-CN" altLang="en-US" sz="1200" dirty="0">
                <a:solidFill>
                  <a:srgbClr val="000000"/>
                </a:solidFill>
              </a:rPr>
              <a:t>知识；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、常用测试软件使用能力。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700712" y="1439732"/>
            <a:ext cx="2520000" cy="2520000"/>
            <a:chOff x="867" y="738"/>
            <a:chExt cx="1422" cy="1422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213718" y="4211507"/>
            <a:ext cx="2520000" cy="2520000"/>
            <a:chOff x="867" y="738"/>
            <a:chExt cx="1422" cy="1422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275856" y="1268760"/>
            <a:ext cx="2748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1C1C"/>
                </a:solidFill>
              </a:rPr>
              <a:t>i</a:t>
            </a:r>
            <a:r>
              <a:rPr lang="en-US" altLang="zh-CN" sz="2000" b="1" dirty="0" smtClean="0">
                <a:solidFill>
                  <a:srgbClr val="1C1C1C"/>
                </a:solidFill>
              </a:rPr>
              <a:t>OS</a:t>
            </a:r>
            <a:r>
              <a:rPr lang="zh-CN" altLang="en-US" sz="2000" b="1" dirty="0" smtClean="0">
                <a:solidFill>
                  <a:srgbClr val="1C1C1C"/>
                </a:solidFill>
              </a:rPr>
              <a:t>开发应具备的能力</a:t>
            </a:r>
            <a:endParaRPr lang="en-US" altLang="zh-CN" sz="2000" b="1" dirty="0">
              <a:solidFill>
                <a:srgbClr val="1C1C1C"/>
              </a:solidFill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gray">
          <a:xfrm>
            <a:off x="3438777" y="4317920"/>
            <a:ext cx="2069327" cy="674689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gray">
          <a:xfrm>
            <a:off x="5868144" y="1484784"/>
            <a:ext cx="2185461" cy="724103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Freeform 22"/>
          <p:cNvSpPr>
            <a:spLocks/>
          </p:cNvSpPr>
          <p:nvPr/>
        </p:nvSpPr>
        <p:spPr bwMode="gray">
          <a:xfrm>
            <a:off x="1547664" y="1556792"/>
            <a:ext cx="1894334" cy="567987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black">
          <a:xfrm>
            <a:off x="1763688" y="1556792"/>
            <a:ext cx="12097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实战化的专业技能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gray">
          <a:xfrm>
            <a:off x="4192588" y="217157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black">
          <a:xfrm>
            <a:off x="6228184" y="1556792"/>
            <a:ext cx="1359402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体系化的知识结构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5963243" y="2195703"/>
            <a:ext cx="22574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、对基本商业模式的了解</a:t>
            </a:r>
            <a:br>
              <a:rPr lang="zh-CN" altLang="en-US" sz="1200" dirty="0"/>
            </a:br>
            <a:r>
              <a:rPr lang="en-US" altLang="zh-CN" sz="1200" dirty="0"/>
              <a:t>2</a:t>
            </a:r>
            <a:r>
              <a:rPr lang="zh-CN" altLang="en-US" sz="1200" dirty="0"/>
              <a:t>、对流行产品和产品流行趋势的了解</a:t>
            </a:r>
            <a:br>
              <a:rPr lang="zh-CN" altLang="en-US" sz="1200" dirty="0"/>
            </a:br>
            <a:r>
              <a:rPr lang="en-US" altLang="zh-CN" sz="1200" dirty="0"/>
              <a:t>3</a:t>
            </a:r>
            <a:r>
              <a:rPr lang="zh-CN" altLang="en-US" sz="1200" dirty="0"/>
              <a:t>、对</a:t>
            </a:r>
            <a:r>
              <a:rPr lang="en-US" altLang="zh-CN" sz="1200" dirty="0"/>
              <a:t>app store</a:t>
            </a:r>
            <a:r>
              <a:rPr lang="zh-CN" altLang="en-US" sz="1200" dirty="0"/>
              <a:t>营销基础知识的了解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、行业业务知识；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519487" y="4400431"/>
            <a:ext cx="1836737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全面化的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职业素质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537115" y="5085184"/>
            <a:ext cx="21272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、有效沟通；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、团队影响能力；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、学习与创新能力；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、合作与协调能力；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</a:rPr>
              <a:t>、组织能力、决策能力。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dirty="0" smtClean="0">
                <a:latin typeface="+mj-ea"/>
                <a:cs typeface="Courier New" charset="0"/>
              </a:rPr>
              <a:t>学习</a:t>
            </a:r>
            <a:r>
              <a:rPr kumimoji="0" lang="en-US" altLang="zh-CN" dirty="0" smtClean="0">
                <a:latin typeface="+mj-ea"/>
                <a:cs typeface="Courier New" charset="0"/>
              </a:rPr>
              <a:t>iOS</a:t>
            </a:r>
            <a:r>
              <a:rPr kumimoji="0" lang="zh-CN" altLang="en-US" dirty="0" smtClean="0">
                <a:latin typeface="+mj-ea"/>
                <a:cs typeface="Courier New" charset="0"/>
              </a:rPr>
              <a:t>开发的准备</a:t>
            </a:r>
          </a:p>
        </p:txBody>
      </p:sp>
      <p:sp>
        <p:nvSpPr>
          <p:cNvPr id="3061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3500"/>
            <a:ext cx="8229600" cy="47926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英文水平</a:t>
            </a:r>
            <a:r>
              <a:rPr kumimoji="0" lang="zh-CN" altLang="en-US" dirty="0" smtClean="0">
                <a:latin typeface="+mn-ea"/>
                <a:cs typeface="Courier New" charset="0"/>
              </a:rPr>
              <a:t>：看懂</a:t>
            </a:r>
            <a:r>
              <a:rPr kumimoji="0" lang="en-US" altLang="zh-CN" dirty="0" smtClean="0">
                <a:latin typeface="+mn-ea"/>
                <a:cs typeface="Courier New" charset="0"/>
              </a:rPr>
              <a:t>26</a:t>
            </a:r>
            <a:r>
              <a:rPr kumimoji="0" lang="zh-CN" altLang="en-US" dirty="0" smtClean="0">
                <a:latin typeface="+mn-ea"/>
                <a:cs typeface="Courier New" charset="0"/>
              </a:rPr>
              <a:t>个英文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字母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计算机专业：不要求计算机专业，但得有脑子</a:t>
            </a:r>
            <a:endParaRPr kumimoji="0" lang="en-US" altLang="zh-CN" dirty="0" smtClean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学习态度：积极思考、积极动手、能吃苦、有兴趣</a:t>
            </a:r>
            <a:endParaRPr kumimoji="0" lang="en-US" altLang="zh-CN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编程语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言：C语言、C++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、Objective-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开发工具：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Xcode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电脑系统：Mac OS </a:t>
            </a:r>
            <a:r>
              <a:rPr kumimoji="0" lang="zh-CN" altLang="en-US" dirty="0" smtClean="0">
                <a:latin typeface="Courier New" charset="0"/>
                <a:ea typeface="宋体" charset="0"/>
                <a:cs typeface="Courier New" charset="0"/>
              </a:rPr>
              <a:t>X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真机设备：iPhone、iPad等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</a:t>
            </a:r>
            <a:r>
              <a:rPr kumimoji="0" lang="zh-CN" altLang="en-US" dirty="0" smtClean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）</a:t>
            </a:r>
            <a:endParaRPr kumimoji="0" lang="zh-CN" altLang="en-US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iOS证书：调试证书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  <a:r>
              <a:rPr kumimoji="0" lang="zh-CN" altLang="en-US" dirty="0">
                <a:latin typeface="Courier New" charset="0"/>
                <a:ea typeface="宋体" charset="0"/>
                <a:cs typeface="Courier New" charset="0"/>
              </a:rPr>
              <a:t>、发布证书</a:t>
            </a:r>
            <a:r>
              <a:rPr kumimoji="0" lang="zh-CN" altLang="en-US" dirty="0">
                <a:solidFill>
                  <a:srgbClr val="FF0000"/>
                </a:solidFill>
                <a:latin typeface="Courier New" charset="0"/>
                <a:ea typeface="宋体" charset="0"/>
                <a:cs typeface="Courier New" charset="0"/>
              </a:rPr>
              <a:t>（可选）</a:t>
            </a:r>
          </a:p>
        </p:txBody>
      </p:sp>
    </p:spTree>
    <p:extLst>
      <p:ext uri="{BB962C8B-B14F-4D97-AF65-F5344CB8AC3E}">
        <p14:creationId xmlns:p14="http://schemas.microsoft.com/office/powerpoint/2010/main" val="34276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 OS X获取途径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29815"/>
              </p:ext>
            </p:extLst>
          </p:nvPr>
        </p:nvGraphicFramePr>
        <p:xfrm>
          <a:off x="539552" y="1628800"/>
          <a:ext cx="8208912" cy="277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5760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虚拟机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零成本，速度慢，对PC机性能要求高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4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黑苹果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成本低，速度快，安装难度大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77151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苹果设备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(iMac\MacBook\Mac mini)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0"/>
                          <a:cs typeface="宋体" charset="0"/>
                        </a:rPr>
                        <a:t>成本高，速度快，无兼容性问题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4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iMac(一体机)</a:t>
            </a:r>
          </a:p>
        </p:txBody>
      </p:sp>
      <p:pic>
        <p:nvPicPr>
          <p:cNvPr id="308226" name="图片 3" descr="447414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642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8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MacBook(笔记本)</a:t>
            </a:r>
          </a:p>
        </p:txBody>
      </p:sp>
      <p:pic>
        <p:nvPicPr>
          <p:cNvPr id="309250" name="图片 3" descr="124006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192838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  <a:cs typeface="Courier New" charset="0"/>
              </a:rPr>
              <a:t>Mac mini(迷你主机)</a:t>
            </a:r>
          </a:p>
        </p:txBody>
      </p:sp>
      <p:pic>
        <p:nvPicPr>
          <p:cNvPr id="311298" name="图片 3" descr="129423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561657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2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什么是iOS</a:t>
            </a:r>
          </a:p>
        </p:txBody>
      </p:sp>
      <p:sp>
        <p:nvSpPr>
          <p:cNvPr id="2990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95536" y="1340768"/>
            <a:ext cx="8229600" cy="47926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iOS是一款由苹果公司开发的操作系统（OS是Operating System的简称），就像平时在电脑上用的Windows XP、Windows 7，都是操作系统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那什么是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  <a:hlinkClick r:id="rId3" action="ppaction://hlinksldjump"/>
              </a:rPr>
              <a:t>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呢？操作系统其实是一种软件，是直接运行在硬件(电脑、手机等)上的最基本的系统软件，任何其他软件都必须在操作系统的支持下才能运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行。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按照运行系统的设备进行分类，可分为：电脑操作系统、手机操作系统。</a:t>
            </a:r>
            <a:endParaRPr kumimoji="0" lang="en-US" altLang="zh-CN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iOS与Win7等操作系统的差异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XP、Win7是PC操作系统，也就是运行在</a:t>
            </a:r>
            <a:r>
              <a:rPr kumimoji="0" lang="zh-CN" altLang="en-US" sz="16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电脑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上的操作系统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iOS是手持设备操作系统，也就是运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行在</a:t>
            </a:r>
            <a:r>
              <a:rPr kumimoji="0" lang="zh-CN" altLang="en-US" sz="16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移动设备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上的操作系统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。目前搭载这款操作系统的设备有：iPhone、iPad、iPod touch、iPad mini、Apple 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TV、</a:t>
            </a:r>
            <a:r>
              <a:rPr lang="en-US" altLang="zh-CN" sz="1600" dirty="0" smtClean="0">
                <a:latin typeface="Courier New" charset="0"/>
                <a:ea typeface="宋体" charset="0"/>
                <a:cs typeface="宋体" charset="0"/>
              </a:rPr>
              <a:t>A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pple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latin typeface="Courier New" charset="0"/>
                <a:ea typeface="宋体" charset="0"/>
                <a:cs typeface="宋体" charset="0"/>
              </a:rPr>
              <a:t>W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atch</a:t>
            </a: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在iPad等设备出现之前，当时只有iPhone搭载了这款操作系统，称为“iPhone OS”，后来iPad等设备也搭载了这款操作系统，改名为“iOS”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1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什么是iOS开发</a:t>
            </a:r>
          </a:p>
        </p:txBody>
      </p:sp>
      <p:sp>
        <p:nvSpPr>
          <p:cNvPr id="3010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3500"/>
            <a:ext cx="8229600" cy="47926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已知：iOS是iPhone、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iPad、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Apple Watch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等手持设备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的操作系统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iOS开发就是开发运行在iOS系统上的应用或者游戏软件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，比如手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机QQ、微博或者游戏。说白了，就是开发手机软件。当然，也包括iPad版的软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件</a:t>
            </a:r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kumimoji="0" lang="en-US" altLang="zh-CN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 smtClean="0">
                <a:latin typeface="+mn-ea"/>
                <a:cs typeface="宋体" charset="0"/>
              </a:rPr>
              <a:t>自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2010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年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iPhone4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的出现，国内掀起一股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iOS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开发浪潮。但由于开发门槛较高等因素，对比</a:t>
            </a:r>
            <a:r>
              <a:rPr kumimoji="0" lang="en-US" altLang="zh-CN" sz="1800" dirty="0" smtClean="0">
                <a:latin typeface="+mn-ea"/>
                <a:cs typeface="宋体" charset="0"/>
              </a:rPr>
              <a:t>android</a:t>
            </a:r>
            <a:r>
              <a:rPr kumimoji="0" lang="zh-CN" altLang="en-US" sz="1800" dirty="0" smtClean="0">
                <a:latin typeface="+mn-ea"/>
                <a:cs typeface="宋体" charset="0"/>
              </a:rPr>
              <a:t>，开发者并不多</a:t>
            </a:r>
            <a:endParaRPr kumimoji="0" lang="en-US" altLang="zh-CN" sz="1800" dirty="0" smtClean="0">
              <a:latin typeface="+mn-ea"/>
              <a:cs typeface="宋体" charset="0"/>
            </a:endParaRPr>
          </a:p>
          <a:p>
            <a:endParaRPr kumimoji="0" lang="en-US" altLang="zh-CN" sz="1800" dirty="0">
              <a:latin typeface="+mn-ea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从事iOS开发的人员，可以称之为“iOS软件攻城狮”或“iOS程序猿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”</a:t>
            </a:r>
            <a:endParaRPr kumimoji="0" lang="zh-CN" altLang="en-US" sz="1800" dirty="0">
              <a:latin typeface="+mn-ea"/>
              <a:cs typeface="宋体" charset="0"/>
            </a:endParaRPr>
          </a:p>
          <a:p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Courier New" charset="0"/>
              </a:rPr>
              <a:t>iOS开发可以归类到“移动开发”（手机开发）领域</a:t>
            </a:r>
          </a:p>
        </p:txBody>
      </p:sp>
    </p:spTree>
    <p:extLst>
      <p:ext uri="{BB962C8B-B14F-4D97-AF65-F5344CB8AC3E}">
        <p14:creationId xmlns:p14="http://schemas.microsoft.com/office/powerpoint/2010/main" val="31489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为什么要选择移动开发</a:t>
            </a:r>
          </a:p>
        </p:txBody>
      </p:sp>
      <p:sp>
        <p:nvSpPr>
          <p:cNvPr id="30208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3500"/>
            <a:ext cx="8229600" cy="47926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手机将是人类最离不开的设备之一，硬件软件参数也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越来越强，应用需求量剧增</a:t>
            </a:r>
          </a:p>
          <a:p>
            <a:pPr>
              <a:buFont typeface="Wingdings" charset="0"/>
              <a:buNone/>
            </a:pPr>
            <a:endParaRPr kumimoji="0" lang="zh-CN" altLang="en-US" sz="1600" dirty="0" smtClean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移动互联</a:t>
            </a: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（就是将移动通信和互联网二者结合起来）发展迅速，各大公司都对移动互联市场虎视眈眈：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腾讯以6000万的价格收购了一款由6人团队开发的手机刷机软件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Facebook准备斥资10亿美元收购以色列移动卫星导航初创企业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Waze</a:t>
            </a:r>
            <a:endParaRPr kumimoji="0" lang="en-US" altLang="zh-CN" sz="1600" dirty="0" smtClean="0"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百度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19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亿美元收购</a:t>
            </a:r>
            <a:r>
              <a:rPr kumimoji="0" lang="en-US" altLang="zh-CN" sz="1600" dirty="0" smtClean="0">
                <a:latin typeface="Courier New" charset="0"/>
                <a:ea typeface="宋体" charset="0"/>
                <a:cs typeface="宋体" charset="0"/>
              </a:rPr>
              <a:t>91</a:t>
            </a:r>
            <a:r>
              <a:rPr kumimoji="0" lang="zh-CN" altLang="en-US" sz="1600" dirty="0" smtClean="0">
                <a:latin typeface="Courier New" charset="0"/>
                <a:ea typeface="宋体" charset="0"/>
                <a:cs typeface="宋体" charset="0"/>
              </a:rPr>
              <a:t>手机无线</a:t>
            </a:r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想在移动互联领域捞一桶金的创业者，也像雨后春笋般渐渐多起来了。因为，移动互联才只是个开始！！！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众多公司为了在移动互联市场立足，都纷纷出了自己的移动终端产品。现在的软件，有了电脑版，就得出一个手机版。</a:t>
            </a:r>
          </a:p>
          <a:p>
            <a:endParaRPr kumimoji="0" lang="zh-CN" altLang="en-US" sz="16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600" dirty="0">
                <a:latin typeface="Courier New" charset="0"/>
                <a:ea typeface="宋体" charset="0"/>
                <a:cs typeface="宋体" charset="0"/>
              </a:rPr>
              <a:t>总之，现在的市场对移动开发人才的需求量是非常大的</a:t>
            </a:r>
            <a:endParaRPr kumimoji="0" lang="zh-CN" altLang="en-US" sz="16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主流手机操作系统</a:t>
            </a:r>
          </a:p>
        </p:txBody>
      </p:sp>
      <p:sp>
        <p:nvSpPr>
          <p:cNvPr id="30310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333500"/>
            <a:ext cx="8229600" cy="4792663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目前应用在手机上的操作系统主要有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：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Android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（安卓）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</a:t>
            </a:r>
            <a:r>
              <a:rPr kumimoji="0" lang="zh-CN" altLang="en-US" sz="1800" dirty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iOS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、Black Berry（黑莓）OS、Windows Phone</a:t>
            </a:r>
          </a:p>
          <a:p>
            <a:endParaRPr kumimoji="0" lang="zh-CN" altLang="en-US" sz="1800" dirty="0">
              <a:latin typeface="Courier New" charset="0"/>
              <a:ea typeface="宋体" charset="0"/>
              <a:cs typeface="宋体" charset="0"/>
            </a:endParaRPr>
          </a:p>
          <a:p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根据IDC（互联网数据中心）公布的数据，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201</a:t>
            </a:r>
            <a:r>
              <a:rPr kumimoji="0" lang="en-US" altLang="zh-CN" sz="1800" dirty="0" smtClean="0">
                <a:latin typeface="Courier New" charset="0"/>
                <a:ea typeface="宋体" charset="0"/>
                <a:cs typeface="宋体" charset="0"/>
              </a:rPr>
              <a:t>4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年</a:t>
            </a: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第四季度：</a:t>
            </a: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Android和iOS在全球范围内的市场份额占有率总共为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9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6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.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3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%</a:t>
            </a:r>
            <a:endParaRPr kumimoji="0" lang="zh-CN" altLang="en-US" sz="1800" dirty="0">
              <a:solidFill>
                <a:srgbClr val="FF0000"/>
              </a:solidFill>
              <a:latin typeface="Courier New" charset="0"/>
              <a:ea typeface="宋体" charset="0"/>
              <a:cs typeface="宋体" charset="0"/>
            </a:endParaRPr>
          </a:p>
          <a:p>
            <a:pPr>
              <a:buFont typeface="Wingdings" charset="0"/>
              <a:buChar char="u"/>
            </a:pPr>
            <a:r>
              <a:rPr kumimoji="0" lang="zh-CN" altLang="en-US" sz="1800" dirty="0">
                <a:latin typeface="Courier New" charset="0"/>
                <a:ea typeface="宋体" charset="0"/>
                <a:cs typeface="宋体" charset="0"/>
              </a:rPr>
              <a:t>Android和iOS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手机共出货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1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2.</a:t>
            </a:r>
            <a:r>
              <a:rPr kumimoji="0" lang="en-US" altLang="zh-CN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38</a:t>
            </a:r>
            <a:r>
              <a:rPr kumimoji="0" lang="zh-CN" altLang="en-US" sz="1800" dirty="0" smtClean="0">
                <a:solidFill>
                  <a:srgbClr val="FF0000"/>
                </a:solidFill>
                <a:latin typeface="Courier New" charset="0"/>
                <a:ea typeface="宋体" charset="0"/>
                <a:cs typeface="宋体" charset="0"/>
              </a:rPr>
              <a:t>亿</a:t>
            </a:r>
            <a:r>
              <a:rPr kumimoji="0" lang="zh-CN" altLang="en-US" sz="1800" dirty="0" smtClean="0">
                <a:latin typeface="Courier New" charset="0"/>
                <a:ea typeface="宋体" charset="0"/>
                <a:cs typeface="宋体" charset="0"/>
              </a:rPr>
              <a:t>台，</a:t>
            </a:r>
            <a:r>
              <a:rPr lang="en-US" altLang="zh-CN" sz="1800" dirty="0" smtClean="0">
                <a:latin typeface="Courier New" charset="0"/>
                <a:ea typeface="宋体" charset="0"/>
                <a:cs typeface="宋体" charset="0"/>
              </a:rPr>
              <a:t>iPhone</a:t>
            </a:r>
            <a:r>
              <a:rPr lang="zh-CN" altLang="en-US" sz="1800" dirty="0" smtClean="0">
                <a:latin typeface="Courier New" charset="0"/>
                <a:ea typeface="宋体" charset="0"/>
                <a:cs typeface="宋体" charset="0"/>
              </a:rPr>
              <a:t>独占鳌头坐稳高端市场</a:t>
            </a:r>
            <a:endParaRPr kumimoji="0" lang="zh-CN" altLang="en-US" sz="1800" dirty="0">
              <a:latin typeface="Courier New" charset="0"/>
              <a:ea typeface="宋体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3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为什么要选择iOS（跟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ndroid的比较）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3591"/>
              </p:ext>
            </p:extLst>
          </p:nvPr>
        </p:nvGraphicFramePr>
        <p:xfrm>
          <a:off x="467544" y="2107667"/>
          <a:ext cx="8184231" cy="37696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8077"/>
                <a:gridCol w="2728077"/>
                <a:gridCol w="2728077"/>
              </a:tblGrid>
              <a:tr h="418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对比项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iOS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android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系统架构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UNIX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基于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Linux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的虚拟机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系统安全性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安全、稳定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安全性略低、漏洞较多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开发难易度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强大的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、开发工具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SDK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也不差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是否开源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不开源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开源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设备的种类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iPhone\iPad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数不清的设备类型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用户人群</a:t>
                      </a:r>
                      <a:endParaRPr kumimoji="0" lang="zh-CN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消费能力强的高端用户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各种用户人群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背后的BOSS</a:t>
                      </a:r>
                      <a:endParaRPr kumimoji="0" lang="zh-CN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45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Courier New" charset="0"/>
                        </a:rPr>
                        <a:t>应用商店</a:t>
                      </a:r>
                      <a:endParaRPr kumimoji="0" lang="zh-CN" altLang="en-US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Courier New" charset="0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AppStore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（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08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年上线）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GooglePlay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rgbClr val="1C1C1C"/>
                  </a:solidFill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62049" y="5513457"/>
            <a:ext cx="782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/>
              <a:t>苹果公司允许开发人员或软件公司将软件通过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平台进行销售，并将销售额的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返回给开发者。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就业方向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8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开发人才缺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268760"/>
            <a:ext cx="9001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</a:t>
            </a:r>
            <a:r>
              <a:rPr lang="zh-CN" altLang="en-US" dirty="0"/>
              <a:t>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软件开发</a:t>
            </a:r>
            <a:r>
              <a:rPr lang="zh-CN" altLang="en-US" dirty="0"/>
              <a:t>人才市场缺口将达百万，未来几年内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  <p:pic>
        <p:nvPicPr>
          <p:cNvPr id="5" name="Picture 3" descr="C:\Users\Administrator\Desktop\QQ截图201503182111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6784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44624"/>
            <a:ext cx="586814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前景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3528" y="1268760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102492" y="2204864"/>
            <a:ext cx="1805212" cy="39604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218655" y="2276872"/>
            <a:ext cx="194421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495428" y="2266414"/>
            <a:ext cx="2078260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61720" y="2204864"/>
            <a:ext cx="2174776" cy="388843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9014271" y="3423543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179512" y="3140968"/>
            <a:ext cx="16611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从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2007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年至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2014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年这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7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年的时间里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</a:t>
            </a:r>
            <a:r>
              <a:rPr lang="en-US" altLang="zh-CN" sz="14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操作系统成为炙手可热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的移动操作系统，同时搭载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的设备使苹果公司成为全球市值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最高的公司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，造就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了一大批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开发成功的人</a:t>
            </a: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179513" y="2420888"/>
            <a:ext cx="16561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前景解析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290663" y="2276872"/>
            <a:ext cx="1765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err="1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开发表现抢眼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557464" y="2276872"/>
            <a:ext cx="1882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/>
              <a:t>人才招聘，供不应求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61720" y="2276872"/>
            <a:ext cx="21221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国内现状，缺少</a:t>
            </a:r>
            <a:r>
              <a:rPr lang="en-US" altLang="zh-CN" sz="20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>
                <a:solidFill>
                  <a:srgbClr val="FFFFFF"/>
                </a:solidFill>
                <a:cs typeface="Arial" charset="0"/>
              </a:rPr>
              <a:t>开发人才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290663" y="3140968"/>
            <a:ext cx="18002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苹果</a:t>
            </a:r>
            <a:r>
              <a:rPr lang="en-US" altLang="zh-CN" sz="1400" b="1" dirty="0" err="1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系统主导北美移动互联网市场。其中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iPhone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所产生的移动流量，直接占到了美国和加拿大智能手机市场总流量的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53.1%——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超过了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Android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、黑莓以及</a:t>
            </a: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Windows Phone</a:t>
            </a:r>
            <a:r>
              <a:rPr lang="zh-CN" altLang="en-US" sz="1400" b="1" dirty="0">
                <a:solidFill>
                  <a:srgbClr val="FFFFFF"/>
                </a:solidFill>
                <a:cs typeface="Arial" charset="0"/>
              </a:rPr>
              <a:t>等所有智能手机流量的总和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485456" y="2996952"/>
            <a:ext cx="2088232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 smtClean="0"/>
              <a:t>庞大的应用</a:t>
            </a:r>
            <a:r>
              <a:rPr lang="zh-CN" altLang="en-US" dirty="0"/>
              <a:t>市场，</a:t>
            </a:r>
            <a:r>
              <a:rPr lang="zh-CN" altLang="en-US" dirty="0" smtClean="0"/>
              <a:t>使应用开发公司争抢</a:t>
            </a:r>
            <a:r>
              <a:rPr lang="en-US" altLang="zh-CN" dirty="0" err="1"/>
              <a:t>iOS</a:t>
            </a:r>
            <a:r>
              <a:rPr lang="zh-CN" altLang="en-US" dirty="0"/>
              <a:t>开发者</a:t>
            </a:r>
            <a:r>
              <a:rPr lang="zh-CN" altLang="en-US" dirty="0" smtClean="0"/>
              <a:t>。由于</a:t>
            </a:r>
            <a:r>
              <a:rPr lang="en-US" altLang="zh-CN" dirty="0" err="1"/>
              <a:t>iOS</a:t>
            </a:r>
            <a:r>
              <a:rPr lang="zh-CN" altLang="en-US" dirty="0"/>
              <a:t>系统开发技术走在全球手机系统的前端，其他系统平台应用开发公司和系统研发公司也在同时高薪挖角。</a:t>
            </a:r>
            <a:r>
              <a:rPr lang="en-US" altLang="zh-CN" dirty="0"/>
              <a:t>72%</a:t>
            </a:r>
            <a:r>
              <a:rPr lang="zh-CN" altLang="en-US" dirty="0"/>
              <a:t>的招聘公司称，他们正在招聘</a:t>
            </a:r>
            <a:r>
              <a:rPr lang="en-US" altLang="zh-CN" dirty="0" err="1"/>
              <a:t>iOS</a:t>
            </a:r>
            <a:r>
              <a:rPr lang="zh-CN" altLang="en-US" dirty="0"/>
              <a:t>平台开发人才，其中</a:t>
            </a:r>
            <a:r>
              <a:rPr lang="en-US" altLang="zh-CN" dirty="0"/>
              <a:t>38%</a:t>
            </a:r>
            <a:r>
              <a:rPr lang="zh-CN" altLang="en-US" dirty="0"/>
              <a:t>的招聘公司表示，</a:t>
            </a:r>
            <a:r>
              <a:rPr lang="en-US" altLang="zh-CN" dirty="0" err="1"/>
              <a:t>iOS</a:t>
            </a:r>
            <a:r>
              <a:rPr lang="zh-CN" altLang="en-US" dirty="0" smtClean="0"/>
              <a:t>平台开发人员要比</a:t>
            </a:r>
            <a:r>
              <a:rPr lang="zh-CN" altLang="en-US" dirty="0"/>
              <a:t>任何其</a:t>
            </a:r>
            <a:r>
              <a:rPr lang="zh-CN" altLang="en-US" dirty="0" smtClean="0"/>
              <a:t>他平台开发人员更受招聘公司青睐</a:t>
            </a:r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861720" y="2996952"/>
            <a:ext cx="2160240" cy="310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>
              <a:buNone/>
            </a:pPr>
            <a:r>
              <a:rPr lang="zh-CN" altLang="en-US" dirty="0"/>
              <a:t>国内</a:t>
            </a:r>
            <a:r>
              <a:rPr lang="en-US" altLang="zh-CN" dirty="0" err="1"/>
              <a:t>iOS</a:t>
            </a:r>
            <a:r>
              <a:rPr lang="zh-CN" altLang="en-US" dirty="0"/>
              <a:t>开发起步相对较晚，人才培养机制更是远远跟不上市场发展速度。有限的</a:t>
            </a:r>
            <a:r>
              <a:rPr lang="en-US" altLang="zh-CN" dirty="0" err="1"/>
              <a:t>iOS</a:t>
            </a:r>
            <a:r>
              <a:rPr lang="zh-CN" altLang="en-US" dirty="0"/>
              <a:t>开发人才成了国内企业必争的资源。甚至有的企业</a:t>
            </a:r>
            <a:r>
              <a:rPr lang="zh-CN" altLang="en-US" dirty="0" smtClean="0"/>
              <a:t>不得不考虑进行企业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培训来填补人才空缺</a:t>
            </a:r>
            <a:r>
              <a:rPr lang="zh-CN" altLang="en-US" dirty="0"/>
              <a:t>。一名</a:t>
            </a:r>
            <a:r>
              <a:rPr lang="en-US" altLang="zh-CN" dirty="0" err="1"/>
              <a:t>iOS</a:t>
            </a:r>
            <a:r>
              <a:rPr lang="zh-CN" altLang="en-US" dirty="0"/>
              <a:t>开发新手要比普通软件开发新手高出约</a:t>
            </a:r>
            <a:r>
              <a:rPr lang="en-US" altLang="zh-CN" dirty="0"/>
              <a:t>20-30%</a:t>
            </a:r>
            <a:r>
              <a:rPr lang="zh-CN" altLang="en-US" dirty="0"/>
              <a:t>的薪资，有些企业甚至更高，符合条件或有项目经验的开发工程师的薪资水平更是惊人</a:t>
            </a:r>
            <a:r>
              <a:rPr lang="en-US" altLang="zh-CN" dirty="0"/>
              <a:t>!</a:t>
            </a:r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1907704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162871" y="3933056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573688" y="3933056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251520" y="2996952"/>
            <a:ext cx="144016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434679" y="2996952"/>
            <a:ext cx="1571779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629472" y="2996952"/>
            <a:ext cx="1748408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7005736" y="2996952"/>
            <a:ext cx="1892424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59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母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157319593</TotalTime>
  <Pages>0</Pages>
  <Words>1220</Words>
  <Characters>0</Characters>
  <Application>Microsoft Macintosh PowerPoint</Application>
  <DocSecurity>0</DocSecurity>
  <PresentationFormat>全屏显示(4:3)</PresentationFormat>
  <Lines>0</Lines>
  <Paragraphs>198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母版</vt:lpstr>
      <vt:lpstr>PowerPoint 演示文稿</vt:lpstr>
      <vt:lpstr>什么是iOS</vt:lpstr>
      <vt:lpstr>什么是iOS开发</vt:lpstr>
      <vt:lpstr>为什么要选择移动开发</vt:lpstr>
      <vt:lpstr>主流手机操作系统</vt:lpstr>
      <vt:lpstr>为什么要选择iOS（跟Android的比较）</vt:lpstr>
      <vt:lpstr>就业方向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学习iOS开发的准备</vt:lpstr>
      <vt:lpstr>Mac OS X获取途径</vt:lpstr>
      <vt:lpstr>iMac(一体机)</vt:lpstr>
      <vt:lpstr>MacBook(笔记本)</vt:lpstr>
      <vt:lpstr>Mac mini(迷你主机)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6783</cp:revision>
  <cp:lastPrinted>1899-12-30T00:00:00Z</cp:lastPrinted>
  <dcterms:created xsi:type="dcterms:W3CDTF">2012-07-12T07:10:00Z</dcterms:created>
  <dcterms:modified xsi:type="dcterms:W3CDTF">2015-05-05T06:40:53Z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