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13"/>
  </p:notesMasterIdLst>
  <p:handoutMasterIdLst>
    <p:handoutMasterId r:id="rId14"/>
  </p:handoutMasterIdLst>
  <p:sldIdLst>
    <p:sldId id="1579" r:id="rId2"/>
    <p:sldId id="1581" r:id="rId3"/>
    <p:sldId id="1578" r:id="rId4"/>
    <p:sldId id="1610" r:id="rId5"/>
    <p:sldId id="1607" r:id="rId6"/>
    <p:sldId id="1583" r:id="rId7"/>
    <p:sldId id="1608" r:id="rId8"/>
    <p:sldId id="1586" r:id="rId9"/>
    <p:sldId id="1588" r:id="rId10"/>
    <p:sldId id="1603" r:id="rId11"/>
    <p:sldId id="1609" r:id="rId12"/>
  </p:sldIdLst>
  <p:sldSz cx="9144000" cy="6858000" type="screen4x3"/>
  <p:notesSz cx="6797675" cy="987425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79"/>
            <p14:sldId id="1581"/>
            <p14:sldId id="1578"/>
            <p14:sldId id="1610"/>
            <p14:sldId id="1607"/>
            <p14:sldId id="1583"/>
            <p14:sldId id="1608"/>
            <p14:sldId id="1586"/>
            <p14:sldId id="1588"/>
            <p14:sldId id="1603"/>
            <p14:sldId id="160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82"/>
    <a:srgbClr val="5971CB"/>
    <a:srgbClr val="6B9EDB"/>
    <a:srgbClr val="3A7DCE"/>
    <a:srgbClr val="FFF2C9"/>
    <a:srgbClr val="B7E0FF"/>
    <a:srgbClr val="80ABE0"/>
    <a:srgbClr val="6599D9"/>
    <a:srgbClr val="6369B5"/>
    <a:srgbClr val="16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7053" autoAdjust="0"/>
  </p:normalViewPr>
  <p:slideViewPr>
    <p:cSldViewPr>
      <p:cViewPr>
        <p:scale>
          <a:sx n="100" d="100"/>
          <a:sy n="100" d="100"/>
        </p:scale>
        <p:origin x="-664" y="-8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15/5/4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15/5/4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1B39-8137-49E7-B203-092BA4BEFCE5}" type="slidenum">
              <a:rPr lang="zh-CN" altLang="en-US" smtClean="0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2" r:id="rId12"/>
    <p:sldLayoutId id="21474864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rgbClr val="1C1C1C"/>
                  </a:solidFill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62049" y="5513457"/>
            <a:ext cx="782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/>
              <a:t>苹果公司允许开发人员或软件公司将软件通过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平台进行销售，并将销售额的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返回给开发者。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就业方向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052391" y="73955"/>
            <a:ext cx="5868144" cy="97878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就业保障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gray">
          <a:xfrm>
            <a:off x="9048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AutoShape 4"/>
          <p:cNvSpPr>
            <a:spLocks noChangeArrowheads="1"/>
          </p:cNvSpPr>
          <p:nvPr/>
        </p:nvSpPr>
        <p:spPr bwMode="gray">
          <a:xfrm>
            <a:off x="35464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gray">
          <a:xfrm>
            <a:off x="3546475" y="1585913"/>
            <a:ext cx="2109788" cy="5159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 rot="5400000">
            <a:off x="6084094" y="2683784"/>
            <a:ext cx="2308225" cy="258532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1" name="AutoShape 8"/>
          <p:cNvSpPr>
            <a:spLocks noChangeArrowheads="1"/>
          </p:cNvSpPr>
          <p:nvPr/>
        </p:nvSpPr>
        <p:spPr bwMode="gray">
          <a:xfrm flipH="1">
            <a:off x="3240088" y="4270375"/>
            <a:ext cx="2439987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gray">
          <a:xfrm>
            <a:off x="3567113" y="4114800"/>
            <a:ext cx="2112962" cy="5159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889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AutoShape 10"/>
          <p:cNvSpPr>
            <a:spLocks noChangeArrowheads="1"/>
          </p:cNvSpPr>
          <p:nvPr/>
        </p:nvSpPr>
        <p:spPr bwMode="gray">
          <a:xfrm flipH="1">
            <a:off x="5851525" y="4270375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" name="Rectangle 11"/>
          <p:cNvSpPr>
            <a:spLocks noChangeArrowheads="1"/>
          </p:cNvSpPr>
          <p:nvPr/>
        </p:nvSpPr>
        <p:spPr bwMode="gray">
          <a:xfrm>
            <a:off x="6181725" y="4124325"/>
            <a:ext cx="2119313" cy="5159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" name="Rectangle 12"/>
          <p:cNvSpPr>
            <a:spLocks noChangeArrowheads="1"/>
          </p:cNvSpPr>
          <p:nvPr/>
        </p:nvSpPr>
        <p:spPr bwMode="gray">
          <a:xfrm>
            <a:off x="903288" y="1585913"/>
            <a:ext cx="2114550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9" name="Text Box 13"/>
          <p:cNvSpPr txBox="1">
            <a:spLocks noChangeArrowheads="1"/>
          </p:cNvSpPr>
          <p:nvPr/>
        </p:nvSpPr>
        <p:spPr bwMode="gray">
          <a:xfrm>
            <a:off x="971600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第一重就业保障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3" name="Text Box 14"/>
          <p:cNvSpPr txBox="1">
            <a:spLocks noChangeArrowheads="1"/>
          </p:cNvSpPr>
          <p:nvPr/>
        </p:nvSpPr>
        <p:spPr bwMode="gray">
          <a:xfrm>
            <a:off x="3635896" y="166211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第二重就业保障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5" name="Text Box 16"/>
          <p:cNvSpPr txBox="1">
            <a:spLocks noChangeArrowheads="1"/>
          </p:cNvSpPr>
          <p:nvPr/>
        </p:nvSpPr>
        <p:spPr bwMode="gray">
          <a:xfrm>
            <a:off x="3635896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第五重就业保障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6" name="Text Box 17"/>
          <p:cNvSpPr txBox="1">
            <a:spLocks noChangeArrowheads="1"/>
          </p:cNvSpPr>
          <p:nvPr/>
        </p:nvSpPr>
        <p:spPr bwMode="gray">
          <a:xfrm>
            <a:off x="6228184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第四重就业保障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7" name="Text Box 18"/>
          <p:cNvSpPr txBox="1">
            <a:spLocks noChangeArrowheads="1"/>
          </p:cNvSpPr>
          <p:nvPr/>
        </p:nvSpPr>
        <p:spPr bwMode="black">
          <a:xfrm>
            <a:off x="395536" y="4869160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五重就业保障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全程创业指导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78" name="Text Box 19"/>
          <p:cNvSpPr txBox="1">
            <a:spLocks noChangeArrowheads="1"/>
          </p:cNvSpPr>
          <p:nvPr/>
        </p:nvSpPr>
        <p:spPr bwMode="auto">
          <a:xfrm>
            <a:off x="88582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互动式就业平台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方便快捷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9" name="Text Box 20"/>
          <p:cNvSpPr txBox="1">
            <a:spLocks noChangeArrowheads="1"/>
          </p:cNvSpPr>
          <p:nvPr/>
        </p:nvSpPr>
        <p:spPr bwMode="auto">
          <a:xfrm>
            <a:off x="3543300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体系化就业网络</a:t>
            </a:r>
            <a:endParaRPr lang="en-US" altLang="zh-CN" dirty="0"/>
          </a:p>
          <a:p>
            <a:r>
              <a:rPr lang="zh-CN" altLang="en-US" dirty="0"/>
              <a:t>覆盖全国</a:t>
            </a:r>
            <a:endParaRPr lang="en-US" altLang="zh-CN" dirty="0"/>
          </a:p>
        </p:txBody>
      </p:sp>
      <p:sp>
        <p:nvSpPr>
          <p:cNvPr id="181" name="Text Box 22"/>
          <p:cNvSpPr txBox="1">
            <a:spLocks noChangeArrowheads="1"/>
          </p:cNvSpPr>
          <p:nvPr/>
        </p:nvSpPr>
        <p:spPr bwMode="auto">
          <a:xfrm>
            <a:off x="6162675" y="5030788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订单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式校企合作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毕业即就业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3667090" y="5030788"/>
            <a:ext cx="1857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全国性校友协会沟通无限</a:t>
            </a:r>
            <a:endParaRPr lang="en-US" altLang="zh-CN" dirty="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 rot="5400000">
            <a:off x="6084094" y="1753394"/>
            <a:ext cx="2308225" cy="2119313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5" name="Rectangle 7"/>
          <p:cNvSpPr>
            <a:spLocks noChangeArrowheads="1"/>
          </p:cNvSpPr>
          <p:nvPr/>
        </p:nvSpPr>
        <p:spPr bwMode="gray">
          <a:xfrm>
            <a:off x="6178550" y="1585913"/>
            <a:ext cx="2119313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1961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6" name="Text Box 15"/>
          <p:cNvSpPr txBox="1">
            <a:spLocks noChangeArrowheads="1"/>
          </p:cNvSpPr>
          <p:nvPr/>
        </p:nvSpPr>
        <p:spPr bwMode="gray">
          <a:xfrm>
            <a:off x="6300192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defRPr sz="20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第三重</a:t>
            </a:r>
            <a:r>
              <a:rPr lang="zh-CN" altLang="en-US" dirty="0"/>
              <a:t>就业保障</a:t>
            </a:r>
            <a:endParaRPr lang="en-US" altLang="zh-CN" dirty="0"/>
          </a:p>
        </p:txBody>
      </p:sp>
      <p:sp>
        <p:nvSpPr>
          <p:cNvPr id="187" name="Text Box 21"/>
          <p:cNvSpPr txBox="1">
            <a:spLocks noChangeArrowheads="1"/>
          </p:cNvSpPr>
          <p:nvPr/>
        </p:nvSpPr>
        <p:spPr bwMode="auto">
          <a:xfrm>
            <a:off x="616267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多元化就业渠道</a:t>
            </a:r>
            <a:endParaRPr lang="en-US" altLang="zh-CN" dirty="0"/>
          </a:p>
          <a:p>
            <a:r>
              <a:rPr lang="zh-CN" altLang="en-US" dirty="0"/>
              <a:t>畅通无阻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1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合作企业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black">
          <a:xfrm>
            <a:off x="2915816" y="2780928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合作企业内容待确定后填入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8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开发人才缺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268760"/>
            <a:ext cx="9001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</a:t>
            </a:r>
            <a:r>
              <a:rPr lang="zh-CN" altLang="en-US" dirty="0"/>
              <a:t>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软件开发</a:t>
            </a:r>
            <a:r>
              <a:rPr lang="zh-CN" altLang="en-US" dirty="0"/>
              <a:t>人才市场缺口将达百万，未来几年内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  <p:pic>
        <p:nvPicPr>
          <p:cNvPr id="5" name="Picture 3" descr="C:\Users\Administrator\Desktop\QQ截图201503182111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6784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279232" y="117491"/>
            <a:ext cx="5868144" cy="8401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薪资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水平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薪酬范围比例以及月薪与工作经验。</a:t>
            </a:r>
            <a:endParaRPr lang="en-US" altLang="zh-CN" dirty="0"/>
          </a:p>
        </p:txBody>
      </p:sp>
      <p:pic>
        <p:nvPicPr>
          <p:cNvPr id="15364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4572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" y="2913598"/>
            <a:ext cx="4586401" cy="2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1043609" y="2247255"/>
            <a:ext cx="223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月薪范围比例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5404275" y="2823319"/>
            <a:ext cx="2408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月薪与工作经验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44624"/>
            <a:ext cx="586814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前景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3528" y="1268760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102492" y="2204864"/>
            <a:ext cx="1805212" cy="39604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218655" y="2276872"/>
            <a:ext cx="194421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495428" y="2266414"/>
            <a:ext cx="2078260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61720" y="2204864"/>
            <a:ext cx="217477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9014271" y="3423543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179512" y="3140968"/>
            <a:ext cx="16611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从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2007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年至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2014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年这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年的时间里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</a:t>
            </a:r>
            <a:r>
              <a:rPr lang="en-US" altLang="zh-CN" sz="14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操作系统成为炙手可热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的移动操作系统，同时搭载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的设备使苹果公司成为全球市值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最高的公司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，造就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了一大批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开发成功的人</a:t>
            </a: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179513" y="2420888"/>
            <a:ext cx="16561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前景解析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290663" y="2276872"/>
            <a:ext cx="1765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开发表现抢眼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557464" y="2276872"/>
            <a:ext cx="1882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人才招聘，供不应求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61720" y="2276872"/>
            <a:ext cx="21221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国内现状，缺少</a:t>
            </a:r>
            <a:r>
              <a:rPr lang="en-US" altLang="zh-CN" sz="20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开发人才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290663" y="3140968"/>
            <a:ext cx="1800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苹果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系统主导北美移动互联网市场。其中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iPhone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所产生的移动流量，直接占到了美国和加拿大智能手机市场总流量的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53.1%——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超过了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Android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、黑莓以及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Windows 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等所有智能手机流量的总和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485456" y="2996952"/>
            <a:ext cx="2088232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 smtClean="0"/>
              <a:t>庞大的应用</a:t>
            </a:r>
            <a:r>
              <a:rPr lang="zh-CN" altLang="en-US" dirty="0"/>
              <a:t>市场，</a:t>
            </a:r>
            <a:r>
              <a:rPr lang="zh-CN" altLang="en-US" dirty="0" smtClean="0"/>
              <a:t>使应用开发公司争抢</a:t>
            </a:r>
            <a:r>
              <a:rPr lang="en-US" altLang="zh-CN" dirty="0" err="1"/>
              <a:t>iOS</a:t>
            </a:r>
            <a:r>
              <a:rPr lang="zh-CN" altLang="en-US" dirty="0"/>
              <a:t>开发者</a:t>
            </a:r>
            <a:r>
              <a:rPr lang="zh-CN" altLang="en-US" dirty="0" smtClean="0"/>
              <a:t>。由于</a:t>
            </a:r>
            <a:r>
              <a:rPr lang="en-US" altLang="zh-CN" dirty="0" err="1"/>
              <a:t>iOS</a:t>
            </a:r>
            <a:r>
              <a:rPr lang="zh-CN" altLang="en-US" dirty="0"/>
              <a:t>系统开发技术走在全球手机系统的前端，其他系统平台应用开发公司和系统研发公司也在同时高薪挖角。</a:t>
            </a:r>
            <a:r>
              <a:rPr lang="en-US" altLang="zh-CN" dirty="0"/>
              <a:t>72%</a:t>
            </a:r>
            <a:r>
              <a:rPr lang="zh-CN" altLang="en-US" dirty="0"/>
              <a:t>的招聘公司称，他们正在招聘</a:t>
            </a:r>
            <a:r>
              <a:rPr lang="en-US" altLang="zh-CN" dirty="0" err="1"/>
              <a:t>iOS</a:t>
            </a:r>
            <a:r>
              <a:rPr lang="zh-CN" altLang="en-US" dirty="0"/>
              <a:t>平台开发人才，其中</a:t>
            </a:r>
            <a:r>
              <a:rPr lang="en-US" altLang="zh-CN" dirty="0"/>
              <a:t>38%</a:t>
            </a:r>
            <a:r>
              <a:rPr lang="zh-CN" altLang="en-US" dirty="0"/>
              <a:t>的招聘公司表示，</a:t>
            </a:r>
            <a:r>
              <a:rPr lang="en-US" altLang="zh-CN" dirty="0" err="1"/>
              <a:t>iOS</a:t>
            </a:r>
            <a:r>
              <a:rPr lang="zh-CN" altLang="en-US" dirty="0" smtClean="0"/>
              <a:t>平台开发人员要比</a:t>
            </a:r>
            <a:r>
              <a:rPr lang="zh-CN" altLang="en-US" dirty="0"/>
              <a:t>任何其</a:t>
            </a:r>
            <a:r>
              <a:rPr lang="zh-CN" altLang="en-US" dirty="0" smtClean="0"/>
              <a:t>他平台开发人员更受招聘公司青睐</a:t>
            </a:r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861720" y="2996952"/>
            <a:ext cx="2160240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/>
              <a:t>国内</a:t>
            </a:r>
            <a:r>
              <a:rPr lang="en-US" altLang="zh-CN" dirty="0" err="1"/>
              <a:t>iOS</a:t>
            </a:r>
            <a:r>
              <a:rPr lang="zh-CN" altLang="en-US" dirty="0"/>
              <a:t>开发起步相对较晚，人才培养机制更是远远跟不上市场发展速度。有限的</a:t>
            </a:r>
            <a:r>
              <a:rPr lang="en-US" altLang="zh-CN" dirty="0" err="1"/>
              <a:t>iOS</a:t>
            </a:r>
            <a:r>
              <a:rPr lang="zh-CN" altLang="en-US" dirty="0"/>
              <a:t>开发人才成了国内企业必争的资源。甚至有的企业</a:t>
            </a:r>
            <a:r>
              <a:rPr lang="zh-CN" altLang="en-US" dirty="0" smtClean="0"/>
              <a:t>不得不考虑进行企业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培训来填补人才空缺</a:t>
            </a:r>
            <a:r>
              <a:rPr lang="zh-CN" altLang="en-US" dirty="0"/>
              <a:t>。一名</a:t>
            </a:r>
            <a:r>
              <a:rPr lang="en-US" altLang="zh-CN" dirty="0" err="1"/>
              <a:t>iOS</a:t>
            </a:r>
            <a:r>
              <a:rPr lang="zh-CN" altLang="en-US" dirty="0"/>
              <a:t>开发新手要比普通软件开发新手高出约</a:t>
            </a:r>
            <a:r>
              <a:rPr lang="en-US" altLang="zh-CN" dirty="0"/>
              <a:t>20-30%</a:t>
            </a:r>
            <a:r>
              <a:rPr lang="zh-CN" altLang="en-US" dirty="0"/>
              <a:t>的薪资，有些企业甚至更高，符合条件或有项目经验的开发工程师的薪资水平更是惊人</a:t>
            </a:r>
            <a:r>
              <a:rPr lang="en-US" altLang="zh-CN" dirty="0"/>
              <a:t>!</a:t>
            </a:r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1907704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162871" y="3933056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573688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251520" y="2996952"/>
            <a:ext cx="144016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434679" y="2996952"/>
            <a:ext cx="1571779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629472" y="2996952"/>
            <a:ext cx="1748408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7005736" y="2996952"/>
            <a:ext cx="1892424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9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23850" y="116632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平台的</a:t>
            </a: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 rot="-5400000">
            <a:off x="899319" y="3058319"/>
            <a:ext cx="4111625" cy="1598613"/>
            <a:chOff x="564" y="1992"/>
            <a:chExt cx="2658" cy="984"/>
          </a:xfrm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7"/>
          <p:cNvGrpSpPr>
            <a:grpSpLocks/>
          </p:cNvGrpSpPr>
          <p:nvPr/>
        </p:nvGrpSpPr>
        <p:grpSpPr bwMode="auto">
          <a:xfrm rot="5400000" flipH="1">
            <a:off x="4287837" y="3033713"/>
            <a:ext cx="4111625" cy="1644650"/>
            <a:chOff x="564" y="1992"/>
            <a:chExt cx="2658" cy="984"/>
          </a:xfrm>
        </p:grpSpPr>
        <p:sp>
          <p:nvSpPr>
            <p:cNvPr id="61" name="Freeform 8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3802063" y="3014663"/>
            <a:ext cx="1660525" cy="1612900"/>
            <a:chOff x="2457" y="2000"/>
            <a:chExt cx="901" cy="888"/>
          </a:xfrm>
        </p:grpSpPr>
        <p:pic>
          <p:nvPicPr>
            <p:cNvPr id="65" name="Picture 1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04 w 1321"/>
                <a:gd name="T1" fmla="*/ 14 h 712"/>
                <a:gd name="T2" fmla="*/ 106 w 1321"/>
                <a:gd name="T3" fmla="*/ 16 h 712"/>
                <a:gd name="T4" fmla="*/ 106 w 1321"/>
                <a:gd name="T5" fmla="*/ 17 h 712"/>
                <a:gd name="T6" fmla="*/ 106 w 1321"/>
                <a:gd name="T7" fmla="*/ 18 h 712"/>
                <a:gd name="T8" fmla="*/ 104 w 1321"/>
                <a:gd name="T9" fmla="*/ 19 h 712"/>
                <a:gd name="T10" fmla="*/ 102 w 1321"/>
                <a:gd name="T11" fmla="*/ 20 h 712"/>
                <a:gd name="T12" fmla="*/ 100 w 1321"/>
                <a:gd name="T13" fmla="*/ 21 h 712"/>
                <a:gd name="T14" fmla="*/ 96 w 1321"/>
                <a:gd name="T15" fmla="*/ 22 h 712"/>
                <a:gd name="T16" fmla="*/ 92 w 1321"/>
                <a:gd name="T17" fmla="*/ 23 h 712"/>
                <a:gd name="T18" fmla="*/ 87 w 1321"/>
                <a:gd name="T19" fmla="*/ 23 h 712"/>
                <a:gd name="T20" fmla="*/ 82 w 1321"/>
                <a:gd name="T21" fmla="*/ 24 h 712"/>
                <a:gd name="T22" fmla="*/ 78 w 1321"/>
                <a:gd name="T23" fmla="*/ 24 h 712"/>
                <a:gd name="T24" fmla="*/ 72 w 1321"/>
                <a:gd name="T25" fmla="*/ 25 h 712"/>
                <a:gd name="T26" fmla="*/ 67 w 1321"/>
                <a:gd name="T27" fmla="*/ 25 h 712"/>
                <a:gd name="T28" fmla="*/ 64 w 1321"/>
                <a:gd name="T29" fmla="*/ 25 h 712"/>
                <a:gd name="T30" fmla="*/ 38 w 1321"/>
                <a:gd name="T31" fmla="*/ 25 h 712"/>
                <a:gd name="T32" fmla="*/ 38 w 1321"/>
                <a:gd name="T33" fmla="*/ 25 h 712"/>
                <a:gd name="T34" fmla="*/ 33 w 1321"/>
                <a:gd name="T35" fmla="*/ 25 h 712"/>
                <a:gd name="T36" fmla="*/ 28 w 1321"/>
                <a:gd name="T37" fmla="*/ 25 h 712"/>
                <a:gd name="T38" fmla="*/ 23 w 1321"/>
                <a:gd name="T39" fmla="*/ 24 h 712"/>
                <a:gd name="T40" fmla="*/ 19 w 1321"/>
                <a:gd name="T41" fmla="*/ 24 h 712"/>
                <a:gd name="T42" fmla="*/ 15 w 1321"/>
                <a:gd name="T43" fmla="*/ 24 h 712"/>
                <a:gd name="T44" fmla="*/ 11 w 1321"/>
                <a:gd name="T45" fmla="*/ 23 h 712"/>
                <a:gd name="T46" fmla="*/ 8 w 1321"/>
                <a:gd name="T47" fmla="*/ 22 h 712"/>
                <a:gd name="T48" fmla="*/ 5 w 1321"/>
                <a:gd name="T49" fmla="*/ 22 h 712"/>
                <a:gd name="T50" fmla="*/ 3 w 1321"/>
                <a:gd name="T51" fmla="*/ 21 h 712"/>
                <a:gd name="T52" fmla="*/ 2 w 1321"/>
                <a:gd name="T53" fmla="*/ 20 h 712"/>
                <a:gd name="T54" fmla="*/ 1 w 1321"/>
                <a:gd name="T55" fmla="*/ 19 h 712"/>
                <a:gd name="T56" fmla="*/ 0 w 1321"/>
                <a:gd name="T57" fmla="*/ 18 h 712"/>
                <a:gd name="T58" fmla="*/ 0 w 1321"/>
                <a:gd name="T59" fmla="*/ 18 h 712"/>
                <a:gd name="T60" fmla="*/ 1 w 1321"/>
                <a:gd name="T61" fmla="*/ 17 h 712"/>
                <a:gd name="T62" fmla="*/ 2 w 1321"/>
                <a:gd name="T63" fmla="*/ 16 h 712"/>
                <a:gd name="T64" fmla="*/ 4 w 1321"/>
                <a:gd name="T65" fmla="*/ 13 h 712"/>
                <a:gd name="T66" fmla="*/ 7 w 1321"/>
                <a:gd name="T67" fmla="*/ 10 h 712"/>
                <a:gd name="T68" fmla="*/ 12 w 1321"/>
                <a:gd name="T69" fmla="*/ 8 h 712"/>
                <a:gd name="T70" fmla="*/ 16 w 1321"/>
                <a:gd name="T71" fmla="*/ 6 h 712"/>
                <a:gd name="T72" fmla="*/ 22 w 1321"/>
                <a:gd name="T73" fmla="*/ 4 h 712"/>
                <a:gd name="T74" fmla="*/ 27 w 1321"/>
                <a:gd name="T75" fmla="*/ 3 h 712"/>
                <a:gd name="T76" fmla="*/ 34 w 1321"/>
                <a:gd name="T77" fmla="*/ 2 h 712"/>
                <a:gd name="T78" fmla="*/ 40 w 1321"/>
                <a:gd name="T79" fmla="*/ 1 h 712"/>
                <a:gd name="T80" fmla="*/ 46 w 1321"/>
                <a:gd name="T81" fmla="*/ 0 h 712"/>
                <a:gd name="T82" fmla="*/ 54 w 1321"/>
                <a:gd name="T83" fmla="*/ 0 h 712"/>
                <a:gd name="T84" fmla="*/ 54 w 1321"/>
                <a:gd name="T85" fmla="*/ 0 h 712"/>
                <a:gd name="T86" fmla="*/ 61 w 1321"/>
                <a:gd name="T87" fmla="*/ 0 h 712"/>
                <a:gd name="T88" fmla="*/ 68 w 1321"/>
                <a:gd name="T89" fmla="*/ 1 h 712"/>
                <a:gd name="T90" fmla="*/ 75 w 1321"/>
                <a:gd name="T91" fmla="*/ 2 h 712"/>
                <a:gd name="T92" fmla="*/ 81 w 1321"/>
                <a:gd name="T93" fmla="*/ 3 h 712"/>
                <a:gd name="T94" fmla="*/ 87 w 1321"/>
                <a:gd name="T95" fmla="*/ 5 h 712"/>
                <a:gd name="T96" fmla="*/ 92 w 1321"/>
                <a:gd name="T97" fmla="*/ 7 h 712"/>
                <a:gd name="T98" fmla="*/ 97 w 1321"/>
                <a:gd name="T99" fmla="*/ 9 h 712"/>
                <a:gd name="T100" fmla="*/ 101 w 1321"/>
                <a:gd name="T101" fmla="*/ 11 h 712"/>
                <a:gd name="T102" fmla="*/ 104 w 1321"/>
                <a:gd name="T103" fmla="*/ 14 h 712"/>
                <a:gd name="T104" fmla="*/ 104 w 1321"/>
                <a:gd name="T105" fmla="*/ 14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69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5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6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1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79" name="Group 26"/>
          <p:cNvGrpSpPr>
            <a:grpSpLocks/>
          </p:cNvGrpSpPr>
          <p:nvPr/>
        </p:nvGrpSpPr>
        <p:grpSpPr bwMode="auto">
          <a:xfrm>
            <a:off x="979488" y="1673225"/>
            <a:ext cx="1362075" cy="1322388"/>
            <a:chOff x="4320" y="1152"/>
            <a:chExt cx="414" cy="402"/>
          </a:xfrm>
        </p:grpSpPr>
        <p:sp>
          <p:nvSpPr>
            <p:cNvPr id="80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1001713" y="3175000"/>
            <a:ext cx="1362075" cy="1322388"/>
            <a:chOff x="4320" y="1152"/>
            <a:chExt cx="414" cy="402"/>
          </a:xfrm>
        </p:grpSpPr>
        <p:sp>
          <p:nvSpPr>
            <p:cNvPr id="83" name="AutoShape 3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1016000" y="4697413"/>
            <a:ext cx="1362075" cy="1322387"/>
            <a:chOff x="4320" y="1152"/>
            <a:chExt cx="414" cy="402"/>
          </a:xfrm>
        </p:grpSpPr>
        <p:sp>
          <p:nvSpPr>
            <p:cNvPr id="86" name="AutoShape 3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34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6983413" y="1673225"/>
            <a:ext cx="1362075" cy="1322388"/>
            <a:chOff x="4320" y="1152"/>
            <a:chExt cx="414" cy="402"/>
          </a:xfrm>
        </p:grpSpPr>
        <p:sp>
          <p:nvSpPr>
            <p:cNvPr id="89" name="AutoShape 36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38"/>
          <p:cNvGrpSpPr>
            <a:grpSpLocks/>
          </p:cNvGrpSpPr>
          <p:nvPr/>
        </p:nvGrpSpPr>
        <p:grpSpPr bwMode="auto">
          <a:xfrm>
            <a:off x="7005638" y="3175000"/>
            <a:ext cx="1362075" cy="1322388"/>
            <a:chOff x="4320" y="1152"/>
            <a:chExt cx="414" cy="402"/>
          </a:xfrm>
        </p:grpSpPr>
        <p:sp>
          <p:nvSpPr>
            <p:cNvPr id="92" name="AutoShape 39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40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Group 41"/>
          <p:cNvGrpSpPr>
            <a:grpSpLocks/>
          </p:cNvGrpSpPr>
          <p:nvPr/>
        </p:nvGrpSpPr>
        <p:grpSpPr bwMode="auto">
          <a:xfrm>
            <a:off x="7019925" y="4697413"/>
            <a:ext cx="1362075" cy="1322387"/>
            <a:chOff x="4320" y="1152"/>
            <a:chExt cx="414" cy="402"/>
          </a:xfrm>
        </p:grpSpPr>
        <p:sp>
          <p:nvSpPr>
            <p:cNvPr id="95" name="AutoShape 42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3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193800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封闭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环境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193800" y="3503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创新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潜力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193800" y="5027613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难于网页内容开发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7192963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高端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平台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1" name="Rectangle 48"/>
          <p:cNvSpPr>
            <a:spLocks noChangeArrowheads="1"/>
          </p:cNvSpPr>
          <p:nvPr/>
        </p:nvSpPr>
        <p:spPr bwMode="auto">
          <a:xfrm>
            <a:off x="7192963" y="3356992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固有高质量标准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7192963" y="5027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优质库类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833813" y="3212976"/>
            <a:ext cx="1600200" cy="12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IOS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开发平台的</a:t>
            </a: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6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大优势</a:t>
            </a:r>
            <a:endParaRPr lang="en-US" altLang="zh-CN" sz="2400" b="1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47" name="Text Box 50"/>
          <p:cNvSpPr txBox="1">
            <a:spLocks noChangeArrowheads="1"/>
          </p:cNvSpPr>
          <p:nvPr/>
        </p:nvSpPr>
        <p:spPr bwMode="white">
          <a:xfrm>
            <a:off x="2061196" y="4393461"/>
            <a:ext cx="106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cs typeface="Arial" charset="0"/>
              </a:rPr>
              <a:t>优质库类</a:t>
            </a:r>
            <a:endParaRPr lang="en-US" altLang="zh-CN" sz="1600" b="1" dirty="0">
              <a:solidFill>
                <a:srgbClr val="F8F8F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88519" y="116632"/>
            <a:ext cx="5868144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开发应具备的能力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141557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gray">
          <a:xfrm>
            <a:off x="3805238" y="3676521"/>
            <a:ext cx="1265237" cy="803275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4443413" y="2698621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>
            <a:off x="2973388" y="2725608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8400" y="1412776"/>
            <a:ext cx="2520000" cy="2520000"/>
            <a:chOff x="867" y="738"/>
            <a:chExt cx="1422" cy="142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1508646" y="2227747"/>
            <a:ext cx="212725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、独立开发能力；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、软件设计能力；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、软件需求分析能力；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、软件产品</a:t>
            </a:r>
            <a:r>
              <a:rPr lang="zh-CN" altLang="en-US" sz="1200" dirty="0">
                <a:solidFill>
                  <a:srgbClr val="000000"/>
                </a:solidFill>
              </a:rPr>
              <a:t>知识；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、常用测试软件使用能力。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700712" y="1439732"/>
            <a:ext cx="2520000" cy="2520000"/>
            <a:chOff x="867" y="738"/>
            <a:chExt cx="1422" cy="1422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213718" y="4211507"/>
            <a:ext cx="2520000" cy="2520000"/>
            <a:chOff x="867" y="738"/>
            <a:chExt cx="1422" cy="1422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275856" y="1268760"/>
            <a:ext cx="2748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1C1C"/>
                </a:solidFill>
              </a:rPr>
              <a:t>i</a:t>
            </a:r>
            <a:r>
              <a:rPr lang="en-US" altLang="zh-CN" sz="2000" b="1" dirty="0" smtClean="0">
                <a:solidFill>
                  <a:srgbClr val="1C1C1C"/>
                </a:solidFill>
              </a:rPr>
              <a:t>OS</a:t>
            </a:r>
            <a:r>
              <a:rPr lang="zh-CN" altLang="en-US" sz="2000" b="1" dirty="0" smtClean="0">
                <a:solidFill>
                  <a:srgbClr val="1C1C1C"/>
                </a:solidFill>
              </a:rPr>
              <a:t>开发应具备的能力</a:t>
            </a:r>
            <a:endParaRPr lang="en-US" altLang="zh-CN" sz="2000" b="1" dirty="0">
              <a:solidFill>
                <a:srgbClr val="1C1C1C"/>
              </a:solidFill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gray">
          <a:xfrm>
            <a:off x="3438777" y="4317920"/>
            <a:ext cx="2069327" cy="674689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gray">
          <a:xfrm>
            <a:off x="5868144" y="1484784"/>
            <a:ext cx="2185461" cy="724103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Freeform 22"/>
          <p:cNvSpPr>
            <a:spLocks/>
          </p:cNvSpPr>
          <p:nvPr/>
        </p:nvSpPr>
        <p:spPr bwMode="gray">
          <a:xfrm>
            <a:off x="1547664" y="1556792"/>
            <a:ext cx="1894334" cy="567987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black">
          <a:xfrm>
            <a:off x="1763688" y="1556792"/>
            <a:ext cx="12097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实战化的专业技能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gray">
          <a:xfrm>
            <a:off x="4192588" y="217157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black">
          <a:xfrm>
            <a:off x="6228184" y="1556792"/>
            <a:ext cx="1359402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体系化的知识结构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5963243" y="2195703"/>
            <a:ext cx="22574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、对基本商业模式的了解</a:t>
            </a:r>
            <a:br>
              <a:rPr lang="zh-CN" altLang="en-US" sz="1200" dirty="0"/>
            </a:br>
            <a:r>
              <a:rPr lang="en-US" altLang="zh-CN" sz="1200" dirty="0"/>
              <a:t>2</a:t>
            </a:r>
            <a:r>
              <a:rPr lang="zh-CN" altLang="en-US" sz="1200" dirty="0"/>
              <a:t>、对流行产品和产品流行趋势的了解</a:t>
            </a:r>
            <a:br>
              <a:rPr lang="zh-CN" altLang="en-US" sz="1200" dirty="0"/>
            </a:br>
            <a:r>
              <a:rPr lang="en-US" altLang="zh-CN" sz="1200" dirty="0"/>
              <a:t>3</a:t>
            </a:r>
            <a:r>
              <a:rPr lang="zh-CN" altLang="en-US" sz="1200" dirty="0"/>
              <a:t>、对</a:t>
            </a:r>
            <a:r>
              <a:rPr lang="en-US" altLang="zh-CN" sz="1200" dirty="0"/>
              <a:t>app store</a:t>
            </a:r>
            <a:r>
              <a:rPr lang="zh-CN" altLang="en-US" sz="1200" dirty="0"/>
              <a:t>营销基础知识的了解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、行业业务知识；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519487" y="4400431"/>
            <a:ext cx="1836737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全面化的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职业素质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537115" y="5085184"/>
            <a:ext cx="21272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、有效沟通；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、团队影响能力；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、学习与创新能力；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、合作与协调能力；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</a:rPr>
              <a:t>、组织能力、决策能力。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668344" y="5738812"/>
            <a:ext cx="792088" cy="288032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5" y="188640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职业发展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通道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/>
              <a:t>iOS</a:t>
            </a:r>
            <a:r>
              <a:rPr lang="zh-CN" altLang="en-US" sz="1400" dirty="0" smtClean="0"/>
              <a:t>开发可分为个人开发者与企业开发者，个人开发者主要以开发应用上线至</a:t>
            </a:r>
            <a:r>
              <a:rPr lang="en-US" altLang="zh-CN" sz="1400" dirty="0" smtClean="0"/>
              <a:t>App Store</a:t>
            </a:r>
            <a:r>
              <a:rPr lang="zh-CN" altLang="en-US" sz="1400" dirty="0" smtClean="0"/>
              <a:t>后分所占收入比例的百分之</a:t>
            </a:r>
            <a:r>
              <a:rPr lang="en-US" altLang="zh-CN" sz="1400" dirty="0" smtClean="0"/>
              <a:t>70%</a:t>
            </a:r>
            <a:r>
              <a:rPr lang="zh-CN" altLang="en-US" sz="1400" dirty="0" smtClean="0"/>
              <a:t>；企业开发者可往管理方向以及架构师方向发展。</a:t>
            </a:r>
            <a:endParaRPr lang="en-US" altLang="zh-CN" sz="14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/>
              <a:t>调研</a:t>
            </a:r>
            <a:r>
              <a:rPr lang="zh-CN" altLang="en-US" sz="1400" dirty="0"/>
              <a:t>显示，工作经验</a:t>
            </a:r>
            <a:r>
              <a:rPr lang="en-US" altLang="zh-CN" sz="1400" dirty="0"/>
              <a:t>1</a:t>
            </a:r>
            <a:r>
              <a:rPr lang="zh-CN" altLang="en-US" sz="1400" dirty="0"/>
              <a:t>年以下的开发者月薪多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6K-8K</a:t>
            </a:r>
            <a:r>
              <a:rPr lang="zh-CN" altLang="en-US" sz="1400" dirty="0"/>
              <a:t>；</a:t>
            </a:r>
            <a:r>
              <a:rPr lang="en-US" altLang="zh-CN" sz="1400" dirty="0"/>
              <a:t>1-3</a:t>
            </a:r>
            <a:r>
              <a:rPr lang="zh-CN" altLang="en-US" sz="1400" dirty="0"/>
              <a:t>年开发者月薪多集中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8-12K</a:t>
            </a:r>
            <a:r>
              <a:rPr lang="zh-CN" altLang="en-US" sz="1400" dirty="0"/>
              <a:t>；</a:t>
            </a:r>
            <a:r>
              <a:rPr lang="en-US" altLang="zh-CN" sz="1400" dirty="0"/>
              <a:t>3-5</a:t>
            </a:r>
            <a:r>
              <a:rPr lang="zh-CN" altLang="en-US" sz="1400" dirty="0"/>
              <a:t>年开发者月薪以</a:t>
            </a:r>
            <a:r>
              <a:rPr lang="en-US" altLang="zh-CN" sz="1400" dirty="0" smtClean="0"/>
              <a:t>13-15K</a:t>
            </a:r>
            <a:r>
              <a:rPr lang="zh-CN" altLang="en-US" sz="1400" dirty="0"/>
              <a:t>居多</a:t>
            </a:r>
            <a:r>
              <a:rPr lang="zh-CN" altLang="en-US" sz="1400" dirty="0" smtClean="0"/>
              <a:t>，少数</a:t>
            </a:r>
            <a:r>
              <a:rPr lang="zh-CN" altLang="en-US" sz="1400" dirty="0"/>
              <a:t>月薪达到了 </a:t>
            </a:r>
            <a:r>
              <a:rPr lang="en-US" altLang="zh-CN" sz="1400" dirty="0"/>
              <a:t>25K</a:t>
            </a:r>
            <a:r>
              <a:rPr lang="zh-CN" altLang="en-US" sz="1400" dirty="0"/>
              <a:t>；</a:t>
            </a:r>
            <a:r>
              <a:rPr lang="en-US" altLang="zh-CN" sz="1400" dirty="0"/>
              <a:t>5</a:t>
            </a:r>
            <a:r>
              <a:rPr lang="zh-CN" altLang="en-US" sz="1400" dirty="0"/>
              <a:t>年开发者月薪多在</a:t>
            </a:r>
            <a:r>
              <a:rPr lang="en-US" altLang="zh-CN" sz="1400" dirty="0" smtClean="0"/>
              <a:t>16-25K</a:t>
            </a:r>
            <a:r>
              <a:rPr lang="zh-CN" altLang="en-US" sz="1400" dirty="0" smtClean="0"/>
              <a:t>。</a:t>
            </a:r>
            <a:endParaRPr lang="en-US" altLang="zh-CN" sz="1400" b="1" dirty="0">
              <a:cs typeface="Arial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674085" y="376825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3174206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2012157" y="4007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278063" y="2782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334294" y="4267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362868" y="3278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635000" y="4481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450057" y="3706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820737" y="2781300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621161" y="3140968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504225" y="2733675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274283" y="2204864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3138379" y="1700808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873125" y="54149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268515" y="5459413"/>
            <a:ext cx="224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609600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524000" y="324802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436813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316288" y="227647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313484" y="3538636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946425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4139952" y="1754813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架构师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4203444" y="1196752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0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鹏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途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培训课程优势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2085975" y="1361951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white">
          <a:xfrm>
            <a:off x="2483768" y="1681063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实战项目教学</a:t>
            </a:r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，移动互联界</a:t>
            </a:r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最高端培训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176338" y="1231776"/>
            <a:ext cx="1238250" cy="1236663"/>
            <a:chOff x="802" y="845"/>
            <a:chExt cx="827" cy="826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优势一</a:t>
              </a:r>
              <a:endParaRPr lang="zh-CN" altLang="en-US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6" name="AutoShape 10"/>
          <p:cNvSpPr>
            <a:spLocks noChangeArrowheads="1"/>
          </p:cNvSpPr>
          <p:nvPr/>
        </p:nvSpPr>
        <p:spPr bwMode="gray">
          <a:xfrm>
            <a:off x="2130201" y="26987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white">
          <a:xfrm>
            <a:off x="2483767" y="3049215"/>
            <a:ext cx="4345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零基础入门教学，无需担忧基础差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gray">
          <a:xfrm>
            <a:off x="2130201" y="3991223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white">
          <a:xfrm>
            <a:off x="2483768" y="4273277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全天授课，</a:t>
            </a:r>
            <a:r>
              <a:rPr lang="zh-CN" altLang="en-US" sz="1400" b="1" dirty="0">
                <a:solidFill>
                  <a:schemeClr val="bg1"/>
                </a:solidFill>
              </a:rPr>
              <a:t>最专业的教学方式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176338" y="3861048"/>
            <a:ext cx="1238250" cy="1236662"/>
            <a:chOff x="802" y="845"/>
            <a:chExt cx="827" cy="826"/>
          </a:xfrm>
        </p:grpSpPr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优势三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50" name="AutoShape 24"/>
          <p:cNvSpPr>
            <a:spLocks noChangeArrowheads="1"/>
          </p:cNvSpPr>
          <p:nvPr/>
        </p:nvSpPr>
        <p:spPr bwMode="gray">
          <a:xfrm>
            <a:off x="2123728" y="5346849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white">
          <a:xfrm>
            <a:off x="2483768" y="5738812"/>
            <a:ext cx="4296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最强就业体系，终极就业保障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1173510" y="5216674"/>
            <a:ext cx="1238250" cy="1236662"/>
            <a:chOff x="802" y="845"/>
            <a:chExt cx="827" cy="826"/>
          </a:xfrm>
        </p:grpSpPr>
        <p:sp>
          <p:nvSpPr>
            <p:cNvPr id="53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7030A0"/>
                  </a:solidFill>
                  <a:latin typeface="Calibri" pitchFamily="34" charset="0"/>
                  <a:cs typeface="Arial" charset="0"/>
                </a:rPr>
                <a:t>优势四</a:t>
              </a:r>
              <a:endParaRPr lang="zh-CN" altLang="en-US" b="1" dirty="0">
                <a:solidFill>
                  <a:srgbClr val="7030A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73510" y="2552377"/>
            <a:ext cx="1238250" cy="1236663"/>
            <a:chOff x="802" y="845"/>
            <a:chExt cx="827" cy="826"/>
          </a:xfrm>
        </p:grpSpPr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优势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二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1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116632"/>
            <a:ext cx="5868144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培训价值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0" name="Group 3"/>
          <p:cNvGrpSpPr>
            <a:grpSpLocks/>
          </p:cNvGrpSpPr>
          <p:nvPr/>
        </p:nvGrpSpPr>
        <p:grpSpPr bwMode="auto">
          <a:xfrm>
            <a:off x="1535683" y="2420888"/>
            <a:ext cx="6248400" cy="990600"/>
            <a:chOff x="720" y="1392"/>
            <a:chExt cx="4058" cy="480"/>
          </a:xfrm>
        </p:grpSpPr>
        <p:sp>
          <p:nvSpPr>
            <p:cNvPr id="8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6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88" name="Group 8"/>
          <p:cNvGrpSpPr>
            <a:grpSpLocks/>
          </p:cNvGrpSpPr>
          <p:nvPr/>
        </p:nvGrpSpPr>
        <p:grpSpPr bwMode="auto">
          <a:xfrm>
            <a:off x="827584" y="2587451"/>
            <a:ext cx="611188" cy="608013"/>
            <a:chOff x="579" y="1386"/>
            <a:chExt cx="385" cy="383"/>
          </a:xfrm>
        </p:grpSpPr>
        <p:sp>
          <p:nvSpPr>
            <p:cNvPr id="89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0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1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6" name="Text Box 15"/>
          <p:cNvSpPr txBox="1">
            <a:spLocks noChangeArrowheads="1"/>
          </p:cNvSpPr>
          <p:nvPr/>
        </p:nvSpPr>
        <p:spPr bwMode="gray">
          <a:xfrm>
            <a:off x="950640" y="266625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2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1535683" y="1340768"/>
            <a:ext cx="6248400" cy="990600"/>
            <a:chOff x="720" y="1392"/>
            <a:chExt cx="4058" cy="480"/>
          </a:xfrm>
        </p:grpSpPr>
        <p:sp>
          <p:nvSpPr>
            <p:cNvPr id="117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19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0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2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23" name="Group 34"/>
          <p:cNvGrpSpPr>
            <a:grpSpLocks/>
          </p:cNvGrpSpPr>
          <p:nvPr/>
        </p:nvGrpSpPr>
        <p:grpSpPr bwMode="auto">
          <a:xfrm>
            <a:off x="827584" y="1507331"/>
            <a:ext cx="611188" cy="608013"/>
            <a:chOff x="579" y="1386"/>
            <a:chExt cx="385" cy="383"/>
          </a:xfrm>
        </p:grpSpPr>
        <p:sp>
          <p:nvSpPr>
            <p:cNvPr id="124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5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26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0" name="Text Box 41"/>
          <p:cNvSpPr txBox="1">
            <a:spLocks noChangeArrowheads="1"/>
          </p:cNvSpPr>
          <p:nvPr/>
        </p:nvSpPr>
        <p:spPr bwMode="gray">
          <a:xfrm>
            <a:off x="950640" y="153928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1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white">
          <a:xfrm>
            <a:off x="1977008" y="268211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专业技能提升，修炼必备的就业能力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white">
          <a:xfrm>
            <a:off x="1977008" y="160199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清晰职业发展方向，激发实现职业目标的驱动力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1563960" y="3501008"/>
            <a:ext cx="6248400" cy="990600"/>
            <a:chOff x="720" y="1392"/>
            <a:chExt cx="4058" cy="480"/>
          </a:xfrm>
        </p:grpSpPr>
        <p:sp>
          <p:nvSpPr>
            <p:cNvPr id="135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grpSp>
          <p:nvGrpSpPr>
            <p:cNvPr id="136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3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3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831304" y="3667571"/>
            <a:ext cx="611188" cy="608013"/>
            <a:chOff x="579" y="1386"/>
            <a:chExt cx="385" cy="383"/>
          </a:xfrm>
        </p:grpSpPr>
        <p:sp>
          <p:nvSpPr>
            <p:cNvPr id="141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2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43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48" name="Text Box 41"/>
          <p:cNvSpPr txBox="1">
            <a:spLocks noChangeArrowheads="1"/>
          </p:cNvSpPr>
          <p:nvPr/>
        </p:nvSpPr>
        <p:spPr bwMode="gray">
          <a:xfrm>
            <a:off x="939254" y="37374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149" name="Text Box 44"/>
          <p:cNvSpPr txBox="1">
            <a:spLocks noChangeArrowheads="1"/>
          </p:cNvSpPr>
          <p:nvPr/>
        </p:nvSpPr>
        <p:spPr bwMode="white">
          <a:xfrm>
            <a:off x="2005285" y="376223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高起点职业发展平台，为你描绘精彩职业生涯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1563960" y="5661248"/>
            <a:ext cx="6248400" cy="990600"/>
            <a:chOff x="720" y="1392"/>
            <a:chExt cx="4058" cy="480"/>
          </a:xfrm>
        </p:grpSpPr>
        <p:sp>
          <p:nvSpPr>
            <p:cNvPr id="153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69" name="Group 34"/>
          <p:cNvGrpSpPr>
            <a:grpSpLocks/>
          </p:cNvGrpSpPr>
          <p:nvPr/>
        </p:nvGrpSpPr>
        <p:grpSpPr bwMode="auto">
          <a:xfrm>
            <a:off x="831304" y="5827811"/>
            <a:ext cx="611188" cy="608013"/>
            <a:chOff x="579" y="1386"/>
            <a:chExt cx="385" cy="383"/>
          </a:xfrm>
        </p:grpSpPr>
        <p:sp>
          <p:nvSpPr>
            <p:cNvPr id="173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75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9" name="Text Box 41"/>
          <p:cNvSpPr txBox="1">
            <a:spLocks noChangeArrowheads="1"/>
          </p:cNvSpPr>
          <p:nvPr/>
        </p:nvSpPr>
        <p:spPr bwMode="gray">
          <a:xfrm>
            <a:off x="939254" y="589766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5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80" name="Text Box 44"/>
          <p:cNvSpPr txBox="1">
            <a:spLocks noChangeArrowheads="1"/>
          </p:cNvSpPr>
          <p:nvPr/>
        </p:nvSpPr>
        <p:spPr bwMode="white">
          <a:xfrm>
            <a:off x="2005285" y="592247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接触高端人脉，提升自身眼界与位势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81" name="Group 16"/>
          <p:cNvGrpSpPr>
            <a:grpSpLocks/>
          </p:cNvGrpSpPr>
          <p:nvPr/>
        </p:nvGrpSpPr>
        <p:grpSpPr bwMode="auto">
          <a:xfrm>
            <a:off x="1535683" y="4581128"/>
            <a:ext cx="6248400" cy="990600"/>
            <a:chOff x="720" y="1392"/>
            <a:chExt cx="4058" cy="480"/>
          </a:xfrm>
        </p:grpSpPr>
        <p:sp>
          <p:nvSpPr>
            <p:cNvPr id="182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83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84" name="AutoShape 19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5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86" name="Group 21"/>
          <p:cNvGrpSpPr>
            <a:grpSpLocks/>
          </p:cNvGrpSpPr>
          <p:nvPr/>
        </p:nvGrpSpPr>
        <p:grpSpPr bwMode="auto">
          <a:xfrm>
            <a:off x="827584" y="4747691"/>
            <a:ext cx="611188" cy="608013"/>
            <a:chOff x="579" y="1386"/>
            <a:chExt cx="385" cy="383"/>
          </a:xfrm>
        </p:grpSpPr>
        <p:sp>
          <p:nvSpPr>
            <p:cNvPr id="187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8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89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3" name="Text Box 28"/>
          <p:cNvSpPr txBox="1">
            <a:spLocks noChangeArrowheads="1"/>
          </p:cNvSpPr>
          <p:nvPr/>
        </p:nvSpPr>
        <p:spPr bwMode="gray">
          <a:xfrm>
            <a:off x="935534" y="48196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4</a:t>
            </a:r>
          </a:p>
        </p:txBody>
      </p:sp>
      <p:sp>
        <p:nvSpPr>
          <p:cNvPr id="194" name="Text Box 43"/>
          <p:cNvSpPr txBox="1">
            <a:spLocks noChangeArrowheads="1"/>
          </p:cNvSpPr>
          <p:nvPr/>
        </p:nvSpPr>
        <p:spPr bwMode="white">
          <a:xfrm>
            <a:off x="1907704" y="4779640"/>
            <a:ext cx="563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中产阶级收入，能力与收入复利增长，成就复利型人生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157319244</TotalTime>
  <Pages>0</Pages>
  <Words>605</Words>
  <Characters>0</Characters>
  <Application>Microsoft Macintosh PowerPoint</Application>
  <DocSecurity>0</DocSecurity>
  <PresentationFormat>全屏显示(4:3)</PresentationFormat>
  <Lines>0</Lines>
  <Paragraphs>130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就业方向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6742</cp:revision>
  <cp:lastPrinted>1899-12-30T00:00:00Z</cp:lastPrinted>
  <dcterms:created xsi:type="dcterms:W3CDTF">2012-07-12T07:10:00Z</dcterms:created>
  <dcterms:modified xsi:type="dcterms:W3CDTF">2015-05-04T12:57:12Z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