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26"/>
  </p:notesMasterIdLst>
  <p:handoutMasterIdLst>
    <p:handoutMasterId r:id="rId27"/>
  </p:handoutMasterIdLst>
  <p:sldIdLst>
    <p:sldId id="1551" r:id="rId2"/>
    <p:sldId id="1552" r:id="rId3"/>
    <p:sldId id="1554" r:id="rId4"/>
    <p:sldId id="1557" r:id="rId5"/>
    <p:sldId id="1558" r:id="rId6"/>
    <p:sldId id="1559" r:id="rId7"/>
    <p:sldId id="1560" r:id="rId8"/>
    <p:sldId id="1561" r:id="rId9"/>
    <p:sldId id="1573" r:id="rId10"/>
    <p:sldId id="1574" r:id="rId11"/>
    <p:sldId id="1575" r:id="rId12"/>
    <p:sldId id="1576" r:id="rId13"/>
    <p:sldId id="1577" r:id="rId14"/>
    <p:sldId id="1572" r:id="rId15"/>
    <p:sldId id="1562" r:id="rId16"/>
    <p:sldId id="1563" r:id="rId17"/>
    <p:sldId id="1564" r:id="rId18"/>
    <p:sldId id="1565" r:id="rId19"/>
    <p:sldId id="1566" r:id="rId20"/>
    <p:sldId id="1567" r:id="rId21"/>
    <p:sldId id="1568" r:id="rId22"/>
    <p:sldId id="1569" r:id="rId23"/>
    <p:sldId id="1570" r:id="rId24"/>
    <p:sldId id="1571" r:id="rId25"/>
  </p:sldIdLst>
  <p:sldSz cx="9144000" cy="6858000" type="screen4x3"/>
  <p:notesSz cx="6797675" cy="9874250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2"/>
            <p14:sldId id="1554"/>
            <p14:sldId id="1557"/>
            <p14:sldId id="1558"/>
            <p14:sldId id="1559"/>
            <p14:sldId id="1560"/>
            <p14:sldId id="1561"/>
            <p14:sldId id="1573"/>
            <p14:sldId id="1574"/>
            <p14:sldId id="1575"/>
            <p14:sldId id="1576"/>
            <p14:sldId id="1577"/>
            <p14:sldId id="1572"/>
            <p14:sldId id="1562"/>
            <p14:sldId id="1563"/>
            <p14:sldId id="1564"/>
            <p14:sldId id="1565"/>
            <p14:sldId id="1566"/>
            <p14:sldId id="1567"/>
            <p14:sldId id="1568"/>
            <p14:sldId id="1569"/>
            <p14:sldId id="1570"/>
            <p14:sldId id="157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832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15/3/16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ityViewCtl.title=@%22%E5%9F%8E%E5%B8%82%E4%BF%A1%E6%81%AF" TargetMode="External"/><Relationship Id="rId3" Type="http://schemas.openxmlformats.org/officeDocument/2006/relationships/hyperlink" Target="mailto:cityDetailViewCtl.title=@%22%E7%BB%86%E8%8A%82%E4%BF%A1%E6%81%A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dirty="0"/>
              <a:t>Lesson 6: </a:t>
            </a:r>
            <a:r>
              <a:rPr lang="zh-CN" altLang="en-US" b="0" dirty="0"/>
              <a:t>表视图</a:t>
            </a:r>
            <a:r>
              <a:rPr lang="en-US" altLang="zh-CN" b="0" dirty="0" smtClean="0"/>
              <a:t>&amp;</a:t>
            </a:r>
            <a:r>
              <a:rPr lang="zh-CN" altLang="en-US" b="0" dirty="0" smtClean="0"/>
              <a:t>集合视图</a:t>
            </a:r>
            <a:r>
              <a:rPr lang="en-US" altLang="zh-CN" b="0" dirty="0" smtClean="0"/>
              <a:t>&amp;</a:t>
            </a:r>
            <a:r>
              <a:rPr lang="zh-CN" altLang="en-US" b="0" dirty="0" smtClean="0"/>
              <a:t>标签</a:t>
            </a:r>
            <a:r>
              <a:rPr lang="en-US" altLang="zh-CN" b="0" dirty="0"/>
              <a:t>&amp;</a:t>
            </a:r>
            <a:r>
              <a:rPr lang="zh-CN" altLang="en-US" b="0" dirty="0"/>
              <a:t>导航控制器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340768"/>
            <a:ext cx="871296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表视图控制器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集合视图控制器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导</a:t>
            </a:r>
            <a:r>
              <a:rPr lang="zh-CN" altLang="en-US" sz="2400" dirty="0"/>
              <a:t>航控制器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标签栏</a:t>
            </a:r>
            <a:r>
              <a:rPr lang="zh-CN" altLang="en-US" sz="2400" dirty="0"/>
              <a:t>控制器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342900" indent="-342900">
              <a:lnSpc>
                <a:spcPct val="150000"/>
              </a:lnSpc>
            </a:pPr>
            <a:r>
              <a:rPr lang="zh-CN" altLang="en-US" dirty="0"/>
              <a:t>集合视图控制器</a:t>
            </a:r>
            <a:endParaRPr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9512" y="1412776"/>
            <a:ext cx="8856984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CN" altLang="en-US" sz="2400" dirty="0" smtClean="0"/>
              <a:t>重用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/>
              <a:t>使用以下方法进行注册：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endParaRPr kumimoji="1" lang="en-US" altLang="zh-CN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en-US" altLang="zh-CN" sz="2400" dirty="0"/>
              <a:t>-</a:t>
            </a:r>
            <a:r>
              <a:rPr kumimoji="1" lang="en-US" altLang="zh-CN" sz="2400" dirty="0" err="1"/>
              <a:t>registerClass:forCellWithReuseIdentifier</a:t>
            </a:r>
            <a:r>
              <a:rPr kumimoji="1" lang="en-US" altLang="zh-CN" sz="2400" dirty="0"/>
              <a:t>: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en-US" altLang="zh-CN" sz="2400" dirty="0" err="1" smtClean="0"/>
              <a:t>registerClass:forSupplementaryViewOfKind:withReuseIdentifier</a:t>
            </a:r>
            <a:r>
              <a:rPr kumimoji="1" lang="en-US" altLang="zh-CN" sz="2400" dirty="0"/>
              <a:t>: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en-US" altLang="zh-CN" sz="2400" dirty="0"/>
              <a:t>-</a:t>
            </a:r>
            <a:r>
              <a:rPr kumimoji="1" lang="en-US" altLang="zh-CN" sz="2400" dirty="0" err="1"/>
              <a:t>registerNib:forCellWithReuseIdentifier</a:t>
            </a:r>
            <a:r>
              <a:rPr kumimoji="1" lang="en-US" altLang="zh-CN" sz="2400" dirty="0"/>
              <a:t>: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en-US" altLang="zh-CN" sz="2400" dirty="0" err="1" smtClean="0"/>
              <a:t>registerNib:forSupplementaryViewOfKind:withReuseIdentifier</a:t>
            </a:r>
            <a:r>
              <a:rPr kumimoji="1" lang="en-US" altLang="zh-CN" sz="2400" dirty="0"/>
              <a:t>: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6249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342900" indent="-342900">
              <a:lnSpc>
                <a:spcPct val="150000"/>
              </a:lnSpc>
            </a:pPr>
            <a:r>
              <a:rPr lang="zh-CN" altLang="en-US" dirty="0"/>
              <a:t>集合视图控制器</a:t>
            </a:r>
            <a:endParaRPr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7504" y="1196752"/>
            <a:ext cx="8856984" cy="5503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TW" altLang="en-US" dirty="0"/>
              <a:t>￼</a:t>
            </a:r>
            <a:r>
              <a:rPr kumimoji="1" lang="en-US" altLang="zh-TW" dirty="0" err="1"/>
              <a:t>UICollectionViewLayout</a:t>
            </a:r>
            <a:endParaRPr kumimoji="1" lang="en-US" altLang="zh-TW" dirty="0"/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endParaRPr kumimoji="1" lang="en-US" altLang="zh-TW" dirty="0"/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en-US" altLang="zh-TW" dirty="0" err="1" smtClean="0"/>
              <a:t>UICollectionView</a:t>
            </a:r>
            <a:r>
              <a:rPr kumimoji="1" lang="zh-TW" altLang="en-US" dirty="0" smtClean="0"/>
              <a:t>的精髓</a:t>
            </a:r>
            <a:r>
              <a:rPr kumimoji="1" lang="en-US" altLang="zh-CN" dirty="0" smtClean="0"/>
              <a:t>,</a:t>
            </a:r>
            <a:r>
              <a:rPr kumimoji="1" lang="zh-TW" altLang="en-US" dirty="0" smtClean="0"/>
              <a:t>这也</a:t>
            </a:r>
            <a:r>
              <a:rPr kumimoji="1" lang="zh-TW" altLang="en-US" dirty="0"/>
              <a:t>是</a:t>
            </a:r>
            <a:r>
              <a:rPr kumimoji="1" lang="en-US" altLang="zh-TW" dirty="0" err="1"/>
              <a:t>UICollectionView</a:t>
            </a:r>
            <a:r>
              <a:rPr kumimoji="1" lang="zh-TW" altLang="en-US" dirty="0"/>
              <a:t>和</a:t>
            </a:r>
            <a:r>
              <a:rPr kumimoji="1" lang="en-US" altLang="zh-TW" dirty="0" err="1"/>
              <a:t>UITableView</a:t>
            </a:r>
            <a:r>
              <a:rPr kumimoji="1" lang="zh-TW" altLang="en-US" dirty="0"/>
              <a:t>最大的不同。</a:t>
            </a:r>
            <a:r>
              <a:rPr kumimoji="1" lang="en-US" altLang="zh-TW" dirty="0" err="1"/>
              <a:t>UICollectionViewLayout</a:t>
            </a:r>
            <a:r>
              <a:rPr kumimoji="1" lang="zh-TW" altLang="en-US" dirty="0"/>
              <a:t>可以说是</a:t>
            </a:r>
            <a:r>
              <a:rPr kumimoji="1" lang="en-US" altLang="zh-TW" dirty="0" err="1"/>
              <a:t>UICollectionView</a:t>
            </a:r>
            <a:r>
              <a:rPr kumimoji="1" lang="zh-TW" altLang="en-US" dirty="0"/>
              <a:t>的大脑和中枢，它负责了将各个</a:t>
            </a:r>
            <a:r>
              <a:rPr kumimoji="1" lang="en-US" altLang="zh-TW" dirty="0"/>
              <a:t>cell</a:t>
            </a:r>
            <a:r>
              <a:rPr kumimoji="1" lang="zh-TW" altLang="en-US" dirty="0"/>
              <a:t>、</a:t>
            </a:r>
            <a:r>
              <a:rPr kumimoji="1" lang="en-US" altLang="zh-TW" dirty="0"/>
              <a:t>Supplementary View</a:t>
            </a:r>
            <a:r>
              <a:rPr kumimoji="1" lang="zh-TW" altLang="en-US" dirty="0"/>
              <a:t>和</a:t>
            </a:r>
            <a:r>
              <a:rPr kumimoji="1" lang="en-US" altLang="zh-TW" dirty="0"/>
              <a:t>Decoration Views</a:t>
            </a:r>
            <a:r>
              <a:rPr kumimoji="1" lang="zh-TW" altLang="en-US" dirty="0"/>
              <a:t>进行组织，为它们设定各自的属性，包括但不限于</a:t>
            </a:r>
            <a:r>
              <a:rPr kumimoji="1" lang="zh-TW" altLang="en-US" dirty="0" smtClean="0"/>
              <a:t>：</a:t>
            </a:r>
            <a:endParaRPr kumimoji="1" lang="zh-TW" altLang="en-US" dirty="0"/>
          </a:p>
          <a:p>
            <a:pPr marL="800100" lvl="1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TW" altLang="en-US" dirty="0"/>
              <a:t>位置</a:t>
            </a:r>
          </a:p>
          <a:p>
            <a:pPr marL="800100" lvl="1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TW" altLang="en-US" dirty="0"/>
              <a:t>尺寸</a:t>
            </a:r>
          </a:p>
          <a:p>
            <a:pPr marL="800100" lvl="1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TW" altLang="en-US" dirty="0"/>
              <a:t>透明度</a:t>
            </a:r>
          </a:p>
          <a:p>
            <a:pPr marL="800100" lvl="1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TW" altLang="en-US" dirty="0"/>
              <a:t>层级关系</a:t>
            </a:r>
          </a:p>
          <a:p>
            <a:pPr marL="800100" lvl="1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TW" altLang="en-US" dirty="0"/>
              <a:t>形状</a:t>
            </a:r>
          </a:p>
          <a:p>
            <a:pPr>
              <a:lnSpc>
                <a:spcPct val="140000"/>
              </a:lnSpc>
              <a:buClr>
                <a:srgbClr val="00FFFF"/>
              </a:buClr>
            </a:pPr>
            <a:r>
              <a:rPr kumimoji="1" lang="en-US" altLang="zh-TW" dirty="0" smtClean="0"/>
              <a:t>Layout</a:t>
            </a:r>
            <a:r>
              <a:rPr kumimoji="1" lang="zh-TW" altLang="en-US" dirty="0"/>
              <a:t>决定了</a:t>
            </a:r>
            <a:r>
              <a:rPr kumimoji="1" lang="en-US" altLang="zh-TW" dirty="0" err="1"/>
              <a:t>UICollectionView</a:t>
            </a:r>
            <a:r>
              <a:rPr kumimoji="1" lang="zh-TW" altLang="en-US" dirty="0"/>
              <a:t>是如何显示在界面上的。在展示之前，一般需要生成合适的</a:t>
            </a:r>
            <a:r>
              <a:rPr kumimoji="1" lang="en-US" altLang="zh-TW" dirty="0" err="1"/>
              <a:t>UICollectionViewLayout</a:t>
            </a:r>
            <a:r>
              <a:rPr kumimoji="1" lang="zh-TW" altLang="en-US" dirty="0"/>
              <a:t>子类对象，并将其赋予</a:t>
            </a:r>
            <a:r>
              <a:rPr kumimoji="1" lang="en-US" altLang="zh-TW" dirty="0" err="1" smtClean="0"/>
              <a:t>CollectionView</a:t>
            </a:r>
            <a:r>
              <a:rPr kumimoji="1" lang="zh-TW" altLang="en-US" dirty="0" smtClean="0"/>
              <a:t>的</a:t>
            </a:r>
            <a:r>
              <a:rPr kumimoji="1" lang="en-US" altLang="zh-TW" dirty="0" err="1" smtClean="0"/>
              <a:t>collectionViewLayout</a:t>
            </a:r>
            <a:r>
              <a:rPr kumimoji="1" lang="zh-TW" altLang="en-US" dirty="0"/>
              <a:t>属性</a:t>
            </a:r>
            <a:r>
              <a:rPr kumimoji="1" lang="zh-TW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111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342900" indent="-342900">
              <a:lnSpc>
                <a:spcPct val="150000"/>
              </a:lnSpc>
            </a:pPr>
            <a:r>
              <a:rPr lang="zh-CN" altLang="en-US" dirty="0"/>
              <a:t>集合视图控制器</a:t>
            </a:r>
            <a:endParaRPr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7504" y="1196752"/>
            <a:ext cx="8856984" cy="162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CN" altLang="en-US" dirty="0"/>
              <a:t>几个自定义的</a:t>
            </a:r>
            <a:r>
              <a:rPr kumimoji="1" lang="en-US" altLang="zh-CN" dirty="0"/>
              <a:t>Layout</a:t>
            </a:r>
          </a:p>
          <a:p>
            <a:pPr lvl="1">
              <a:lnSpc>
                <a:spcPct val="140000"/>
              </a:lnSpc>
              <a:buClr>
                <a:srgbClr val="00FFFF"/>
              </a:buClr>
            </a:pPr>
            <a:r>
              <a:rPr kumimoji="1" lang="zh-CN" altLang="en-US" dirty="0" smtClean="0"/>
              <a:t>但</a:t>
            </a:r>
            <a:r>
              <a:rPr kumimoji="1" lang="zh-CN" altLang="en-US" dirty="0"/>
              <a:t>是光是</a:t>
            </a:r>
            <a:r>
              <a:rPr kumimoji="1" lang="en-US" altLang="zh-CN" dirty="0" err="1"/>
              <a:t>UICollectionViewFlowLayout</a:t>
            </a:r>
            <a:r>
              <a:rPr kumimoji="1" lang="zh-CN" altLang="en-US" dirty="0"/>
              <a:t>的话，显然是不够用的，而且如果单单是这样的话，就和现有的开源各类</a:t>
            </a:r>
            <a:r>
              <a:rPr kumimoji="1" lang="en-US" altLang="zh-CN" dirty="0"/>
              <a:t>Grid View</a:t>
            </a:r>
            <a:r>
              <a:rPr kumimoji="1" lang="zh-CN" altLang="en-US" dirty="0" smtClean="0"/>
              <a:t>没有区别</a:t>
            </a:r>
            <a:r>
              <a:rPr kumimoji="1" lang="zh-CN" altLang="en-US" dirty="0" smtClean="0"/>
              <a:t>了，</a:t>
            </a:r>
            <a:r>
              <a:rPr kumimoji="1" lang="en-US" altLang="zh-CN" dirty="0" err="1" smtClean="0"/>
              <a:t>UICollectionView</a:t>
            </a:r>
            <a:r>
              <a:rPr kumimoji="1" lang="zh-CN" altLang="en-US" dirty="0"/>
              <a:t>的强大之处，就在于各种</a:t>
            </a:r>
            <a:r>
              <a:rPr kumimoji="1" lang="en-US" altLang="zh-CN" dirty="0"/>
              <a:t>layout</a:t>
            </a:r>
            <a:r>
              <a:rPr kumimoji="1" lang="zh-CN" altLang="en-US" dirty="0"/>
              <a:t>的自定义实现，以及它们之间的切换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3528" y="2924944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FFFF"/>
              </a:buClr>
              <a:buFont typeface="Wingdings" charset="2"/>
              <a:buChar char="Ø"/>
            </a:pPr>
            <a:r>
              <a:rPr kumimoji="1" lang="zh-CN" altLang="en-US" dirty="0"/>
              <a:t>堆叠布局：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645024"/>
            <a:ext cx="78740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9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342900" indent="-342900">
              <a:lnSpc>
                <a:spcPct val="150000"/>
              </a:lnSpc>
            </a:pPr>
            <a:r>
              <a:rPr lang="zh-CN" altLang="en-US" dirty="0"/>
              <a:t>集合视图控制器</a:t>
            </a:r>
            <a:endParaRPr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34076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FFFF"/>
              </a:buClr>
              <a:buFont typeface="Wingdings" charset="2"/>
              <a:buChar char="Ø"/>
            </a:pPr>
            <a:r>
              <a:rPr kumimoji="1" lang="zh-CN" altLang="en-US" dirty="0"/>
              <a:t>圆形布局：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16833"/>
            <a:ext cx="2232248" cy="21578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9512" y="4365104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FFFF"/>
              </a:buClr>
              <a:buFont typeface="Wingdings" charset="2"/>
              <a:buChar char="Ø"/>
            </a:pPr>
            <a:r>
              <a:rPr kumimoji="1" lang="en-US" altLang="zh-CN" dirty="0"/>
              <a:t>Cover Flow</a:t>
            </a:r>
            <a:r>
              <a:rPr kumimoji="1" lang="zh-CN" altLang="en-US" dirty="0"/>
              <a:t>布局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869160"/>
            <a:ext cx="5760640" cy="18267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932040" y="227687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00"/>
                </a:solidFill>
              </a:rPr>
              <a:t>***参考</a:t>
            </a:r>
            <a:r>
              <a:rPr kumimoji="1" lang="en-US" altLang="zh-CN" dirty="0" err="1" smtClean="0">
                <a:solidFill>
                  <a:srgbClr val="FFFF00"/>
                </a:solidFill>
              </a:rPr>
              <a:t>UICollectionViewDeomo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50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导航控制器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2952328" cy="52477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412776"/>
            <a:ext cx="2974406" cy="5242023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3995936" y="3501008"/>
            <a:ext cx="936104" cy="720080"/>
          </a:xfrm>
          <a:prstGeom prst="right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045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b="0" dirty="0" err="1"/>
              <a:t>NavigationController</a:t>
            </a:r>
            <a:r>
              <a:rPr lang="zh-CHT" altLang="en-US" b="0" dirty="0"/>
              <a:t>案例之一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484784"/>
            <a:ext cx="8568952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新建</a:t>
            </a:r>
            <a:r>
              <a:rPr lang="en-US" altLang="zh-CN" sz="2400" dirty="0"/>
              <a:t>Window-based Application</a:t>
            </a:r>
            <a:r>
              <a:rPr lang="zh-CN" altLang="en-US" sz="2400" dirty="0"/>
              <a:t>项目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pl-PL" altLang="zh-CN" sz="2400" dirty="0" smtClean="0"/>
              <a:t>File</a:t>
            </a:r>
            <a:r>
              <a:rPr lang="pl-PL" altLang="zh-CN" sz="2400" dirty="0"/>
              <a:t>-&gt;New File-&gt;</a:t>
            </a:r>
            <a:r>
              <a:rPr lang="pl-PL" altLang="zh-CN" sz="2400" dirty="0" err="1"/>
              <a:t>UIViewController</a:t>
            </a:r>
            <a:r>
              <a:rPr lang="pl-PL" altLang="zh-CN" sz="2400" dirty="0"/>
              <a:t> </a:t>
            </a:r>
            <a:r>
              <a:rPr lang="pl-PL" altLang="zh-CN" sz="2400" dirty="0" err="1"/>
              <a:t>subclass</a:t>
            </a:r>
            <a:endParaRPr lang="pl-PL" altLang="zh-CN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pl-PL" altLang="zh-CN" sz="2400" dirty="0" err="1" smtClean="0"/>
              <a:t>CityViewController.h</a:t>
            </a:r>
            <a:r>
              <a:rPr lang="pl-PL" altLang="zh-CN" sz="2400" dirty="0" smtClean="0"/>
              <a:t> </a:t>
            </a:r>
            <a:r>
              <a:rPr lang="pl-PL" altLang="zh-CN" sz="2400" dirty="0"/>
              <a:t>.m .</a:t>
            </a:r>
            <a:r>
              <a:rPr lang="pl-PL" altLang="zh-CN" sz="2400" dirty="0" err="1"/>
              <a:t>xib</a:t>
            </a:r>
            <a:endParaRPr lang="pl-PL" altLang="zh-CN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pl-PL" altLang="zh-CN" sz="2400" dirty="0" err="1" smtClean="0"/>
              <a:t>CityDetailViewController.h</a:t>
            </a:r>
            <a:r>
              <a:rPr lang="pl-PL" altLang="zh-CN" sz="2400" dirty="0" smtClean="0"/>
              <a:t> </a:t>
            </a:r>
            <a:r>
              <a:rPr lang="pl-PL" altLang="zh-CN" sz="2400" dirty="0"/>
              <a:t>.m .</a:t>
            </a:r>
            <a:r>
              <a:rPr lang="pl-PL" altLang="zh-CN" sz="2400" dirty="0" err="1"/>
              <a:t>xib</a:t>
            </a:r>
            <a:endParaRPr lang="pl-PL" altLang="zh-CN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pl-PL" sz="2400" dirty="0" smtClean="0"/>
              <a:t>打开</a:t>
            </a:r>
            <a:r>
              <a:rPr lang="pl-PL" altLang="zh-CN" sz="2400" dirty="0" err="1"/>
              <a:t>CityViewController.xib</a:t>
            </a:r>
            <a:r>
              <a:rPr lang="zh-CN" altLang="pl-PL" sz="2400" dirty="0"/>
              <a:t>文件，</a:t>
            </a:r>
            <a:r>
              <a:rPr lang="zh-CN" altLang="pl-PL" sz="2400" dirty="0" smtClean="0"/>
              <a:t>添加</a:t>
            </a:r>
            <a:r>
              <a:rPr lang="pl-PL" altLang="zh-CN" sz="2400" dirty="0" smtClean="0"/>
              <a:t>“</a:t>
            </a:r>
            <a:r>
              <a:rPr lang="zh-CN" altLang="pl-PL" sz="2400" dirty="0" smtClean="0"/>
              <a:t>深圳</a:t>
            </a:r>
            <a:r>
              <a:rPr lang="pl-PL" altLang="zh-CN" sz="2400" dirty="0" smtClean="0"/>
              <a:t>”</a:t>
            </a:r>
            <a:r>
              <a:rPr lang="zh-CN" altLang="pl-PL" sz="2400" dirty="0" smtClean="0"/>
              <a:t>按钮</a:t>
            </a:r>
            <a:endParaRPr lang="zh-CN" altLang="pl-PL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添加</a:t>
            </a:r>
            <a:r>
              <a:rPr lang="zh-CN" altLang="en-US" sz="2400" dirty="0"/>
              <a:t>方法</a:t>
            </a:r>
            <a:r>
              <a:rPr lang="en-US" altLang="zh-CN" sz="2400" dirty="0" err="1"/>
              <a:t>selectCity</a:t>
            </a:r>
            <a:r>
              <a:rPr lang="en-US" altLang="zh-CN" sz="2400" dirty="0"/>
              <a:t>,</a:t>
            </a:r>
            <a:r>
              <a:rPr lang="zh-CN" altLang="en-US" sz="2400" dirty="0"/>
              <a:t>简历按钮与方法的连接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打开</a:t>
            </a:r>
            <a:r>
              <a:rPr lang="en-US" altLang="zh-TW" sz="2400" dirty="0" err="1"/>
              <a:t>CityDetailViewController.xib</a:t>
            </a:r>
            <a:r>
              <a:rPr lang="zh-TW" altLang="en-US" sz="2400" dirty="0"/>
              <a:t>文件，添加标签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6078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b="0" dirty="0" err="1"/>
              <a:t>NavigationController</a:t>
            </a:r>
            <a:r>
              <a:rPr lang="zh-CHT" altLang="en-US" b="0" dirty="0"/>
              <a:t>案例之二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504" y="1162204"/>
            <a:ext cx="8712968" cy="567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fr-FR" altLang="zh-CN" sz="2000" dirty="0" smtClean="0"/>
              <a:t>- </a:t>
            </a:r>
            <a:r>
              <a:rPr lang="fr-FR" altLang="zh-CN" sz="2000" dirty="0"/>
              <a:t>(BOOL)application:(</a:t>
            </a:r>
            <a:r>
              <a:rPr lang="fr-FR" altLang="zh-CN" sz="2000" dirty="0" err="1"/>
              <a:t>UIApplication</a:t>
            </a:r>
            <a:r>
              <a:rPr lang="fr-FR" altLang="zh-CN" sz="2000" dirty="0"/>
              <a:t> *)application</a:t>
            </a:r>
          </a:p>
          <a:p>
            <a:pPr>
              <a:lnSpc>
                <a:spcPct val="140000"/>
              </a:lnSpc>
            </a:pPr>
            <a:r>
              <a:rPr lang="fr-FR" altLang="zh-CN" sz="2000" dirty="0" err="1"/>
              <a:t>didFinishLaunchingWithOptions</a:t>
            </a:r>
            <a:r>
              <a:rPr lang="fr-FR" altLang="zh-CN" sz="2000" dirty="0"/>
              <a:t>:(</a:t>
            </a:r>
            <a:r>
              <a:rPr lang="fr-FR" altLang="zh-CN" sz="2000" dirty="0" err="1"/>
              <a:t>NSDictionary</a:t>
            </a:r>
            <a:r>
              <a:rPr lang="fr-FR" altLang="zh-CN" sz="2000" dirty="0"/>
              <a:t> *)</a:t>
            </a:r>
            <a:r>
              <a:rPr lang="fr-FR" altLang="zh-CN" sz="2000" dirty="0" err="1"/>
              <a:t>launchOptions</a:t>
            </a:r>
            <a:r>
              <a:rPr lang="fr-FR" altLang="zh-CN" sz="2000" dirty="0"/>
              <a:t>{</a:t>
            </a:r>
          </a:p>
          <a:p>
            <a:pPr lvl="1">
              <a:lnSpc>
                <a:spcPct val="140000"/>
              </a:lnSpc>
            </a:pPr>
            <a:r>
              <a:rPr lang="fr-FR" altLang="zh-CN" sz="2000" dirty="0" err="1"/>
              <a:t>navController</a:t>
            </a:r>
            <a:r>
              <a:rPr lang="fr-FR" altLang="zh-CN" sz="2000" dirty="0"/>
              <a:t>=[[</a:t>
            </a:r>
            <a:r>
              <a:rPr lang="fr-FR" altLang="zh-CN" sz="2000" dirty="0" err="1"/>
              <a:t>UINavigationController</a:t>
            </a:r>
            <a:r>
              <a:rPr lang="fr-FR" altLang="zh-CN" sz="2000" dirty="0"/>
              <a:t> alloc] </a:t>
            </a:r>
            <a:r>
              <a:rPr lang="fr-FR" altLang="zh-CN" sz="2000" dirty="0" err="1"/>
              <a:t>init</a:t>
            </a:r>
            <a:r>
              <a:rPr lang="fr-FR" altLang="zh-CN" sz="2000" dirty="0"/>
              <a:t>];</a:t>
            </a:r>
          </a:p>
          <a:p>
            <a:pPr lvl="1">
              <a:lnSpc>
                <a:spcPct val="140000"/>
              </a:lnSpc>
            </a:pPr>
            <a:r>
              <a:rPr lang="fr-FR" altLang="zh-CN" sz="2000" dirty="0" err="1"/>
              <a:t>CityViewController</a:t>
            </a:r>
            <a:r>
              <a:rPr lang="fr-FR" altLang="zh-CN" sz="2000" dirty="0"/>
              <a:t> *</a:t>
            </a:r>
            <a:r>
              <a:rPr lang="fr-FR" altLang="zh-CN" sz="2000" dirty="0" err="1"/>
              <a:t>cityViewController</a:t>
            </a:r>
            <a:r>
              <a:rPr lang="fr-FR" altLang="zh-CN" sz="2000" dirty="0"/>
              <a:t>=[[</a:t>
            </a:r>
            <a:r>
              <a:rPr lang="fr-FR" altLang="zh-CN" sz="2000" dirty="0" err="1"/>
              <a:t>CityViewController</a:t>
            </a:r>
            <a:r>
              <a:rPr lang="fr-FR" altLang="zh-CN" sz="2000" dirty="0"/>
              <a:t> alloc] </a:t>
            </a:r>
            <a:r>
              <a:rPr lang="fr-FR" altLang="zh-CN" sz="2000" dirty="0" err="1"/>
              <a:t>init</a:t>
            </a:r>
            <a:r>
              <a:rPr lang="fr-FR" altLang="zh-CN" sz="2000" dirty="0"/>
              <a:t>];</a:t>
            </a:r>
          </a:p>
          <a:p>
            <a:pPr lvl="1">
              <a:lnSpc>
                <a:spcPct val="140000"/>
              </a:lnSpc>
            </a:pPr>
            <a:r>
              <a:rPr lang="fr-FR" altLang="zh-CN" sz="2000" dirty="0" err="1"/>
              <a:t>cityViewController.title</a:t>
            </a:r>
            <a:r>
              <a:rPr lang="fr-FR" altLang="zh-CN" sz="2000" dirty="0"/>
              <a:t>=@"</a:t>
            </a:r>
            <a:r>
              <a:rPr lang="zh-CN" altLang="fr-FR" sz="2000" dirty="0"/>
              <a:t>城市介绍</a:t>
            </a:r>
            <a:r>
              <a:rPr lang="fr-FR" altLang="zh-CN" sz="2000" dirty="0"/>
              <a:t>";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/>
              <a:t>//</a:t>
            </a:r>
            <a:r>
              <a:rPr lang="zh-CN" altLang="en-US" sz="2000" dirty="0"/>
              <a:t>把视图控制器压入堆栈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/>
              <a:t>[</a:t>
            </a:r>
            <a:r>
              <a:rPr lang="en-US" altLang="zh-CN" sz="2000" dirty="0" err="1"/>
              <a:t>navController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pushViewController:cityViewController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animated:NO</a:t>
            </a:r>
            <a:r>
              <a:rPr lang="en-US" altLang="zh-CN" sz="2000" dirty="0"/>
              <a:t>];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/>
              <a:t>[</a:t>
            </a:r>
            <a:r>
              <a:rPr lang="en-US" altLang="zh-CN" sz="2000" dirty="0" err="1"/>
              <a:t>cityViewController</a:t>
            </a:r>
            <a:r>
              <a:rPr lang="en-US" altLang="zh-CN" sz="2000" dirty="0"/>
              <a:t> release];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/>
              <a:t>[</a:t>
            </a:r>
            <a:r>
              <a:rPr lang="en-US" altLang="zh-CN" sz="2000" dirty="0" err="1"/>
              <a:t>self.window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addSubview:navController.view</a:t>
            </a:r>
            <a:r>
              <a:rPr lang="en-US" altLang="zh-CN" sz="2000" dirty="0"/>
              <a:t>];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/>
              <a:t>[</a:t>
            </a:r>
            <a:r>
              <a:rPr lang="en-US" altLang="zh-CN" sz="2000" dirty="0" err="1"/>
              <a:t>self.window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makeKeyAndVisible</a:t>
            </a:r>
            <a:r>
              <a:rPr lang="en-US" altLang="zh-CN" sz="2000" dirty="0"/>
              <a:t>];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/>
              <a:t>return YES;</a:t>
            </a:r>
          </a:p>
          <a:p>
            <a:pPr>
              <a:lnSpc>
                <a:spcPct val="140000"/>
              </a:lnSpc>
            </a:pPr>
            <a:r>
              <a:rPr lang="en-US" altLang="zh-CN" sz="2000" dirty="0"/>
              <a:t>}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代码位于委托类中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101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T" b="0" dirty="0" err="1"/>
              <a:t>NavigationController</a:t>
            </a:r>
            <a:r>
              <a:rPr lang="zh-CHT" altLang="en-US" b="0" dirty="0"/>
              <a:t>案例之三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504" y="1024044"/>
            <a:ext cx="8928992" cy="583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-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IBAction</a:t>
            </a:r>
            <a:r>
              <a:rPr lang="en-US" altLang="zh-CN" sz="2400" dirty="0"/>
              <a:t>) </a:t>
            </a:r>
            <a:r>
              <a:rPr lang="en-US" altLang="zh-CN" sz="2400" dirty="0" err="1"/>
              <a:t>selectCity</a:t>
            </a:r>
            <a:r>
              <a:rPr lang="en-US" altLang="zh-CN" sz="2400" dirty="0"/>
              <a:t>:(id)sender{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 err="1"/>
              <a:t>CityDetailViewController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en-US" altLang="zh-CN" sz="2400" dirty="0"/>
              <a:t>*</a:t>
            </a:r>
            <a:r>
              <a:rPr lang="en-US" altLang="zh-CN" sz="2400" dirty="0" err="1"/>
              <a:t>cityDetailViewController</a:t>
            </a:r>
            <a:r>
              <a:rPr lang="en-US" altLang="zh-CN" sz="2400" dirty="0"/>
              <a:t>=[[</a:t>
            </a:r>
            <a:r>
              <a:rPr lang="en-US" altLang="zh-CN" sz="2400" dirty="0" err="1"/>
              <a:t>CityDetailViewController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alloc</a:t>
            </a:r>
            <a:r>
              <a:rPr lang="en-US" altLang="zh-CN" sz="2400" dirty="0"/>
              <a:t>] </a:t>
            </a:r>
            <a:r>
              <a:rPr lang="en-US" altLang="zh-CN" sz="2400" dirty="0" err="1"/>
              <a:t>init</a:t>
            </a:r>
            <a:r>
              <a:rPr lang="en-US" altLang="zh-CN" sz="2400" dirty="0"/>
              <a:t>];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 err="1"/>
              <a:t>cityDetailViewController.title</a:t>
            </a:r>
            <a:r>
              <a:rPr lang="en-US" altLang="zh-CN" sz="2400" dirty="0"/>
              <a:t>=</a:t>
            </a:r>
            <a:r>
              <a:rPr lang="en-US" altLang="zh-CN" sz="2400" dirty="0" smtClean="0"/>
              <a:t>@“</a:t>
            </a:r>
            <a:r>
              <a:rPr lang="zh-CN" altLang="en-US" sz="2400" dirty="0" smtClean="0"/>
              <a:t>广州欢迎你</a:t>
            </a:r>
            <a:r>
              <a:rPr lang="zh-CN" altLang="en-US" sz="2400" dirty="0"/>
              <a:t>！ </a:t>
            </a:r>
            <a:r>
              <a:rPr lang="en-US" altLang="zh-CN" sz="2400" dirty="0"/>
              <a:t>";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self.navigationController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pushViewController:cityDetailViewController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en-US" altLang="zh-CN" sz="2400" dirty="0" err="1"/>
              <a:t>animated:YES</a:t>
            </a:r>
            <a:r>
              <a:rPr lang="en-US" altLang="zh-CN" sz="2400" dirty="0"/>
              <a:t>];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cityDetailViewController</a:t>
            </a:r>
            <a:r>
              <a:rPr lang="en-US" altLang="zh-CN" sz="2400" dirty="0"/>
              <a:t> release];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}</a:t>
            </a:r>
          </a:p>
          <a:p>
            <a:pPr marL="342900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代码位于</a:t>
            </a:r>
            <a:r>
              <a:rPr lang="en-US" altLang="zh-CN" sz="2400" dirty="0" err="1"/>
              <a:t>CityViewController.m</a:t>
            </a:r>
            <a:r>
              <a:rPr lang="zh-CN" altLang="en-US" sz="2400" dirty="0"/>
              <a:t>文件中</a:t>
            </a:r>
          </a:p>
          <a:p>
            <a:pPr marL="342900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HT" altLang="en-US" sz="2400" dirty="0" smtClean="0"/>
              <a:t>演示</a:t>
            </a:r>
            <a:r>
              <a:rPr lang="zh-CHT" altLang="en-US" sz="2400" dirty="0"/>
              <a:t>案例</a:t>
            </a:r>
            <a:r>
              <a:rPr lang="en-US" altLang="zh-CHT" sz="2400" dirty="0" err="1"/>
              <a:t>NavigationControllerDemo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646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导航</a:t>
            </a:r>
            <a:r>
              <a:rPr lang="en-US" altLang="zh-CN" b="0" dirty="0"/>
              <a:t>View</a:t>
            </a:r>
            <a:r>
              <a:rPr lang="zh-CN" altLang="en-US" b="0" dirty="0"/>
              <a:t>间传递数据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504" y="1225688"/>
            <a:ext cx="8640960" cy="5242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@</a:t>
            </a:r>
            <a:r>
              <a:rPr lang="en-US" altLang="zh-CN" sz="2000" dirty="0"/>
              <a:t>interface </a:t>
            </a:r>
            <a:r>
              <a:rPr lang="en-US" altLang="zh-CN" sz="2000" dirty="0" err="1"/>
              <a:t>CityDetailViewController</a:t>
            </a:r>
            <a:r>
              <a:rPr lang="en-US" altLang="zh-CN" sz="2000" dirty="0"/>
              <a:t> : </a:t>
            </a:r>
            <a:r>
              <a:rPr lang="en-US" altLang="zh-CN" sz="2000" dirty="0" err="1"/>
              <a:t>UIViewController</a:t>
            </a:r>
            <a:r>
              <a:rPr lang="en-US" altLang="zh-CN" sz="2000" dirty="0"/>
              <a:t> {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 err="1"/>
              <a:t>IBOutlet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UILabel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cityName</a:t>
            </a:r>
            <a:r>
              <a:rPr lang="en-US" altLang="zh-CN" sz="2000" dirty="0"/>
              <a:t>; </a:t>
            </a:r>
            <a:r>
              <a:rPr lang="en-US" altLang="zh-CN" sz="2000" dirty="0" err="1"/>
              <a:t>NSString</a:t>
            </a:r>
            <a:r>
              <a:rPr lang="en-US" altLang="zh-CN" sz="2000" dirty="0"/>
              <a:t> *city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40000"/>
              </a:lnSpc>
            </a:pPr>
            <a:r>
              <a:rPr lang="en-US" altLang="zh-CN" sz="2000" dirty="0" smtClean="0"/>
              <a:t> </a:t>
            </a:r>
            <a:r>
              <a:rPr lang="en-US" altLang="zh-CN" sz="2000" dirty="0"/>
              <a:t>}</a:t>
            </a:r>
          </a:p>
          <a:p>
            <a:pPr>
              <a:lnSpc>
                <a:spcPct val="140000"/>
              </a:lnSpc>
            </a:pPr>
            <a:r>
              <a:rPr lang="en-US" altLang="zh-CN" sz="2000" dirty="0"/>
              <a:t>@property (copy)</a:t>
            </a:r>
            <a:r>
              <a:rPr lang="en-US" altLang="zh-CN" sz="2000" dirty="0" err="1"/>
              <a:t>NSString</a:t>
            </a:r>
            <a:r>
              <a:rPr lang="en-US" altLang="zh-CN" sz="2000" dirty="0"/>
              <a:t> *city;@end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CityDetailViewController</a:t>
            </a:r>
            <a:r>
              <a:rPr lang="en-US" altLang="zh-CN" sz="2000" dirty="0" err="1"/>
              <a:t>.xib</a:t>
            </a:r>
            <a:r>
              <a:rPr lang="zh-CN" altLang="en-US" sz="2000" dirty="0"/>
              <a:t>中添加一个标签，并连接到</a:t>
            </a:r>
            <a:r>
              <a:rPr lang="en-US" altLang="zh-CN" sz="2000" dirty="0" err="1"/>
              <a:t>cityName</a:t>
            </a:r>
            <a:endParaRPr lang="en-US" altLang="zh-CN" sz="2000" dirty="0"/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/>
              <a:t>CityDetailViewController.m</a:t>
            </a:r>
            <a:endParaRPr lang="en-US" altLang="zh-CN" sz="2000" dirty="0"/>
          </a:p>
          <a:p>
            <a:pPr>
              <a:lnSpc>
                <a:spcPct val="140000"/>
              </a:lnSpc>
            </a:pPr>
            <a:r>
              <a:rPr lang="en-US" altLang="zh-CN" sz="2000" dirty="0"/>
              <a:t>- (void)</a:t>
            </a:r>
            <a:r>
              <a:rPr lang="en-US" altLang="zh-CN" sz="2000" dirty="0" err="1"/>
              <a:t>viewDidLoad</a:t>
            </a:r>
            <a:r>
              <a:rPr lang="en-US" altLang="zh-CN" sz="2000" dirty="0"/>
              <a:t>{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 err="1"/>
              <a:t>cityName.text</a:t>
            </a:r>
            <a:r>
              <a:rPr lang="en-US" altLang="zh-CN" sz="2000" dirty="0"/>
              <a:t>=city; //</a:t>
            </a:r>
            <a:r>
              <a:rPr lang="zh-CN" altLang="en-US" sz="2000" dirty="0"/>
              <a:t>设置到城市名到标签上</a:t>
            </a:r>
          </a:p>
          <a:p>
            <a:pPr lvl="1">
              <a:lnSpc>
                <a:spcPct val="140000"/>
              </a:lnSpc>
            </a:pPr>
            <a:r>
              <a:rPr lang="en-US" altLang="zh-CN" sz="2000" dirty="0"/>
              <a:t>[super </a:t>
            </a:r>
            <a:r>
              <a:rPr lang="en-US" altLang="zh-CN" sz="2000" dirty="0" err="1"/>
              <a:t>viewDidLoad</a:t>
            </a:r>
            <a:r>
              <a:rPr lang="en-US" altLang="zh-CN" sz="2000" dirty="0"/>
              <a:t>];</a:t>
            </a:r>
          </a:p>
          <a:p>
            <a:pPr>
              <a:lnSpc>
                <a:spcPct val="140000"/>
              </a:lnSpc>
            </a:pPr>
            <a:r>
              <a:rPr lang="en-US" altLang="zh-CN" sz="2000" dirty="0"/>
              <a:t>}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/>
              <a:t>selectCity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方法中加入以传递城市名给</a:t>
            </a:r>
            <a:r>
              <a:rPr lang="en-US" altLang="zh-CN" sz="2000" dirty="0"/>
              <a:t>city </a:t>
            </a:r>
            <a:r>
              <a:rPr lang="zh-CN" altLang="en-US" sz="2000" dirty="0"/>
              <a:t>：</a:t>
            </a:r>
          </a:p>
          <a:p>
            <a:pPr>
              <a:lnSpc>
                <a:spcPct val="140000"/>
              </a:lnSpc>
            </a:pPr>
            <a:r>
              <a:rPr lang="en-US" altLang="zh-CN" sz="2000" dirty="0" err="1"/>
              <a:t>cityDetailViewController.city</a:t>
            </a:r>
            <a:r>
              <a:rPr lang="en-US" altLang="zh-CN" sz="2000" dirty="0"/>
              <a:t>=</a:t>
            </a:r>
            <a:r>
              <a:rPr lang="en-US" altLang="zh-CN" sz="2000" dirty="0" smtClean="0"/>
              <a:t>@” </a:t>
            </a:r>
            <a:r>
              <a:rPr lang="zh-CN" altLang="en-US" sz="2000" dirty="0" smtClean="0"/>
              <a:t>广州</a:t>
            </a:r>
            <a:r>
              <a:rPr lang="en-US" altLang="zh-CN" sz="2000" dirty="0" smtClean="0"/>
              <a:t>"</a:t>
            </a:r>
            <a:r>
              <a:rPr lang="en-US" altLang="zh-CN" sz="2000" dirty="0"/>
              <a:t>;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0869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标签栏控制器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12776"/>
            <a:ext cx="2304256" cy="40881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412776"/>
            <a:ext cx="2292960" cy="40324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1412776"/>
            <a:ext cx="2304256" cy="4072373"/>
          </a:xfrm>
          <a:prstGeom prst="rect">
            <a:avLst/>
          </a:prstGeom>
        </p:spPr>
      </p:pic>
      <p:sp>
        <p:nvSpPr>
          <p:cNvPr id="9" name="右大括号 8"/>
          <p:cNvSpPr/>
          <p:nvPr/>
        </p:nvSpPr>
        <p:spPr>
          <a:xfrm rot="5400000">
            <a:off x="3960714" y="2168078"/>
            <a:ext cx="502492" cy="7344816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" name="直线连接符 12"/>
          <p:cNvCxnSpPr/>
          <p:nvPr/>
        </p:nvCxnSpPr>
        <p:spPr>
          <a:xfrm flipV="1">
            <a:off x="4211960" y="5517232"/>
            <a:ext cx="0" cy="432048"/>
          </a:xfrm>
          <a:prstGeom prst="line">
            <a:avLst/>
          </a:prstGeom>
          <a:ln>
            <a:solidFill>
              <a:srgbClr val="FF67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987824" y="6165304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 smtClean="0">
                <a:solidFill>
                  <a:srgbClr val="8000FF"/>
                </a:solidFill>
              </a:rPr>
              <a:t>切换视图控制器</a:t>
            </a:r>
            <a:endParaRPr kumimoji="1" lang="zh-CN" altLang="en-US" sz="2000" dirty="0">
              <a:solidFill>
                <a:srgbClr val="8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828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/>
              <a:t>视图控制器类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190594"/>
            <a:ext cx="5688632" cy="56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0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标签栏控制器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96752"/>
            <a:ext cx="7157902" cy="554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9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标签栏控制器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196752"/>
            <a:ext cx="8568952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.</a:t>
            </a:r>
            <a:r>
              <a:rPr lang="en-US" altLang="zh-CN" sz="2400" dirty="0"/>
              <a:t>h</a:t>
            </a:r>
            <a:r>
              <a:rPr lang="zh-CN" altLang="en-US" sz="2400" dirty="0"/>
              <a:t>中声明标签栏控制器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da-DK" altLang="zh-CN" sz="2400" dirty="0" err="1" smtClean="0">
                <a:solidFill>
                  <a:srgbClr val="FFFF00"/>
                </a:solidFill>
              </a:rPr>
              <a:t>UITabBarController</a:t>
            </a:r>
            <a:r>
              <a:rPr lang="da-DK" altLang="zh-CN" sz="2400" dirty="0" smtClean="0">
                <a:solidFill>
                  <a:srgbClr val="FFFF00"/>
                </a:solidFill>
              </a:rPr>
              <a:t> </a:t>
            </a:r>
            <a:r>
              <a:rPr lang="da-DK" altLang="zh-CN" sz="2400" dirty="0">
                <a:solidFill>
                  <a:srgbClr val="FFFF00"/>
                </a:solidFill>
              </a:rPr>
              <a:t>*</a:t>
            </a:r>
            <a:r>
              <a:rPr lang="da-DK" altLang="zh-CN" sz="2400" dirty="0" err="1">
                <a:solidFill>
                  <a:srgbClr val="FFFF00"/>
                </a:solidFill>
              </a:rPr>
              <a:t>tabBarCtl</a:t>
            </a:r>
            <a:r>
              <a:rPr lang="da-DK" altLang="zh-CN" sz="2400" dirty="0">
                <a:solidFill>
                  <a:srgbClr val="FFFF00"/>
                </a:solidFill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.m</a:t>
            </a:r>
            <a:r>
              <a:rPr lang="zh-CN" altLang="en-US" sz="2400" dirty="0" smtClean="0"/>
              <a:t>中初始化并将其导航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视图控制器放到</a:t>
            </a:r>
            <a:r>
              <a:rPr lang="en-US" altLang="zh-CN" sz="2400" dirty="0" err="1" smtClean="0"/>
              <a:t>viewControllers</a:t>
            </a:r>
            <a:r>
              <a:rPr lang="zh-CN" altLang="en-US" sz="2400" dirty="0" smtClean="0"/>
              <a:t>数组中</a:t>
            </a:r>
            <a:endParaRPr lang="zh-CN" altLang="en-US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>
                <a:solidFill>
                  <a:srgbClr val="FFFF00"/>
                </a:solidFill>
              </a:rPr>
              <a:t>tabBarCtl</a:t>
            </a:r>
            <a:r>
              <a:rPr lang="en-US" altLang="zh-CN" sz="2400" dirty="0">
                <a:solidFill>
                  <a:srgbClr val="FFFF00"/>
                </a:solidFill>
              </a:rPr>
              <a:t>=[[</a:t>
            </a:r>
            <a:r>
              <a:rPr lang="en-US" altLang="zh-CN" sz="2400" dirty="0" err="1">
                <a:solidFill>
                  <a:srgbClr val="FFFF00"/>
                </a:solidFill>
              </a:rPr>
              <a:t>UITabBarController</a:t>
            </a:r>
            <a:r>
              <a:rPr lang="en-US" altLang="zh-CN" sz="2400" dirty="0">
                <a:solidFill>
                  <a:srgbClr val="FFFF00"/>
                </a:solidFill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</a:rPr>
              <a:t>alloc</a:t>
            </a:r>
            <a:r>
              <a:rPr lang="en-US" altLang="zh-CN" sz="2400" dirty="0">
                <a:solidFill>
                  <a:srgbClr val="FFFF00"/>
                </a:solidFill>
              </a:rPr>
              <a:t>] </a:t>
            </a:r>
            <a:r>
              <a:rPr lang="en-US" altLang="zh-CN" sz="2400" dirty="0" err="1">
                <a:solidFill>
                  <a:srgbClr val="FFFF00"/>
                </a:solidFill>
              </a:rPr>
              <a:t>init</a:t>
            </a:r>
            <a:r>
              <a:rPr lang="en-US" altLang="zh-CN" sz="2400" dirty="0">
                <a:solidFill>
                  <a:srgbClr val="FFFF00"/>
                </a:solidFill>
              </a:rPr>
              <a:t>];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>
                <a:solidFill>
                  <a:srgbClr val="FFFF00"/>
                </a:solidFill>
              </a:rPr>
              <a:t>tabBarCtl.viewControllers</a:t>
            </a:r>
            <a:r>
              <a:rPr lang="en-US" altLang="zh-CN" sz="2400" dirty="0">
                <a:solidFill>
                  <a:srgbClr val="FFFF00"/>
                </a:solidFill>
              </a:rPr>
              <a:t>=[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NSArray</a:t>
            </a:r>
            <a:r>
              <a:rPr lang="zh-CN" altLang="zh-CN" sz="2400" dirty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arrayWithObjects:navController</a:t>
            </a:r>
            <a:r>
              <a:rPr lang="en-US" altLang="zh-CN" sz="2400" dirty="0" err="1">
                <a:solidFill>
                  <a:srgbClr val="FFFF00"/>
                </a:solidFill>
              </a:rPr>
              <a:t>,aViewCtl,nil</a:t>
            </a:r>
            <a:r>
              <a:rPr lang="en-US" altLang="zh-CN" sz="2400" dirty="0">
                <a:solidFill>
                  <a:srgbClr val="FFFF00"/>
                </a:solidFill>
              </a:rPr>
              <a:t>]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将标签栏</a:t>
            </a:r>
            <a:r>
              <a:rPr lang="zh-CN" altLang="en-US" sz="2400" dirty="0"/>
              <a:t>控制器的</a:t>
            </a:r>
            <a:r>
              <a:rPr lang="en-US" altLang="zh-CN" sz="2400" dirty="0"/>
              <a:t>view</a:t>
            </a:r>
            <a:r>
              <a:rPr lang="zh-CN" altLang="en-US" sz="2400" dirty="0"/>
              <a:t>添加到</a:t>
            </a:r>
            <a:r>
              <a:rPr lang="en-US" altLang="zh-CN" sz="2400" dirty="0"/>
              <a:t>window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>
                <a:solidFill>
                  <a:srgbClr val="FFFF00"/>
                </a:solidFill>
              </a:rPr>
              <a:t>[</a:t>
            </a:r>
            <a:r>
              <a:rPr lang="en-US" altLang="zh-CN" sz="2400" dirty="0">
                <a:solidFill>
                  <a:srgbClr val="FFFF00"/>
                </a:solidFill>
              </a:rPr>
              <a:t>window </a:t>
            </a:r>
            <a:r>
              <a:rPr lang="en-US" altLang="zh-CN" sz="2400" dirty="0" err="1">
                <a:solidFill>
                  <a:srgbClr val="FFFF00"/>
                </a:solidFill>
              </a:rPr>
              <a:t>addSubView:tabBarCtl.view</a:t>
            </a:r>
            <a:r>
              <a:rPr lang="en-US" altLang="zh-CN" sz="2400" dirty="0">
                <a:solidFill>
                  <a:srgbClr val="FFFF00"/>
                </a:solidFill>
              </a:rPr>
              <a:t>]</a:t>
            </a:r>
            <a:endParaRPr kumimoji="1"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6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标签栏控制器案例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225688"/>
            <a:ext cx="8424936" cy="514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/</a:t>
            </a:r>
            <a:r>
              <a:rPr lang="en-US" altLang="zh-CN" sz="2000" dirty="0"/>
              <a:t>/</a:t>
            </a:r>
            <a:r>
              <a:rPr lang="zh-CN" altLang="en-US" sz="2000" dirty="0"/>
              <a:t>实例化标签栏控制器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>
                <a:solidFill>
                  <a:srgbClr val="FFFF00"/>
                </a:solidFill>
              </a:rPr>
              <a:t>tabBarCtl</a:t>
            </a:r>
            <a:r>
              <a:rPr lang="en-US" altLang="zh-CN" sz="2000" dirty="0">
                <a:solidFill>
                  <a:srgbClr val="FFFF00"/>
                </a:solidFill>
              </a:rPr>
              <a:t>=[[</a:t>
            </a:r>
            <a:r>
              <a:rPr lang="en-US" altLang="zh-CN" sz="2000" dirty="0" err="1">
                <a:solidFill>
                  <a:srgbClr val="FFFF00"/>
                </a:solidFill>
              </a:rPr>
              <a:t>UITabBarController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</a:rPr>
              <a:t>alloc</a:t>
            </a:r>
            <a:r>
              <a:rPr lang="en-US" altLang="zh-CN" sz="2000" dirty="0">
                <a:solidFill>
                  <a:srgbClr val="FFFF00"/>
                </a:solidFill>
              </a:rPr>
              <a:t>] </a:t>
            </a:r>
            <a:r>
              <a:rPr lang="en-US" altLang="zh-CN" sz="2000" dirty="0" err="1">
                <a:solidFill>
                  <a:srgbClr val="FFFF00"/>
                </a:solidFill>
              </a:rPr>
              <a:t>init</a:t>
            </a:r>
            <a:r>
              <a:rPr lang="en-US" altLang="zh-CN" sz="2000" dirty="0">
                <a:solidFill>
                  <a:srgbClr val="FFFF00"/>
                </a:solidFill>
              </a:rPr>
              <a:t>];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//</a:t>
            </a:r>
            <a:r>
              <a:rPr lang="zh-CN" altLang="en-US" sz="2000" dirty="0" smtClean="0"/>
              <a:t>实例化视图控制器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>
                <a:solidFill>
                  <a:srgbClr val="FFFF00"/>
                </a:solidFill>
              </a:rPr>
              <a:t>CityViewController</a:t>
            </a:r>
            <a:r>
              <a:rPr lang="en-US" altLang="zh-CN" sz="2000" dirty="0" smtClean="0">
                <a:solidFill>
                  <a:srgbClr val="FFFF00"/>
                </a:solidFill>
              </a:rPr>
              <a:t> *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cityViewCtl</a:t>
            </a:r>
            <a:r>
              <a:rPr lang="en-US" altLang="zh-CN" sz="2000" dirty="0" smtClean="0">
                <a:solidFill>
                  <a:srgbClr val="FFFF00"/>
                </a:solidFill>
              </a:rPr>
              <a:t>=[[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CityViewController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alloc</a:t>
            </a:r>
            <a:r>
              <a:rPr lang="en-US" altLang="zh-CN" sz="2000" dirty="0" smtClean="0">
                <a:solidFill>
                  <a:srgbClr val="FFFF00"/>
                </a:solidFill>
              </a:rPr>
              <a:t>]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init</a:t>
            </a:r>
            <a:r>
              <a:rPr lang="en-US" altLang="zh-CN" sz="2000" dirty="0" smtClean="0">
                <a:solidFill>
                  <a:srgbClr val="FFFF00"/>
                </a:solidFill>
              </a:rPr>
              <a:t>];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>
                <a:solidFill>
                  <a:srgbClr val="FFFF00"/>
                </a:solidFill>
                <a:hlinkClick r:id="rId2"/>
              </a:rPr>
              <a:t>cityViewCtl.title</a:t>
            </a:r>
            <a:r>
              <a:rPr lang="en-US" altLang="zh-CN" sz="2000" dirty="0" smtClean="0">
                <a:solidFill>
                  <a:srgbClr val="FFFF00"/>
                </a:solidFill>
                <a:hlinkClick r:id="rId2"/>
              </a:rPr>
              <a:t>=@"</a:t>
            </a:r>
            <a:r>
              <a:rPr lang="zh-CN" altLang="en-US" sz="2000" dirty="0" smtClean="0">
                <a:solidFill>
                  <a:srgbClr val="FFFF00"/>
                </a:solidFill>
                <a:hlinkClick r:id="rId2"/>
              </a:rPr>
              <a:t>城市信息</a:t>
            </a:r>
            <a:r>
              <a:rPr lang="en-US" altLang="zh-CN" sz="2000" dirty="0" smtClean="0">
                <a:solidFill>
                  <a:srgbClr val="FFFF00"/>
                </a:solidFill>
              </a:rPr>
              <a:t>";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>
                <a:solidFill>
                  <a:srgbClr val="FFFF00"/>
                </a:solidFill>
              </a:rPr>
              <a:t>CityDetailViewController</a:t>
            </a:r>
            <a:r>
              <a:rPr lang="en-US" altLang="zh-CN" sz="2000" dirty="0" smtClean="0">
                <a:solidFill>
                  <a:srgbClr val="FFFF00"/>
                </a:solidFill>
              </a:rPr>
              <a:t> *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cityDetailViewCtl</a:t>
            </a:r>
            <a:r>
              <a:rPr lang="en-US" altLang="zh-CN" sz="2000" dirty="0" smtClean="0">
                <a:solidFill>
                  <a:srgbClr val="FFFF00"/>
                </a:solidFill>
              </a:rPr>
              <a:t>=[[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CityDetailViewController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alloc</a:t>
            </a:r>
            <a:r>
              <a:rPr lang="en-US" altLang="zh-CN" sz="2000" dirty="0" smtClean="0">
                <a:solidFill>
                  <a:srgbClr val="FFFF00"/>
                </a:solidFill>
              </a:rPr>
              <a:t>]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init</a:t>
            </a:r>
            <a:r>
              <a:rPr lang="en-US" altLang="zh-CN" sz="2000" dirty="0" smtClean="0">
                <a:solidFill>
                  <a:srgbClr val="FFFF00"/>
                </a:solidFill>
              </a:rPr>
              <a:t>];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>
                <a:solidFill>
                  <a:srgbClr val="FFFF00"/>
                </a:solidFill>
                <a:hlinkClick r:id="rId3"/>
              </a:rPr>
              <a:t>cityDetailViewCtl.title</a:t>
            </a:r>
            <a:r>
              <a:rPr lang="en-US" altLang="zh-CN" sz="2000" dirty="0">
                <a:solidFill>
                  <a:srgbClr val="FFFF00"/>
                </a:solidFill>
                <a:hlinkClick r:id="rId3"/>
              </a:rPr>
              <a:t>=@"</a:t>
            </a:r>
            <a:r>
              <a:rPr lang="zh-CN" altLang="en-US" sz="2000" dirty="0">
                <a:solidFill>
                  <a:srgbClr val="FFFF00"/>
                </a:solidFill>
                <a:hlinkClick r:id="rId3"/>
              </a:rPr>
              <a:t>细节信息</a:t>
            </a:r>
            <a:r>
              <a:rPr lang="en-US" altLang="zh-CN" sz="2000" dirty="0">
                <a:solidFill>
                  <a:srgbClr val="FFFF00"/>
                </a:solidFill>
              </a:rPr>
              <a:t>";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/</a:t>
            </a:r>
            <a:r>
              <a:rPr lang="en-US" altLang="zh-CN" sz="2000" dirty="0"/>
              <a:t>/</a:t>
            </a:r>
            <a:r>
              <a:rPr lang="zh-CN" altLang="en-US" sz="2000" dirty="0"/>
              <a:t>实例化导航控制器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>
                <a:solidFill>
                  <a:srgbClr val="FFFF00"/>
                </a:solidFill>
              </a:rPr>
              <a:t>navCtl</a:t>
            </a:r>
            <a:r>
              <a:rPr lang="en-US" altLang="zh-CN" sz="2000" dirty="0">
                <a:solidFill>
                  <a:srgbClr val="FFFF00"/>
                </a:solidFill>
              </a:rPr>
              <a:t>=[[</a:t>
            </a:r>
            <a:r>
              <a:rPr lang="en-US" altLang="zh-CN" sz="2000" dirty="0" err="1">
                <a:solidFill>
                  <a:srgbClr val="FFFF00"/>
                </a:solidFill>
              </a:rPr>
              <a:t>UINavigationController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</a:rPr>
              <a:t>alloc</a:t>
            </a:r>
            <a:r>
              <a:rPr lang="en-US" altLang="zh-CN" sz="2000" dirty="0">
                <a:solidFill>
                  <a:srgbClr val="FFFF00"/>
                </a:solidFill>
              </a:rPr>
              <a:t>] </a:t>
            </a:r>
            <a:r>
              <a:rPr lang="en-US" altLang="zh-CN" sz="2000" dirty="0" err="1">
                <a:solidFill>
                  <a:srgbClr val="FFFF00"/>
                </a:solidFill>
              </a:rPr>
              <a:t>init</a:t>
            </a:r>
            <a:r>
              <a:rPr lang="en-US" altLang="zh-CN" sz="2000" dirty="0">
                <a:solidFill>
                  <a:srgbClr val="FFFF00"/>
                </a:solidFill>
              </a:rPr>
              <a:t>];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>
                <a:solidFill>
                  <a:srgbClr val="FFFF00"/>
                </a:solidFill>
              </a:rPr>
              <a:t>[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navCtl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</a:rPr>
              <a:t>pushViewController:cityDetailViewCtl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</a:rPr>
              <a:t>animated:YES</a:t>
            </a:r>
            <a:r>
              <a:rPr lang="en-US" altLang="zh-CN" sz="2000" dirty="0">
                <a:solidFill>
                  <a:srgbClr val="FFFF00"/>
                </a:solidFill>
              </a:rPr>
              <a:t>];</a:t>
            </a:r>
            <a:endParaRPr kumimoji="1" lang="zh-CN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76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标签栏控制器案例续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114726"/>
            <a:ext cx="8820472" cy="504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/</a:t>
            </a:r>
            <a:r>
              <a:rPr lang="en-US" altLang="zh-CN" sz="2400" dirty="0"/>
              <a:t>/</a:t>
            </a:r>
            <a:r>
              <a:rPr lang="zh-CN" altLang="en-US" sz="2400" dirty="0"/>
              <a:t>添加所管理的视图控制器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/>
              <a:t>tabBarCtl.viewControllers</a:t>
            </a:r>
            <a:r>
              <a:rPr lang="en-US" altLang="zh-CN" sz="2400" dirty="0"/>
              <a:t>=[</a:t>
            </a:r>
            <a:r>
              <a:rPr lang="en-US" altLang="zh-CN" sz="2400" dirty="0" err="1"/>
              <a:t>NSArray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arrayWithObjects:navCtl,cityViewCtl</a:t>
            </a:r>
            <a:r>
              <a:rPr lang="en-US" altLang="zh-CN" sz="2400" dirty="0"/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nil];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cityViewCtl</a:t>
            </a:r>
            <a:r>
              <a:rPr lang="en-US" altLang="zh-CN" sz="2400" dirty="0"/>
              <a:t> release];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cityDetailViewCtl</a:t>
            </a:r>
            <a:r>
              <a:rPr lang="en-US" altLang="zh-CN" sz="2400" dirty="0"/>
              <a:t> release];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self.window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addSubview:tabBarCtl.view</a:t>
            </a:r>
            <a:r>
              <a:rPr lang="en-US" altLang="zh-CN" sz="2400" dirty="0"/>
              <a:t>];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self.window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makeKeyAndVisible</a:t>
            </a:r>
            <a:r>
              <a:rPr lang="en-US" altLang="zh-CN" sz="2400" dirty="0"/>
              <a:t>];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>
                <a:solidFill>
                  <a:schemeClr val="accent2"/>
                </a:solidFill>
              </a:rPr>
              <a:t>参</a:t>
            </a:r>
            <a:r>
              <a:rPr lang="zh-CN" altLang="en-US" sz="2400" dirty="0">
                <a:solidFill>
                  <a:schemeClr val="accent2"/>
                </a:solidFill>
              </a:rPr>
              <a:t>考案例： </a:t>
            </a:r>
            <a:r>
              <a:rPr lang="en-US" altLang="zh-CN" sz="2400" dirty="0" err="1">
                <a:solidFill>
                  <a:schemeClr val="accent2"/>
                </a:solidFill>
              </a:rPr>
              <a:t>TabBarControllerDemo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200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总结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340768"/>
            <a:ext cx="878497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/>
              <a:t>表视图控制器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/>
              <a:t>集合视图控制器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/>
              <a:t>导航控制器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/>
              <a:t>标签栏控制器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194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表格视图样式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3528" y="1124744"/>
            <a:ext cx="84249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无格式样式</a:t>
            </a:r>
            <a:r>
              <a:rPr lang="zh-TW" altLang="en-US" sz="2400" dirty="0"/>
              <a:t>（ </a:t>
            </a:r>
            <a:r>
              <a:rPr lang="en-US" altLang="zh-TW" sz="2400" dirty="0" err="1"/>
              <a:t>UITableViewStylePlain</a:t>
            </a:r>
            <a:r>
              <a:rPr lang="zh-TW" altLang="en-US" sz="2400" dirty="0"/>
              <a:t>）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分组样式</a:t>
            </a:r>
            <a:r>
              <a:rPr lang="zh-TW" altLang="en-US" sz="2400" dirty="0"/>
              <a:t>（ </a:t>
            </a:r>
            <a:r>
              <a:rPr lang="en-US" altLang="zh-TW" sz="2400" dirty="0" err="1"/>
              <a:t>UITableViewStyleGrouped</a:t>
            </a:r>
            <a:r>
              <a:rPr lang="zh-TW" altLang="en-US" sz="2400" dirty="0"/>
              <a:t>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348880"/>
            <a:ext cx="2520280" cy="44322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358862"/>
            <a:ext cx="2520280" cy="445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8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表视图控制器案例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412776"/>
            <a:ext cx="8496944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新建项目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New</a:t>
            </a:r>
            <a:r>
              <a:rPr lang="en-US" altLang="zh-CN" sz="2400" dirty="0"/>
              <a:t>-&gt;File-&gt;</a:t>
            </a:r>
            <a:r>
              <a:rPr lang="en-US" altLang="zh-CN" sz="2400" dirty="0" err="1"/>
              <a:t>UIViewController</a:t>
            </a:r>
            <a:r>
              <a:rPr lang="en-US" altLang="zh-CN" sz="2400" dirty="0"/>
              <a:t> subclass-&gt;Subclass of</a:t>
            </a:r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lang="en-US" altLang="zh-CN" sz="2400" dirty="0" err="1"/>
              <a:t>UITableViewController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打开</a:t>
            </a:r>
            <a:r>
              <a:rPr lang="en-US" altLang="zh-CN" sz="2400" dirty="0" err="1" smtClean="0"/>
              <a:t>xib</a:t>
            </a:r>
            <a:r>
              <a:rPr lang="zh-CN" altLang="en-US" sz="2400" dirty="0" smtClean="0"/>
              <a:t>文件的属性检查器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修改表视图的属性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Style</a:t>
            </a:r>
            <a:r>
              <a:rPr lang="zh-TW" altLang="en-US" sz="2400" dirty="0" smtClean="0"/>
              <a:t>设置视图类型</a:t>
            </a:r>
            <a:r>
              <a:rPr lang="en-US" altLang="zh-TW" sz="2400" dirty="0" smtClean="0"/>
              <a:t>:</a:t>
            </a:r>
            <a:r>
              <a:rPr lang="en-US" altLang="zh-TW" sz="2400" dirty="0" smtClean="0">
                <a:solidFill>
                  <a:srgbClr val="FF6700"/>
                </a:solidFill>
              </a:rPr>
              <a:t>Plain</a:t>
            </a:r>
            <a:r>
              <a:rPr lang="zh-TW" altLang="en-US" sz="2400" dirty="0" smtClean="0"/>
              <a:t>不分组， </a:t>
            </a:r>
            <a:r>
              <a:rPr lang="en-US" altLang="zh-TW" sz="2400" dirty="0" smtClean="0">
                <a:solidFill>
                  <a:schemeClr val="accent3"/>
                </a:solidFill>
              </a:rPr>
              <a:t>Grouped</a:t>
            </a:r>
            <a:r>
              <a:rPr lang="zh-TW" altLang="en-US" sz="2400" dirty="0" smtClean="0"/>
              <a:t>分组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在委托类</a:t>
            </a:r>
            <a:r>
              <a:rPr lang="en-US" altLang="zh-TW" sz="2400" dirty="0"/>
              <a:t>.h</a:t>
            </a:r>
            <a:r>
              <a:rPr lang="zh-TW" altLang="en-US" sz="2400" dirty="0"/>
              <a:t>中加入表视图控制器属性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在委托类</a:t>
            </a:r>
            <a:r>
              <a:rPr lang="en-US" altLang="zh-TW" sz="2400" dirty="0"/>
              <a:t>.m</a:t>
            </a:r>
            <a:r>
              <a:rPr lang="zh-TW" altLang="en-US" sz="2400" dirty="0"/>
              <a:t>中实例化表视图控制器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在委托类</a:t>
            </a:r>
            <a:r>
              <a:rPr lang="en-US" altLang="zh-TW" sz="2400" dirty="0"/>
              <a:t>.m</a:t>
            </a:r>
            <a:r>
              <a:rPr lang="zh-TW" altLang="en-US" sz="2400" dirty="0"/>
              <a:t>中</a:t>
            </a:r>
            <a:r>
              <a:rPr lang="en-US" altLang="zh-TW" sz="2400" dirty="0" err="1"/>
              <a:t>dealloc</a:t>
            </a:r>
            <a:r>
              <a:rPr lang="zh-TW" altLang="en-US" sz="2400" dirty="0"/>
              <a:t>方法中释放表视图控制器实例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pl-PL" sz="2400" dirty="0" smtClean="0">
                <a:solidFill>
                  <a:srgbClr val="FFFF00"/>
                </a:solidFill>
              </a:rPr>
              <a:t>演示</a:t>
            </a:r>
            <a:r>
              <a:rPr lang="zh-CN" altLang="pl-PL" sz="2400" dirty="0">
                <a:solidFill>
                  <a:srgbClr val="FFFF00"/>
                </a:solidFill>
              </a:rPr>
              <a:t>案例</a:t>
            </a:r>
            <a:r>
              <a:rPr lang="pl-PL" altLang="zh-CN" sz="2400" dirty="0" err="1">
                <a:solidFill>
                  <a:srgbClr val="FFFF00"/>
                </a:solidFill>
              </a:rPr>
              <a:t>TableViewControllerDemo</a:t>
            </a:r>
            <a:endParaRPr kumimoji="1"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0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表视图控制器案例</a:t>
            </a:r>
            <a:r>
              <a:rPr lang="en-US" altLang="zh-CN" b="0" dirty="0"/>
              <a:t>(</a:t>
            </a:r>
            <a:r>
              <a:rPr lang="zh-CN" altLang="en-US" b="0" dirty="0"/>
              <a:t>续</a:t>
            </a:r>
            <a:r>
              <a:rPr lang="en-US" altLang="zh-CN" b="0" dirty="0"/>
              <a:t>)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56468"/>
            <a:ext cx="8712968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准备表视图</a:t>
            </a:r>
            <a:r>
              <a:rPr lang="zh-CN" altLang="en-US" sz="2400" dirty="0"/>
              <a:t>的数据源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在表视图</a:t>
            </a:r>
            <a:r>
              <a:rPr lang="zh-TW" altLang="en-US" sz="2400" dirty="0"/>
              <a:t>控制器</a:t>
            </a:r>
            <a:r>
              <a:rPr lang="en-US" altLang="zh-TW" sz="2400" dirty="0"/>
              <a:t>.h</a:t>
            </a:r>
            <a:r>
              <a:rPr lang="zh-TW" altLang="en-US" sz="2400" dirty="0"/>
              <a:t>中加入</a:t>
            </a:r>
            <a:r>
              <a:rPr lang="en-US" altLang="zh-TW" sz="2400" dirty="0" err="1">
                <a:solidFill>
                  <a:srgbClr val="FFFF00"/>
                </a:solidFill>
              </a:rPr>
              <a:t>NSArray</a:t>
            </a:r>
            <a:r>
              <a:rPr lang="en-US" altLang="zh-TW" sz="2400" dirty="0">
                <a:solidFill>
                  <a:srgbClr val="FFFF00"/>
                </a:solidFill>
              </a:rPr>
              <a:t> *city</a:t>
            </a:r>
            <a:r>
              <a:rPr lang="en-US" altLang="zh-TW" sz="2400" dirty="0"/>
              <a:t>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在表视图</a:t>
            </a:r>
            <a:r>
              <a:rPr lang="zh-CN" altLang="en-US" sz="2400" dirty="0"/>
              <a:t>控制器</a:t>
            </a:r>
            <a:r>
              <a:rPr lang="en-US" altLang="zh-CN" sz="2400" dirty="0"/>
              <a:t>.m</a:t>
            </a:r>
            <a:r>
              <a:rPr lang="zh-CN" altLang="en-US" sz="2400" dirty="0"/>
              <a:t>中添加装载数据的方法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3"/>
                </a:solidFill>
              </a:rPr>
              <a:t>-(void)</a:t>
            </a:r>
            <a:r>
              <a:rPr lang="en-US" altLang="zh-CN" sz="2400" dirty="0" err="1">
                <a:solidFill>
                  <a:schemeClr val="accent3"/>
                </a:solidFill>
              </a:rPr>
              <a:t>loadData</a:t>
            </a:r>
            <a:r>
              <a:rPr lang="en-US" altLang="zh-CN" sz="2400" dirty="0">
                <a:solidFill>
                  <a:schemeClr val="accent3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3"/>
                </a:solidFill>
              </a:rPr>
              <a:t>city=[</a:t>
            </a:r>
            <a:r>
              <a:rPr lang="en-US" altLang="zh-CN" sz="2400" dirty="0" err="1">
                <a:solidFill>
                  <a:schemeClr val="accent3"/>
                </a:solidFill>
              </a:rPr>
              <a:t>NSArray</a:t>
            </a:r>
            <a:r>
              <a:rPr lang="en-US" altLang="zh-CN" sz="2400" dirty="0">
                <a:solidFill>
                  <a:schemeClr val="accent3"/>
                </a:solidFill>
              </a:rPr>
              <a:t> </a:t>
            </a:r>
            <a:r>
              <a:rPr lang="en-US" altLang="zh-CN" sz="2400" dirty="0" err="1">
                <a:solidFill>
                  <a:schemeClr val="accent3"/>
                </a:solidFill>
              </a:rPr>
              <a:t>arrayWithObjects</a:t>
            </a:r>
            <a:r>
              <a:rPr lang="en-US" altLang="zh-CN" sz="2400" dirty="0">
                <a:solidFill>
                  <a:schemeClr val="accent3"/>
                </a:solidFill>
              </a:rPr>
              <a:t>:@"</a:t>
            </a:r>
            <a:r>
              <a:rPr lang="zh-CN" altLang="en-US" sz="2400" dirty="0">
                <a:solidFill>
                  <a:schemeClr val="accent3"/>
                </a:solidFill>
              </a:rPr>
              <a:t>深圳</a:t>
            </a:r>
            <a:r>
              <a:rPr lang="en-US" altLang="zh-CN" sz="2400" dirty="0">
                <a:solidFill>
                  <a:schemeClr val="accent3"/>
                </a:solidFill>
              </a:rPr>
              <a:t>",@"</a:t>
            </a:r>
            <a:r>
              <a:rPr lang="zh-CN" altLang="en-US" sz="2400" dirty="0">
                <a:solidFill>
                  <a:schemeClr val="accent3"/>
                </a:solidFill>
              </a:rPr>
              <a:t>北京</a:t>
            </a:r>
            <a:r>
              <a:rPr lang="en-US" altLang="zh-CN" sz="2400" dirty="0">
                <a:solidFill>
                  <a:schemeClr val="accent3"/>
                </a:solidFill>
              </a:rPr>
              <a:t>",@"</a:t>
            </a:r>
            <a:r>
              <a:rPr lang="zh-CN" altLang="en-US" sz="2400" dirty="0">
                <a:solidFill>
                  <a:schemeClr val="accent3"/>
                </a:solidFill>
              </a:rPr>
              <a:t>上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3"/>
                </a:solidFill>
              </a:rPr>
              <a:t>海</a:t>
            </a:r>
            <a:r>
              <a:rPr lang="en-US" altLang="zh-CN" sz="2400" dirty="0">
                <a:solidFill>
                  <a:schemeClr val="accent3"/>
                </a:solidFill>
              </a:rPr>
              <a:t>",nil];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3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 err="1"/>
              <a:t>initWithStyle</a:t>
            </a:r>
            <a:r>
              <a:rPr lang="zh-CN" altLang="en-US" sz="2400" dirty="0"/>
              <a:t>方法中调用： </a:t>
            </a:r>
            <a:r>
              <a:rPr lang="en-US" altLang="zh-CN" sz="2400" dirty="0">
                <a:solidFill>
                  <a:srgbClr val="FFFF00"/>
                </a:solidFill>
              </a:rPr>
              <a:t>[self </a:t>
            </a:r>
            <a:r>
              <a:rPr lang="en-US" altLang="zh-CN" sz="2400" dirty="0" err="1">
                <a:solidFill>
                  <a:srgbClr val="FFFF00"/>
                </a:solidFill>
              </a:rPr>
              <a:t>loadData</a:t>
            </a:r>
            <a:r>
              <a:rPr lang="en-US" altLang="zh-CN" sz="2400" dirty="0">
                <a:solidFill>
                  <a:srgbClr val="FFFF00"/>
                </a:solidFill>
              </a:rPr>
              <a:t>];</a:t>
            </a:r>
            <a:endParaRPr kumimoji="1"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3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表视图控制器案例</a:t>
            </a:r>
            <a:r>
              <a:rPr lang="en-US" altLang="zh-CN" b="0" dirty="0"/>
              <a:t>(</a:t>
            </a:r>
            <a:r>
              <a:rPr lang="zh-CN" altLang="en-US" b="0" dirty="0"/>
              <a:t>续</a:t>
            </a:r>
            <a:r>
              <a:rPr lang="en-US" altLang="zh-CN" b="0" dirty="0"/>
              <a:t>)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124744"/>
            <a:ext cx="8496944" cy="5601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返回块</a:t>
            </a:r>
            <a:r>
              <a:rPr lang="zh-CN" altLang="en-US" sz="2400" dirty="0"/>
              <a:t>的个数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3"/>
                </a:solidFill>
              </a:rPr>
              <a:t>- (</a:t>
            </a:r>
            <a:r>
              <a:rPr lang="en-US" altLang="zh-CN" sz="2400" dirty="0" err="1">
                <a:solidFill>
                  <a:schemeClr val="accent3"/>
                </a:solidFill>
              </a:rPr>
              <a:t>NSInteger</a:t>
            </a:r>
            <a:r>
              <a:rPr lang="en-US" altLang="zh-CN" sz="2400" dirty="0">
                <a:solidFill>
                  <a:schemeClr val="accent3"/>
                </a:solidFill>
              </a:rPr>
              <a:t>)</a:t>
            </a:r>
            <a:r>
              <a:rPr lang="en-US" altLang="zh-CN" sz="2400" dirty="0" err="1">
                <a:solidFill>
                  <a:schemeClr val="accent3"/>
                </a:solidFill>
              </a:rPr>
              <a:t>numberOfSectionsInTableView</a:t>
            </a:r>
            <a:r>
              <a:rPr lang="en-US" altLang="zh-CN" sz="2400" dirty="0">
                <a:solidFill>
                  <a:schemeClr val="accent3"/>
                </a:solidFill>
              </a:rPr>
              <a:t>:(</a:t>
            </a:r>
            <a:r>
              <a:rPr lang="en-US" altLang="zh-CN" sz="2400" dirty="0" err="1">
                <a:solidFill>
                  <a:schemeClr val="accent3"/>
                </a:solidFill>
              </a:rPr>
              <a:t>UITableView</a:t>
            </a:r>
            <a:endParaRPr lang="en-US" altLang="zh-CN" sz="2400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3"/>
                </a:solidFill>
              </a:rPr>
              <a:t>*)</a:t>
            </a:r>
            <a:r>
              <a:rPr lang="en-US" altLang="zh-CN" sz="2400" dirty="0" err="1">
                <a:solidFill>
                  <a:schemeClr val="accent3"/>
                </a:solidFill>
              </a:rPr>
              <a:t>tableView</a:t>
            </a:r>
            <a:r>
              <a:rPr lang="en-US" altLang="zh-CN" sz="2400" dirty="0">
                <a:solidFill>
                  <a:schemeClr val="accent3"/>
                </a:solidFill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accent3"/>
                </a:solidFill>
              </a:rPr>
              <a:t>return 1;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3"/>
                </a:solidFill>
              </a:rPr>
              <a:t>}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返回块中</a:t>
            </a:r>
            <a:r>
              <a:rPr lang="zh-CN" altLang="en-US" sz="2400" dirty="0"/>
              <a:t>行数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FF00"/>
                </a:solidFill>
              </a:rPr>
              <a:t>- (</a:t>
            </a:r>
            <a:r>
              <a:rPr lang="en-US" altLang="zh-CN" sz="2400" dirty="0" err="1">
                <a:solidFill>
                  <a:srgbClr val="FFFF00"/>
                </a:solidFill>
              </a:rPr>
              <a:t>NSInteger</a:t>
            </a:r>
            <a:r>
              <a:rPr lang="en-US" altLang="zh-CN" sz="2400" dirty="0">
                <a:solidFill>
                  <a:srgbClr val="FFFF00"/>
                </a:solidFill>
              </a:rPr>
              <a:t>)</a:t>
            </a:r>
            <a:r>
              <a:rPr lang="en-US" altLang="zh-CN" sz="2400" dirty="0" err="1">
                <a:solidFill>
                  <a:srgbClr val="FFFF00"/>
                </a:solidFill>
              </a:rPr>
              <a:t>tableView</a:t>
            </a:r>
            <a:r>
              <a:rPr lang="en-US" altLang="zh-CN" sz="2400" dirty="0">
                <a:solidFill>
                  <a:srgbClr val="FFFF00"/>
                </a:solidFill>
              </a:rPr>
              <a:t>:(</a:t>
            </a:r>
            <a:r>
              <a:rPr lang="en-US" altLang="zh-CN" sz="2400" dirty="0" err="1">
                <a:solidFill>
                  <a:srgbClr val="FFFF00"/>
                </a:solidFill>
              </a:rPr>
              <a:t>UITableView</a:t>
            </a:r>
            <a:r>
              <a:rPr lang="en-US" altLang="zh-CN" sz="2400" dirty="0">
                <a:solidFill>
                  <a:srgbClr val="FFFF00"/>
                </a:solidFill>
              </a:rPr>
              <a:t> *)</a:t>
            </a:r>
            <a:r>
              <a:rPr lang="en-US" altLang="zh-CN" sz="2400" dirty="0" err="1">
                <a:solidFill>
                  <a:srgbClr val="FFFF00"/>
                </a:solidFill>
              </a:rPr>
              <a:t>tableView</a:t>
            </a:r>
            <a:endParaRPr lang="en-US" altLang="zh-CN" sz="24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rgbClr val="FFFF00"/>
                </a:solidFill>
              </a:rPr>
              <a:t>numberOfRowsInSection</a:t>
            </a:r>
            <a:r>
              <a:rPr lang="en-US" altLang="zh-CN" sz="2400" dirty="0">
                <a:solidFill>
                  <a:srgbClr val="FFFF00"/>
                </a:solidFill>
              </a:rPr>
              <a:t>:(</a:t>
            </a:r>
            <a:r>
              <a:rPr lang="en-US" altLang="zh-CN" sz="2400" dirty="0" err="1">
                <a:solidFill>
                  <a:srgbClr val="FFFF00"/>
                </a:solidFill>
              </a:rPr>
              <a:t>NSInteger</a:t>
            </a:r>
            <a:r>
              <a:rPr lang="en-US" altLang="zh-CN" sz="2400" dirty="0">
                <a:solidFill>
                  <a:srgbClr val="FFFF00"/>
                </a:solidFill>
              </a:rPr>
              <a:t>)section{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FFFF00"/>
                </a:solidFill>
              </a:rPr>
              <a:t>return [city count];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FF00"/>
                </a:solidFill>
              </a:rPr>
              <a:t>}</a:t>
            </a:r>
            <a:endParaRPr kumimoji="1"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98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表视图控制器案例</a:t>
            </a:r>
            <a:r>
              <a:rPr lang="en-US" altLang="zh-CN" b="0" dirty="0"/>
              <a:t>(</a:t>
            </a:r>
            <a:r>
              <a:rPr lang="zh-CN" altLang="en-US" b="0" dirty="0"/>
              <a:t>再续</a:t>
            </a:r>
            <a:r>
              <a:rPr lang="en-US" altLang="zh-CN" b="0" dirty="0"/>
              <a:t>)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340768"/>
            <a:ext cx="8712968" cy="5159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/</a:t>
            </a:r>
            <a:r>
              <a:rPr lang="en-US" altLang="zh-CN" sz="2000" dirty="0"/>
              <a:t>/</a:t>
            </a:r>
            <a:r>
              <a:rPr lang="zh-CN" altLang="en-US" sz="2000" dirty="0"/>
              <a:t>返回指定块</a:t>
            </a:r>
            <a:r>
              <a:rPr lang="zh-CN" altLang="en-US" dirty="0"/>
              <a:t>和行的表单元</a:t>
            </a:r>
          </a:p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pl-PL" altLang="zh-CN" dirty="0" smtClean="0"/>
              <a:t>- </a:t>
            </a:r>
            <a:r>
              <a:rPr lang="pl-PL" altLang="zh-CN" dirty="0"/>
              <a:t>(</a:t>
            </a:r>
            <a:r>
              <a:rPr lang="pl-PL" altLang="zh-CN" dirty="0" err="1"/>
              <a:t>UITableViewCell</a:t>
            </a:r>
            <a:r>
              <a:rPr lang="pl-PL" altLang="zh-CN" dirty="0"/>
              <a:t> *)</a:t>
            </a:r>
            <a:r>
              <a:rPr lang="pl-PL" altLang="zh-CN" dirty="0" err="1"/>
              <a:t>tableView</a:t>
            </a:r>
            <a:r>
              <a:rPr lang="pl-PL" altLang="zh-CN" dirty="0"/>
              <a:t>:(</a:t>
            </a:r>
            <a:r>
              <a:rPr lang="pl-PL" altLang="zh-CN" dirty="0" err="1"/>
              <a:t>UITableView</a:t>
            </a:r>
            <a:r>
              <a:rPr lang="pl-PL" altLang="zh-CN" dirty="0"/>
              <a:t> *)</a:t>
            </a:r>
            <a:r>
              <a:rPr lang="pl-PL" altLang="zh-CN" dirty="0" err="1"/>
              <a:t>tableView</a:t>
            </a:r>
            <a:endParaRPr lang="pl-PL" altLang="zh-CN" dirty="0"/>
          </a:p>
          <a:p>
            <a:pPr>
              <a:lnSpc>
                <a:spcPct val="130000"/>
              </a:lnSpc>
            </a:pPr>
            <a:r>
              <a:rPr lang="pl-PL" altLang="zh-CN" dirty="0" err="1"/>
              <a:t>cellForRowAtIndexPath</a:t>
            </a:r>
            <a:r>
              <a:rPr lang="pl-PL" altLang="zh-CN" dirty="0"/>
              <a:t>:(</a:t>
            </a:r>
            <a:r>
              <a:rPr lang="pl-PL" altLang="zh-CN" dirty="0" err="1"/>
              <a:t>NSIndexPath</a:t>
            </a:r>
            <a:r>
              <a:rPr lang="pl-PL" altLang="zh-CN" dirty="0"/>
              <a:t> *)</a:t>
            </a:r>
            <a:r>
              <a:rPr lang="pl-PL" altLang="zh-CN" dirty="0" err="1"/>
              <a:t>indexPath</a:t>
            </a:r>
            <a:r>
              <a:rPr lang="pl-PL" altLang="zh-CN" dirty="0"/>
              <a:t>{</a:t>
            </a:r>
          </a:p>
          <a:p>
            <a:pPr lvl="1">
              <a:lnSpc>
                <a:spcPct val="130000"/>
              </a:lnSpc>
            </a:pPr>
            <a:r>
              <a:rPr lang="pl-PL" altLang="zh-CN" dirty="0" err="1"/>
              <a:t>static</a:t>
            </a:r>
            <a:r>
              <a:rPr lang="pl-PL" altLang="zh-CN" dirty="0"/>
              <a:t> </a:t>
            </a:r>
            <a:r>
              <a:rPr lang="pl-PL" altLang="zh-CN" dirty="0" err="1"/>
              <a:t>NSString</a:t>
            </a:r>
            <a:r>
              <a:rPr lang="pl-PL" altLang="zh-CN" dirty="0"/>
              <a:t> *</a:t>
            </a:r>
            <a:r>
              <a:rPr lang="pl-PL" altLang="zh-CN" dirty="0" err="1"/>
              <a:t>CellIdentifier</a:t>
            </a:r>
            <a:r>
              <a:rPr lang="pl-PL" altLang="zh-CN" dirty="0"/>
              <a:t> = @"Cell";</a:t>
            </a:r>
          </a:p>
          <a:p>
            <a:pPr lvl="1">
              <a:lnSpc>
                <a:spcPct val="130000"/>
              </a:lnSpc>
            </a:pPr>
            <a:r>
              <a:rPr lang="pl-PL" altLang="zh-CN" dirty="0" err="1">
                <a:solidFill>
                  <a:srgbClr val="FFFF00"/>
                </a:solidFill>
              </a:rPr>
              <a:t>UITableViewCell</a:t>
            </a:r>
            <a:r>
              <a:rPr lang="pl-PL" altLang="zh-CN" dirty="0">
                <a:solidFill>
                  <a:srgbClr val="FFFF00"/>
                </a:solidFill>
              </a:rPr>
              <a:t> *</a:t>
            </a:r>
            <a:r>
              <a:rPr lang="pl-PL" altLang="zh-CN" dirty="0" err="1">
                <a:solidFill>
                  <a:srgbClr val="FFFF00"/>
                </a:solidFill>
              </a:rPr>
              <a:t>cell</a:t>
            </a:r>
            <a:r>
              <a:rPr lang="pl-PL" altLang="zh-CN" dirty="0">
                <a:solidFill>
                  <a:srgbClr val="FFFF00"/>
                </a:solidFill>
              </a:rPr>
              <a:t> = [</a:t>
            </a:r>
            <a:r>
              <a:rPr lang="pl-PL" altLang="zh-CN" dirty="0" err="1">
                <a:solidFill>
                  <a:srgbClr val="FFFF00"/>
                </a:solidFill>
              </a:rPr>
              <a:t>tableView</a:t>
            </a:r>
            <a:endParaRPr lang="pl-PL" altLang="zh-CN" dirty="0">
              <a:solidFill>
                <a:srgbClr val="FFFF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pl-PL" altLang="zh-CN" dirty="0" err="1">
                <a:solidFill>
                  <a:srgbClr val="FFFF00"/>
                </a:solidFill>
              </a:rPr>
              <a:t>dequeueReusableCellWithIdentifier:CellIdentifier</a:t>
            </a:r>
            <a:r>
              <a:rPr lang="pl-PL" altLang="zh-CN" dirty="0">
                <a:solidFill>
                  <a:srgbClr val="FFFF00"/>
                </a:solidFill>
              </a:rPr>
              <a:t>];</a:t>
            </a:r>
          </a:p>
          <a:p>
            <a:pPr lvl="1">
              <a:lnSpc>
                <a:spcPct val="130000"/>
              </a:lnSpc>
            </a:pPr>
            <a:r>
              <a:rPr lang="sv-SE" altLang="zh-CN" dirty="0" err="1"/>
              <a:t>if</a:t>
            </a:r>
            <a:r>
              <a:rPr lang="sv-SE" altLang="zh-CN" dirty="0"/>
              <a:t> (cell == </a:t>
            </a:r>
            <a:r>
              <a:rPr lang="sv-SE" altLang="zh-CN" dirty="0" err="1"/>
              <a:t>nil</a:t>
            </a:r>
            <a:r>
              <a:rPr lang="sv-SE" altLang="zh-CN" dirty="0"/>
              <a:t>) {</a:t>
            </a:r>
          </a:p>
          <a:p>
            <a:pPr lvl="2">
              <a:lnSpc>
                <a:spcPct val="130000"/>
              </a:lnSpc>
            </a:pPr>
            <a:r>
              <a:rPr lang="sv-SE" altLang="zh-CN" dirty="0"/>
              <a:t>cell = [[[</a:t>
            </a:r>
            <a:r>
              <a:rPr lang="sv-SE" altLang="zh-CN" dirty="0" err="1"/>
              <a:t>UITableViewCell</a:t>
            </a:r>
            <a:r>
              <a:rPr lang="sv-SE" altLang="zh-CN" dirty="0"/>
              <a:t> </a:t>
            </a:r>
            <a:r>
              <a:rPr lang="sv-SE" altLang="zh-CN" dirty="0" err="1"/>
              <a:t>alloc</a:t>
            </a:r>
            <a:r>
              <a:rPr lang="sv-SE" altLang="zh-CN" dirty="0"/>
              <a:t>] </a:t>
            </a:r>
            <a:r>
              <a:rPr lang="sv-SE" altLang="zh-CN" dirty="0" err="1"/>
              <a:t>initWithStyle:UITableViewCellStyleDefault</a:t>
            </a:r>
            <a:endParaRPr lang="sv-SE" altLang="zh-CN" dirty="0"/>
          </a:p>
          <a:p>
            <a:pPr lvl="2">
              <a:lnSpc>
                <a:spcPct val="130000"/>
              </a:lnSpc>
            </a:pPr>
            <a:r>
              <a:rPr lang="sv-SE" altLang="zh-CN" dirty="0" err="1"/>
              <a:t>reuseIdentifier:CellIdentifier</a:t>
            </a:r>
            <a:r>
              <a:rPr lang="sv-SE" altLang="zh-CN" dirty="0"/>
              <a:t>] autorelease];</a:t>
            </a:r>
          </a:p>
          <a:p>
            <a:pPr lvl="1">
              <a:lnSpc>
                <a:spcPct val="130000"/>
              </a:lnSpc>
            </a:pPr>
            <a:r>
              <a:rPr lang="sv-SE" altLang="zh-CN" dirty="0"/>
              <a:t>}</a:t>
            </a:r>
          </a:p>
          <a:p>
            <a:pPr lvl="1">
              <a:lnSpc>
                <a:spcPct val="130000"/>
              </a:lnSpc>
            </a:pPr>
            <a:r>
              <a:rPr lang="sv-SE" altLang="zh-CN" dirty="0" err="1"/>
              <a:t>cell.textLabel.text</a:t>
            </a:r>
            <a:r>
              <a:rPr lang="sv-SE" altLang="zh-CN" dirty="0"/>
              <a:t>=[city </a:t>
            </a:r>
            <a:r>
              <a:rPr lang="sv-SE" altLang="zh-CN" dirty="0" err="1"/>
              <a:t>objectAtIndex:indexPath.row</a:t>
            </a:r>
            <a:r>
              <a:rPr lang="sv-SE" altLang="zh-CN" dirty="0"/>
              <a:t>];</a:t>
            </a:r>
          </a:p>
          <a:p>
            <a:pPr lvl="1">
              <a:lnSpc>
                <a:spcPct val="130000"/>
              </a:lnSpc>
            </a:pPr>
            <a:r>
              <a:rPr lang="sv-SE" altLang="zh-CN" dirty="0" err="1"/>
              <a:t>cell.detailTextLabel.text</a:t>
            </a:r>
            <a:r>
              <a:rPr lang="sv-SE" altLang="zh-CN" dirty="0"/>
              <a:t>=@"</a:t>
            </a:r>
            <a:r>
              <a:rPr lang="zh-CN" altLang="sv-SE" dirty="0"/>
              <a:t>详细信息</a:t>
            </a:r>
            <a:r>
              <a:rPr lang="sv-SE" altLang="zh-CN" dirty="0"/>
              <a:t>";</a:t>
            </a:r>
          </a:p>
          <a:p>
            <a:pPr lvl="1">
              <a:lnSpc>
                <a:spcPct val="130000"/>
              </a:lnSpc>
            </a:pPr>
            <a:r>
              <a:rPr lang="sv-SE" altLang="zh-CN" dirty="0" err="1"/>
              <a:t>return</a:t>
            </a:r>
            <a:r>
              <a:rPr lang="sv-SE" altLang="zh-CN" dirty="0"/>
              <a:t> cell;</a:t>
            </a:r>
          </a:p>
          <a:p>
            <a:pPr>
              <a:lnSpc>
                <a:spcPct val="130000"/>
              </a:lnSpc>
            </a:pPr>
            <a:r>
              <a:rPr lang="sv-SE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4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342900" indent="-342900">
              <a:lnSpc>
                <a:spcPct val="150000"/>
              </a:lnSpc>
            </a:pPr>
            <a:r>
              <a:rPr lang="zh-CN" altLang="en-US" dirty="0"/>
              <a:t>集合视图控制器</a:t>
            </a:r>
            <a:endParaRPr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7504" y="1196752"/>
            <a:ext cx="540060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400" dirty="0" err="1" smtClean="0"/>
              <a:t>U</a:t>
            </a:r>
            <a:r>
              <a:rPr kumimoji="1" lang="en-US" altLang="zh-CN" sz="2400" dirty="0" err="1" smtClean="0"/>
              <a:t>ICollectionView</a:t>
            </a:r>
            <a:r>
              <a:rPr kumimoji="1" lang="zh-CN" altLang="en-US" sz="2400" dirty="0"/>
              <a:t>是一种新的数据展示方式，简单来说可以把他理解成多列的</a:t>
            </a:r>
            <a:r>
              <a:rPr kumimoji="1" lang="en-US" altLang="zh-CN" sz="2400" dirty="0" err="1"/>
              <a:t>UITableView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请一定注意这是</a:t>
            </a:r>
            <a:r>
              <a:rPr kumimoji="1" lang="en-US" altLang="zh-CN" sz="2400" dirty="0" err="1"/>
              <a:t>UICollectionView</a:t>
            </a:r>
            <a:r>
              <a:rPr kumimoji="1" lang="zh-CN" altLang="en-US" sz="2400" dirty="0"/>
              <a:t>的最最简单的形式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。如果你用过</a:t>
            </a:r>
            <a:r>
              <a:rPr kumimoji="1" lang="en-US" altLang="zh-CN" sz="2400" dirty="0" err="1"/>
              <a:t>iBooks</a:t>
            </a:r>
            <a:r>
              <a:rPr kumimoji="1" lang="zh-CN" altLang="en-US" sz="2400" dirty="0"/>
              <a:t>的话，可能你还对书架布局有一定印象：一个虚拟书架上放着你下载和购买的各类图书，整齐排列。其实这就是一个</a:t>
            </a:r>
            <a:r>
              <a:rPr kumimoji="1" lang="en-US" altLang="zh-CN" sz="2400" dirty="0" err="1"/>
              <a:t>UICollectionView</a:t>
            </a:r>
            <a:r>
              <a:rPr kumimoji="1" lang="zh-CN" altLang="en-US" sz="2400" dirty="0"/>
              <a:t>的表现形式，或者</a:t>
            </a:r>
            <a:r>
              <a:rPr kumimoji="1" lang="en-US" altLang="zh-CN" sz="2400" dirty="0" err="1"/>
              <a:t>iPad</a:t>
            </a:r>
            <a:r>
              <a:rPr kumimoji="1" lang="zh-CN" altLang="en-US" sz="2400" dirty="0"/>
              <a:t>的</a:t>
            </a:r>
            <a:r>
              <a:rPr kumimoji="1" lang="en-US" altLang="zh-CN" sz="2400" dirty="0"/>
              <a:t>iOS6</a:t>
            </a:r>
            <a:r>
              <a:rPr kumimoji="1" lang="zh-CN" altLang="en-US" sz="2400" dirty="0"/>
              <a:t>中的原生时钟应用中的各个时钟，也是</a:t>
            </a:r>
            <a:r>
              <a:rPr kumimoji="1" lang="en-US" altLang="zh-CN" sz="2400" dirty="0" err="1"/>
              <a:t>UICollectionView</a:t>
            </a:r>
            <a:r>
              <a:rPr kumimoji="1" lang="zh-CN" altLang="en-US" sz="2400" dirty="0"/>
              <a:t>的最简单的一个布局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894" y="1412776"/>
            <a:ext cx="3473106" cy="337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2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342900" indent="-342900">
              <a:lnSpc>
                <a:spcPct val="150000"/>
              </a:lnSpc>
            </a:pPr>
            <a:r>
              <a:rPr lang="zh-CN" altLang="en-US" dirty="0"/>
              <a:t>集合视图控制器</a:t>
            </a:r>
            <a:endParaRPr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9512" y="1268760"/>
            <a:ext cx="8856984" cy="539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CN" altLang="en-US" sz="2400" dirty="0"/>
              <a:t>实现一个</a:t>
            </a:r>
            <a:r>
              <a:rPr kumimoji="1" lang="en-US" altLang="zh-CN" sz="2400" dirty="0" err="1"/>
              <a:t>UICollectionView</a:t>
            </a:r>
            <a:r>
              <a:rPr kumimoji="1" lang="zh-CN" altLang="en-US" sz="2400" dirty="0"/>
              <a:t>和实现一个</a:t>
            </a:r>
            <a:r>
              <a:rPr kumimoji="1" lang="en-US" altLang="zh-CN" sz="2400" dirty="0" err="1"/>
              <a:t>UITableView</a:t>
            </a:r>
            <a:r>
              <a:rPr kumimoji="1" lang="zh-CN" altLang="en-US" sz="2400" dirty="0"/>
              <a:t>基本没有什么大区别，它们都同样是</a:t>
            </a:r>
            <a:r>
              <a:rPr kumimoji="1" lang="en-US" altLang="zh-CN" sz="2400" dirty="0" err="1"/>
              <a:t>datasource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delegate</a:t>
            </a:r>
            <a:r>
              <a:rPr kumimoji="1" lang="zh-CN" altLang="en-US" sz="2400" dirty="0"/>
              <a:t>设计模式的：</a:t>
            </a:r>
            <a:r>
              <a:rPr kumimoji="1" lang="en-US" altLang="zh-CN" sz="2400" dirty="0" err="1"/>
              <a:t>datasource</a:t>
            </a:r>
            <a:r>
              <a:rPr kumimoji="1" lang="zh-CN" altLang="en-US" sz="2400" dirty="0"/>
              <a:t>为</a:t>
            </a:r>
            <a:r>
              <a:rPr kumimoji="1" lang="en-US" altLang="zh-CN" sz="2400" dirty="0"/>
              <a:t>view</a:t>
            </a:r>
            <a:r>
              <a:rPr kumimoji="1" lang="zh-CN" altLang="en-US" sz="2400" dirty="0"/>
              <a:t>提供数据源，告诉</a:t>
            </a:r>
            <a:r>
              <a:rPr kumimoji="1" lang="en-US" altLang="zh-CN" sz="2400" dirty="0"/>
              <a:t>view</a:t>
            </a:r>
            <a:r>
              <a:rPr kumimoji="1" lang="zh-CN" altLang="en-US" sz="2400" dirty="0"/>
              <a:t>要显示些什么东西以及如何显示它们，</a:t>
            </a:r>
            <a:r>
              <a:rPr kumimoji="1" lang="en-US" altLang="zh-CN" sz="2400" dirty="0"/>
              <a:t>delegate</a:t>
            </a:r>
            <a:r>
              <a:rPr kumimoji="1" lang="zh-CN" altLang="en-US" sz="2400" dirty="0"/>
              <a:t>提供一些样式的小细节以及用户交互的相应</a:t>
            </a:r>
            <a:r>
              <a:rPr kumimoji="1" lang="zh-CN" altLang="en-US" sz="2400" dirty="0" smtClean="0"/>
              <a:t>。</a:t>
            </a:r>
            <a:endParaRPr kumimoji="1" lang="en-US" altLang="zh-CN" sz="2400" dirty="0" smtClean="0"/>
          </a:p>
          <a:p>
            <a:pPr>
              <a:lnSpc>
                <a:spcPct val="120000"/>
              </a:lnSpc>
            </a:pPr>
            <a:endParaRPr kumimoji="1" lang="en-US" altLang="zh-CN" sz="2400" dirty="0"/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en-US" altLang="zh-CN" sz="2400" dirty="0" err="1" smtClean="0"/>
              <a:t>UICollectionViewDataSource</a:t>
            </a:r>
            <a:endParaRPr kumimoji="1" lang="en-US" altLang="zh-CN" sz="2400" dirty="0"/>
          </a:p>
          <a:p>
            <a:pPr marL="800100" lvl="1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en-US" altLang="zh-CN" sz="2400" dirty="0"/>
              <a:t>section</a:t>
            </a:r>
            <a:r>
              <a:rPr kumimoji="1" lang="zh-CN" altLang="en-US" sz="2400" dirty="0"/>
              <a:t>的数量 ￼</a:t>
            </a:r>
            <a:r>
              <a:rPr kumimoji="1" lang="en-US" altLang="zh-CN" sz="2400" dirty="0"/>
              <a:t>-</a:t>
            </a:r>
            <a:r>
              <a:rPr kumimoji="1" lang="en-US" altLang="zh-CN" sz="2400" dirty="0" err="1"/>
              <a:t>numberOfSectionsInCollection</a:t>
            </a:r>
            <a:r>
              <a:rPr kumimoji="1" lang="en-US" altLang="zh-CN" sz="2400" dirty="0"/>
              <a:t>:</a:t>
            </a:r>
          </a:p>
          <a:p>
            <a:pPr marL="800100" lvl="1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CN" altLang="en-US" sz="2400" dirty="0"/>
              <a:t>某个</a:t>
            </a:r>
            <a:r>
              <a:rPr kumimoji="1" lang="en-US" altLang="zh-CN" sz="2400" dirty="0"/>
              <a:t>section</a:t>
            </a:r>
            <a:r>
              <a:rPr kumimoji="1" lang="zh-CN" altLang="en-US" sz="2400" dirty="0"/>
              <a:t>里有多少个</a:t>
            </a:r>
            <a:r>
              <a:rPr kumimoji="1" lang="en-US" altLang="zh-CN" sz="2400" dirty="0"/>
              <a:t>item </a:t>
            </a:r>
            <a:r>
              <a:rPr kumimoji="1" lang="en-US" altLang="zh-CN" sz="2400" dirty="0" smtClean="0"/>
              <a:t>-</a:t>
            </a:r>
            <a:r>
              <a:rPr kumimoji="1" lang="en-US" altLang="zh-CN" sz="2400" dirty="0" err="1"/>
              <a:t>collectionView:numberOfItemsInSection</a:t>
            </a:r>
            <a:r>
              <a:rPr kumimoji="1" lang="en-US" altLang="zh-CN" sz="2400" dirty="0"/>
              <a:t>:</a:t>
            </a:r>
          </a:p>
          <a:p>
            <a:pPr marL="800100" lvl="1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CN" altLang="en-US" sz="2400" dirty="0"/>
              <a:t>对于某个位置应该显示什么样的</a:t>
            </a:r>
            <a:r>
              <a:rPr kumimoji="1" lang="en-US" altLang="zh-CN" sz="2400" dirty="0"/>
              <a:t>cell </a:t>
            </a:r>
            <a:r>
              <a:rPr kumimoji="1" lang="en-US" altLang="zh-CN" sz="2400" dirty="0" smtClean="0"/>
              <a:t>-</a:t>
            </a:r>
            <a:r>
              <a:rPr kumimoji="1" lang="en-US" altLang="zh-CN" sz="2400" dirty="0" err="1"/>
              <a:t>collectionView:cellForItemAtIndexPath</a:t>
            </a:r>
            <a:r>
              <a:rPr kumimoji="1" lang="en-US" altLang="zh-CN" sz="2400" dirty="0"/>
              <a:t>: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817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157296389</TotalTime>
  <Pages>0</Pages>
  <Words>1016</Words>
  <Characters>0</Characters>
  <Application>Microsoft Macintosh PowerPoint</Application>
  <DocSecurity>0</DocSecurity>
  <PresentationFormat>全屏显示(4:3)</PresentationFormat>
  <Lines>0</Lines>
  <Paragraphs>195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平衡</vt:lpstr>
      <vt:lpstr>Lesson 6: 表视图&amp;集合视图&amp;标签&amp;导航控制器</vt:lpstr>
      <vt:lpstr>视图控制器类</vt:lpstr>
      <vt:lpstr>表格视图样式</vt:lpstr>
      <vt:lpstr>表视图控制器案例</vt:lpstr>
      <vt:lpstr>表视图控制器案例(续)</vt:lpstr>
      <vt:lpstr>表视图控制器案例(续)</vt:lpstr>
      <vt:lpstr>表视图控制器案例(再续)</vt:lpstr>
      <vt:lpstr>集合视图控制器</vt:lpstr>
      <vt:lpstr>集合视图控制器</vt:lpstr>
      <vt:lpstr>集合视图控制器</vt:lpstr>
      <vt:lpstr>集合视图控制器</vt:lpstr>
      <vt:lpstr>集合视图控制器</vt:lpstr>
      <vt:lpstr>集合视图控制器</vt:lpstr>
      <vt:lpstr>导航控制器</vt:lpstr>
      <vt:lpstr>NavigationController案例之一</vt:lpstr>
      <vt:lpstr>NavigationController案例之二</vt:lpstr>
      <vt:lpstr>NavigationController案例之三</vt:lpstr>
      <vt:lpstr>导航View间传递数据</vt:lpstr>
      <vt:lpstr>标签栏控制器</vt:lpstr>
      <vt:lpstr>标签栏控制器</vt:lpstr>
      <vt:lpstr>标签栏控制器</vt:lpstr>
      <vt:lpstr>标签栏控制器案例</vt:lpstr>
      <vt:lpstr>标签栏控制器案例续</vt:lpstr>
      <vt:lpstr>总结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6789</cp:revision>
  <cp:lastPrinted>1899-12-30T00:00:00Z</cp:lastPrinted>
  <dcterms:created xsi:type="dcterms:W3CDTF">2012-07-12T07:10:00Z</dcterms:created>
  <dcterms:modified xsi:type="dcterms:W3CDTF">2015-03-16T12:47:21Z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