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9" r:id="rId1"/>
    <p:sldMasterId id="2147484302" r:id="rId2"/>
  </p:sldMasterIdLst>
  <p:notesMasterIdLst>
    <p:notesMasterId r:id="rId66"/>
  </p:notesMasterIdLst>
  <p:sldIdLst>
    <p:sldId id="270" r:id="rId3"/>
    <p:sldId id="271" r:id="rId4"/>
    <p:sldId id="300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94" r:id="rId16"/>
    <p:sldId id="32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6" r:id="rId25"/>
    <p:sldId id="297" r:id="rId26"/>
    <p:sldId id="298" r:id="rId27"/>
    <p:sldId id="299" r:id="rId28"/>
    <p:sldId id="333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17" r:id="rId37"/>
    <p:sldId id="309" r:id="rId38"/>
    <p:sldId id="311" r:id="rId39"/>
    <p:sldId id="312" r:id="rId40"/>
    <p:sldId id="313" r:id="rId41"/>
    <p:sldId id="314" r:id="rId42"/>
    <p:sldId id="315" r:id="rId43"/>
    <p:sldId id="316" r:id="rId44"/>
    <p:sldId id="289" r:id="rId45"/>
    <p:sldId id="290" r:id="rId46"/>
    <p:sldId id="291" r:id="rId47"/>
    <p:sldId id="292" r:id="rId48"/>
    <p:sldId id="293" r:id="rId49"/>
    <p:sldId id="335" r:id="rId50"/>
    <p:sldId id="318" r:id="rId51"/>
    <p:sldId id="319" r:id="rId52"/>
    <p:sldId id="320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4" r:id="rId6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FA25D01A-D1CE-B743-A46A-45A674448514}">
          <p14:sldIdLst>
            <p14:sldId id="270"/>
            <p14:sldId id="271"/>
            <p14:sldId id="300"/>
          </p14:sldIdLst>
        </p14:section>
        <p14:section name="NSString" id="{136BAA71-4D8D-2044-9C71-EAC670D6B7E1}">
          <p14:sldIdLst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94"/>
            <p14:sldId id="321"/>
            <p14:sldId id="282"/>
            <p14:sldId id="283"/>
            <p14:sldId id="284"/>
            <p14:sldId id="285"/>
            <p14:sldId id="286"/>
          </p14:sldIdLst>
        </p14:section>
        <p14:section name="NSMutableString" id="{BDC5789D-8514-AF44-B52A-FB9691988710}">
          <p14:sldIdLst>
            <p14:sldId id="287"/>
            <p14:sldId id="288"/>
          </p14:sldIdLst>
        </p14:section>
        <p14:section name="NSArray" id="{D9C85C53-5AFB-484E-A381-76DA3529C1DB}">
          <p14:sldIdLst>
            <p14:sldId id="296"/>
            <p14:sldId id="297"/>
            <p14:sldId id="298"/>
            <p14:sldId id="299"/>
            <p14:sldId id="333"/>
            <p14:sldId id="302"/>
            <p14:sldId id="303"/>
            <p14:sldId id="304"/>
          </p14:sldIdLst>
        </p14:section>
        <p14:section name="NSMutableArray" id="{F02E2D71-A17C-6F40-9957-AD5B5FC5806C}">
          <p14:sldIdLst>
            <p14:sldId id="305"/>
            <p14:sldId id="306"/>
            <p14:sldId id="307"/>
            <p14:sldId id="308"/>
            <p14:sldId id="317"/>
          </p14:sldIdLst>
        </p14:section>
        <p14:section name="NSDictionary" id="{2656BCFD-314E-FF46-8B13-EB614AD48F6B}">
          <p14:sldIdLst>
            <p14:sldId id="309"/>
            <p14:sldId id="311"/>
            <p14:sldId id="312"/>
            <p14:sldId id="313"/>
          </p14:sldIdLst>
        </p14:section>
        <p14:section name="NSMutableDictionary" id="{6026CBFE-84DE-2346-AB37-7031DE9B2584}">
          <p14:sldIdLst>
            <p14:sldId id="314"/>
            <p14:sldId id="315"/>
            <p14:sldId id="316"/>
          </p14:sldIdLst>
        </p14:section>
        <p14:section name="NSFileManager" id="{E34E0B85-E58F-9841-BFDC-FAE0F4CE3080}">
          <p14:sldIdLst>
            <p14:sldId id="289"/>
            <p14:sldId id="290"/>
            <p14:sldId id="291"/>
            <p14:sldId id="292"/>
            <p14:sldId id="293"/>
            <p14:sldId id="335"/>
          </p14:sldIdLst>
        </p14:section>
        <p14:section name="常用结构体" id="{31C4226E-5552-5C4B-A57C-E2B1740A8B90}">
          <p14:sldIdLst>
            <p14:sldId id="318"/>
            <p14:sldId id="319"/>
            <p14:sldId id="320"/>
          </p14:sldIdLst>
        </p14:section>
        <p14:section name="NSNumber" id="{271E9F62-8A8D-3C45-89B1-1F768625C687}">
          <p14:sldIdLst>
            <p14:sldId id="322"/>
            <p14:sldId id="323"/>
            <p14:sldId id="324"/>
          </p14:sldIdLst>
        </p14:section>
        <p14:section name="NSValue" id="{4B758F9B-CEB1-CB4A-ACF2-3E24084AD78B}">
          <p14:sldIdLst>
            <p14:sldId id="325"/>
            <p14:sldId id="326"/>
            <p14:sldId id="327"/>
          </p14:sldIdLst>
        </p14:section>
        <p14:section name="NSDate" id="{B254B15A-B22E-D542-A875-936D39A3AB3C}">
          <p14:sldIdLst>
            <p14:sldId id="328"/>
            <p14:sldId id="329"/>
            <p14:sldId id="330"/>
          </p14:sldIdLst>
        </p14:section>
        <p14:section name="NSObject" id="{AE715092-B92B-C041-A327-677440E5B4A1}">
          <p14:sldIdLst>
            <p14:sldId id="331"/>
          </p14:sldIdLst>
        </p14:section>
        <p14:section name="其他" id="{94EBD693-034E-7948-A405-3CD0CE648C67}">
          <p14:sldIdLst>
            <p14:sldId id="332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5" autoAdjust="0"/>
    <p:restoredTop sz="99655" autoAdjust="0"/>
  </p:normalViewPr>
  <p:slideViewPr>
    <p:cSldViewPr snapToGrid="0" snapToObjects="1">
      <p:cViewPr>
        <p:scale>
          <a:sx n="100" d="100"/>
          <a:sy n="100" d="100"/>
        </p:scale>
        <p:origin x="-12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练习题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检查一个字符串是否以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开头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en-US" altLang="en-US" dirty="0" smtClean="0"/>
              <a:t>检查一个文件是否为png文件</a:t>
            </a:r>
          </a:p>
          <a:p>
            <a:r>
              <a:rPr kumimoji="1" lang="en-US" altLang="zh-CN" dirty="0" smtClean="0"/>
              <a:t>3</a:t>
            </a:r>
            <a:r>
              <a:rPr kumimoji="1" lang="en-US" altLang="en-US" dirty="0" smtClean="0"/>
              <a:t>.检查一个字符串里边是否包含了itcast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种方法将下面字符串中的中文截取出来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&lt;</a:t>
            </a:r>
            <a:r>
              <a:rPr kumimoji="1" lang="en-US" altLang="zh-CN" dirty="0" smtClean="0"/>
              <a:t>itcast&gt;</a:t>
            </a:r>
            <a:r>
              <a:rPr kumimoji="1" lang="zh-CN" altLang="en-US" dirty="0" smtClean="0"/>
              <a:t>传智播客</a:t>
            </a:r>
            <a:r>
              <a:rPr kumimoji="1" lang="en-US" altLang="zh-CN" dirty="0" smtClean="0"/>
              <a:t>&lt;/itcast&gt;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http:**ios.itcast.cn*ios*images*content_25.jpg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  ios.itcast.cn  *ios*images*  content_25.jpg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的空格去掉，并且将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itcast</a:t>
            </a:r>
            <a:r>
              <a:rPr kumimoji="1" lang="zh-CN" altLang="en-US" dirty="0" smtClean="0"/>
              <a:t>拼接起来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中间用空格隔开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最后写入文件中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file://ios.itcast.cn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r>
              <a:rPr kumimoji="1" lang="en-US" altLang="zh-CN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用字典来存放下列信息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Jim,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country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China,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13788875679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665162"/>
          </a:xfrm>
        </p:spPr>
        <p:txBody>
          <a:bodyPr anchor="ctr">
            <a:normAutofit/>
          </a:bodyPr>
          <a:lstStyle>
            <a:lvl1pPr algn="l">
              <a:defRPr sz="28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92663"/>
          </a:xfrm>
        </p:spPr>
        <p:txBody>
          <a:bodyPr/>
          <a:lstStyle>
            <a:lvl1pPr marL="365760" indent="-36576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1pPr>
            <a:lvl2pPr marL="731520" indent="-36576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2pPr>
            <a:lvl3pPr marL="1097280" indent="-32004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3pPr>
            <a:lvl4pPr marL="1371600" indent="-27432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4pPr>
            <a:lvl5pPr marL="1645920" indent="-274320">
              <a:buSzPct val="100000"/>
              <a:buFont typeface="Heiti SC Light"/>
              <a:buChar char="»"/>
              <a:defRPr>
                <a:latin typeface="华文细黑"/>
                <a:ea typeface="华文细黑"/>
                <a:cs typeface="华文细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3177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CDB0C32-7029-2949-BCD8-6FCD87A2D7B2}" type="datetimeFigureOut">
              <a:rPr kumimoji="1" lang="zh-CN" altLang="en-US" smtClean="0"/>
              <a:pPr/>
              <a:t>15/3/29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19400" y="6353177"/>
            <a:ext cx="3124200" cy="365125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46828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93A1E051-C4FA-934E-9C28-5B7C8506EA5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9" name="图片 8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>
                <a:latin typeface="微软雅黑"/>
                <a:ea typeface="微软雅黑"/>
                <a:cs typeface="微软雅黑"/>
              </a:rPr>
              <a:t>鹏途教育</a:t>
            </a:r>
            <a:endParaRPr kumimoji="1" lang="zh-CN" altLang="en-US" sz="18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422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 anchor="ctr"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92663"/>
          </a:xfrm>
        </p:spPr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1588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2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9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1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6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21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4" r:id="rId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os.itcast.cn/ios/images/content_25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什么是框架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众多功能</a:t>
            </a:r>
            <a:r>
              <a:rPr kumimoji="1" lang="en-US" altLang="zh-CN" sz="1800" dirty="0" smtClean="0"/>
              <a:t>\API</a:t>
            </a:r>
            <a:r>
              <a:rPr kumimoji="1" lang="zh-CN" altLang="en-US" sz="1800" dirty="0" smtClean="0"/>
              <a:t>的集合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lang="en-US" altLang="zh-CN" sz="1800" dirty="0"/>
              <a:t>Foundation</a:t>
            </a:r>
            <a:r>
              <a:rPr lang="zh-CN" altLang="en-US" sz="1800" dirty="0" smtClean="0"/>
              <a:t>框架的作用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Foundation</a:t>
            </a:r>
            <a:r>
              <a:rPr lang="zh-CN" altLang="en-US" sz="1800" dirty="0" smtClean="0"/>
              <a:t>框架是</a:t>
            </a:r>
            <a:r>
              <a:rPr lang="en-US" altLang="zh-CN" sz="1800" dirty="0" smtClean="0"/>
              <a:t>Mac\iOS</a:t>
            </a:r>
            <a:r>
              <a:rPr lang="zh-CN" altLang="en-US" sz="1800" dirty="0" smtClean="0"/>
              <a:t>中其他框架的基础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Foundation</a:t>
            </a:r>
            <a:r>
              <a:rPr lang="zh-CN" altLang="en-US" sz="1800" dirty="0"/>
              <a:t>框架</a:t>
            </a:r>
            <a:r>
              <a:rPr lang="zh-CN" altLang="en-US" sz="1800" dirty="0" smtClean="0"/>
              <a:t>包含了很多开发中</a:t>
            </a:r>
            <a:r>
              <a:rPr lang="zh-CN" altLang="en-US" sz="1800" dirty="0"/>
              <a:t>常用的数据类型：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结构体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枚举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类</a:t>
            </a:r>
            <a:endParaRPr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如何使用</a:t>
            </a:r>
            <a:r>
              <a:rPr kumimoji="1"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/>
              <a:t>要想使用</a:t>
            </a:r>
            <a:r>
              <a:rPr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r>
              <a:rPr lang="zh-CN" altLang="en-US" sz="1800" dirty="0" smtClean="0"/>
              <a:t>中的功能，</a:t>
            </a:r>
            <a:r>
              <a:rPr lang="zh-CN" altLang="en-US" sz="1800" dirty="0"/>
              <a:t>包含它的主文件即</a:t>
            </a:r>
            <a:r>
              <a:rPr lang="zh-CN" altLang="en-US" sz="1800" dirty="0" smtClean="0"/>
              <a:t>可</a:t>
            </a:r>
            <a:endParaRPr lang="en-US" altLang="zh-CN" sz="1800" dirty="0" smtClean="0"/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&lt;Foundation/Foundation.h&gt;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的存储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可以将</a:t>
            </a:r>
            <a:r>
              <a:rPr lang="en-US" altLang="zh-CN" sz="17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存储到一个文件中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HT" sz="18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HT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HT" altLang="en-US" sz="18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str = 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HT" altLang="en-US" sz="1800" dirty="0">
                <a:solidFill>
                  <a:srgbClr val="C41A16"/>
                </a:solidFill>
                <a:latin typeface="STHeitiSC-Light"/>
              </a:rPr>
              <a:t>哇哈哈哈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5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的大小写处理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*)uppercaseString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 smtClean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大写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lowercaseString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小写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capitalizedString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/>
              <a:t>首字母变大写，其他字母都变小写</a:t>
            </a:r>
          </a:p>
        </p:txBody>
      </p:sp>
    </p:spTree>
    <p:extLst>
      <p:ext uri="{BB962C8B-B14F-4D97-AF65-F5344CB8AC3E}">
        <p14:creationId xmlns:p14="http://schemas.microsoft.com/office/powerpoint/2010/main" val="15868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两个</a:t>
            </a:r>
            <a:r>
              <a:rPr lang="zh-CN" altLang="it-IT" sz="1800" dirty="0">
                <a:solidFill>
                  <a:srgbClr val="FF0000"/>
                </a:solidFill>
              </a:rPr>
              <a:t>字符串的</a:t>
            </a:r>
            <a:r>
              <a:rPr lang="zh-CN" altLang="it-IT" sz="1800" dirty="0" smtClean="0">
                <a:solidFill>
                  <a:srgbClr val="FF0000"/>
                </a:solidFill>
              </a:rPr>
              <a:t>内容</a:t>
            </a:r>
            <a:r>
              <a:rPr lang="zh-CN" altLang="it-IT" sz="1800" dirty="0" smtClean="0"/>
              <a:t>相同就返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it-IT" altLang="zh-CN" sz="1800" dirty="0" smtClean="0"/>
              <a:t>,</a:t>
            </a:r>
            <a:r>
              <a:rPr lang="zh-CN" altLang="en-US" sz="1800" dirty="0" smtClean="0"/>
              <a:t> 否则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这个方法可以用来比较两个字符串内容的大小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比较方法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逐个字符地进行比较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值</a:t>
            </a:r>
            <a:r>
              <a:rPr lang="zh-CN" altLang="it-IT" sz="1800" dirty="0" smtClean="0"/>
              <a:t>，</a:t>
            </a:r>
            <a:r>
              <a:rPr lang="zh-CN" altLang="it-IT" sz="1800" dirty="0"/>
              <a:t>返回</a:t>
            </a:r>
            <a:r>
              <a:rPr lang="it-IT" altLang="zh-CN" sz="1800" dirty="0" smtClean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en-US" sz="1800" dirty="0" smtClean="0"/>
              <a:t>作为</a:t>
            </a:r>
            <a:r>
              <a:rPr lang="zh-CN" altLang="it-IT" sz="1800" dirty="0" smtClean="0"/>
              <a:t>比较结果</a:t>
            </a:r>
            <a:endParaRPr lang="it-IT" altLang="zh-CN" sz="1800" dirty="0"/>
          </a:p>
          <a:p>
            <a:pPr>
              <a:buFont typeface="Wingdings" charset="2"/>
              <a:buChar char="Ø"/>
              <a:defRPr/>
            </a:pP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it-IT" sz="1800" dirty="0" smtClean="0"/>
              <a:t>是一个枚举</a:t>
            </a:r>
            <a:r>
              <a:rPr lang="zh-CN" altLang="it-IT" sz="1800" dirty="0"/>
              <a:t>，有</a:t>
            </a:r>
            <a:r>
              <a:rPr lang="it-IT" altLang="zh-CN" sz="1800" dirty="0"/>
              <a:t>3</a:t>
            </a:r>
            <a:r>
              <a:rPr lang="zh-CN" altLang="it-IT" sz="1800" dirty="0"/>
              <a:t>个值</a:t>
            </a:r>
            <a:r>
              <a:rPr lang="it-IT" altLang="zh-CN" sz="1800" dirty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&gt;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NSOrderedDescending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NSOrderedAscending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it-IT" sz="1800" dirty="0"/>
              <a:t>左侧</a:t>
            </a:r>
            <a:r>
              <a:rPr lang="zh-CN" altLang="en-US" sz="1800" dirty="0"/>
              <a:t> </a:t>
            </a:r>
            <a:r>
              <a:rPr lang="zh-CN" altLang="it-IT" sz="1800" dirty="0"/>
              <a:t> 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 </a:t>
            </a:r>
            <a:r>
              <a:rPr lang="zh-CN" altLang="it-IT" sz="1800" dirty="0"/>
              <a:t>右侧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NSOrderedSame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altLang="zh-CN" sz="1800" dirty="0"/>
              <a:t> caseInsensitiveCompare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忽</a:t>
            </a:r>
            <a:r>
              <a:rPr lang="zh-CN" altLang="it-IT" sz="1800" dirty="0"/>
              <a:t>略大小写进行比较，返回值与</a:t>
            </a:r>
            <a:r>
              <a:rPr lang="it-IT" altLang="zh-CN" sz="1800" dirty="0"/>
              <a:t>compare:</a:t>
            </a:r>
            <a:r>
              <a:rPr lang="zh-CN" altLang="it-IT" sz="1800" dirty="0"/>
              <a:t>一致</a:t>
            </a:r>
          </a:p>
          <a:p>
            <a:pPr>
              <a:defRPr/>
            </a:pPr>
            <a:endParaRPr lang="zh-CN" altLang="it-IT" sz="1800" dirty="0"/>
          </a:p>
          <a:p>
            <a:pPr>
              <a:defRPr/>
            </a:pPr>
            <a:endParaRPr lang="zh-CN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983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的搜索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)hasPrefix:(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 smtClean="0"/>
              <a:t>开头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)hasSuffix:(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/>
              <a:t>结</a:t>
            </a:r>
            <a:r>
              <a:rPr lang="zh-CN" altLang="en-US" sz="1800" dirty="0" smtClean="0"/>
              <a:t>尾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用来检查字符串内容中是否</a:t>
            </a:r>
            <a:r>
              <a:rPr lang="zh-CN" altLang="en-US" sz="1800" dirty="0"/>
              <a:t>包含了</a:t>
            </a:r>
            <a:r>
              <a:rPr lang="en-US" altLang="zh-CN" sz="1800" dirty="0" smtClean="0"/>
              <a:t>aString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就返</a:t>
            </a:r>
            <a:r>
              <a:rPr lang="zh-CN" altLang="en-US" sz="1800" dirty="0"/>
              <a:t>回</a:t>
            </a:r>
            <a:r>
              <a:rPr lang="en-US" altLang="zh-CN" sz="1800" dirty="0" smtClean="0"/>
              <a:t>aString</a:t>
            </a:r>
            <a:r>
              <a:rPr lang="zh-CN" altLang="en-US" sz="1800" dirty="0" smtClean="0"/>
              <a:t>的范围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不包含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/>
              <a:t>的</a:t>
            </a:r>
            <a:r>
              <a:rPr lang="en-US" altLang="zh-CN" sz="1800" dirty="0"/>
              <a:t>location</a:t>
            </a:r>
            <a:r>
              <a:rPr lang="zh-CN" altLang="en-US" sz="1800" dirty="0" smtClean="0"/>
              <a:t>为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NSNotFound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length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15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NSRange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Foundation</a:t>
            </a:r>
            <a:r>
              <a:rPr lang="zh-CN" altLang="en-US" sz="1600" dirty="0" smtClean="0"/>
              <a:t>框架中比较常用的结构体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它的定义如下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_NSRange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location;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length;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 NSRange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NSUInteger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的定义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NSUInteger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用</a:t>
            </a:r>
            <a:r>
              <a:rPr lang="zh-CN" altLang="en-US" sz="1600" dirty="0"/>
              <a:t>来表示事物的一个范围</a:t>
            </a:r>
            <a:r>
              <a:rPr lang="en-US" altLang="zh-CN" sz="1600" dirty="0"/>
              <a:t>,</a:t>
            </a:r>
            <a:r>
              <a:rPr lang="zh-CN" altLang="en-US" sz="1600" dirty="0"/>
              <a:t>通常是字符串里的字符范围或者数组</a:t>
            </a:r>
            <a:r>
              <a:rPr lang="zh-CN" altLang="en-US" sz="1600" dirty="0" smtClean="0"/>
              <a:t>里的元素范围</a:t>
            </a:r>
            <a:endParaRPr lang="en-US" altLang="zh-CN" sz="1600" dirty="0" smtClean="0"/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个成员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</a:t>
            </a:r>
            <a:r>
              <a:rPr lang="zh-CN" altLang="en-US" sz="1600" dirty="0"/>
              <a:t>的起始位置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length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表示该范围内的长度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r>
              <a:rPr lang="zh-CN" altLang="en-US" sz="1600" dirty="0" smtClean="0"/>
              <a:t>比如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@“I 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love 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iOS”</a:t>
            </a:r>
            <a:r>
              <a:rPr lang="zh-CN" altLang="en-US" sz="1600" dirty="0" smtClean="0"/>
              <a:t>中的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”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用</a:t>
            </a:r>
            <a:r>
              <a:rPr lang="en-US" altLang="zh-CN" sz="1600" dirty="0"/>
              <a:t>location</a:t>
            </a:r>
            <a:r>
              <a:rPr lang="zh-CN" altLang="en-US" sz="1600" dirty="0"/>
              <a:t>为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length</a:t>
            </a:r>
            <a:r>
              <a:rPr lang="zh-CN" altLang="en-US" sz="1600" dirty="0"/>
              <a:t>为</a:t>
            </a:r>
            <a:r>
              <a:rPr lang="en-US" altLang="zh-CN" sz="1600" dirty="0"/>
              <a:t>3</a:t>
            </a:r>
            <a:r>
              <a:rPr lang="zh-CN" altLang="en-US" sz="1600" dirty="0"/>
              <a:t>的范围来表示</a:t>
            </a:r>
            <a:endParaRPr lang="en-US" altLang="zh-CN" sz="1600" dirty="0"/>
          </a:p>
          <a:p>
            <a:pPr>
              <a:defRPr/>
            </a:pPr>
            <a:endParaRPr lang="zh-CN" altLang="en-US" sz="1600" dirty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747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NSRange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有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种方式创建一个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变量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2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da-DK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range = {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da-DK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或者 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{.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zh-CN" altLang="zh-CN" sz="1800" dirty="0" smtClean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使用</a:t>
            </a:r>
            <a:r>
              <a:rPr lang="en-US" altLang="zh-CN" sz="1800" dirty="0" smtClean="0"/>
              <a:t>NSMakeRange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函数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17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的截取和替换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*)substringFromIndex:(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)from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从</a:t>
            </a:r>
            <a:r>
              <a:rPr lang="zh-TW" altLang="en-US" sz="1800" dirty="0"/>
              <a:t>指定位置</a:t>
            </a:r>
            <a:r>
              <a:rPr lang="en-US" altLang="zh-CN" sz="1800" dirty="0"/>
              <a:t>from</a:t>
            </a:r>
            <a:r>
              <a:rPr lang="zh-TW" altLang="en-US" sz="1800" dirty="0"/>
              <a:t>开始</a:t>
            </a:r>
            <a:r>
              <a:rPr lang="en-US" altLang="zh-TW" sz="1800" dirty="0"/>
              <a:t>(</a:t>
            </a:r>
            <a:r>
              <a:rPr lang="zh-TW" altLang="en-US" sz="1800" dirty="0"/>
              <a:t>包括指定位置的字符</a:t>
            </a:r>
            <a:r>
              <a:rPr lang="en-US" altLang="zh-TW" sz="1800" dirty="0"/>
              <a:t>)</a:t>
            </a:r>
            <a:r>
              <a:rPr lang="zh-CN" altLang="en-US" sz="1800" dirty="0"/>
              <a:t>到</a:t>
            </a:r>
            <a:r>
              <a:rPr lang="zh-CN" altLang="en-US" sz="1800" dirty="0" smtClean="0"/>
              <a:t>尾部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*)substringToIndex:(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)to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从</a:t>
            </a:r>
            <a:r>
              <a:rPr lang="zh-TW" altLang="en-US" sz="1800" dirty="0"/>
              <a:t>字符串的开头一直截取到指定的位置</a:t>
            </a:r>
            <a:r>
              <a:rPr lang="en-US" altLang="zh-CN" sz="1800" dirty="0"/>
              <a:t>to</a:t>
            </a:r>
            <a:r>
              <a:rPr lang="zh-TW" altLang="en-US" sz="1800" dirty="0"/>
              <a:t>，但不包括该位置的字</a:t>
            </a:r>
            <a:r>
              <a:rPr lang="zh-TW" altLang="en-US" sz="1800" dirty="0" smtClean="0"/>
              <a:t>符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*)substringWithRange:(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按照所给</a:t>
            </a:r>
            <a:r>
              <a:rPr lang="zh-TW" altLang="en-US" sz="1800" dirty="0"/>
              <a:t>出的</a:t>
            </a:r>
            <a:r>
              <a:rPr lang="en-US" altLang="zh-TW" sz="1800" dirty="0"/>
              <a:t>NSRange</a:t>
            </a:r>
            <a:r>
              <a:rPr lang="zh-TW" altLang="en-US" sz="1800" dirty="0"/>
              <a:t>从字符串中截取子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TW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*)stringByReplacingOccurrencesOfString:(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*)target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replacement;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replacement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target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76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与路径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)isAbsolutePath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是否为绝对路径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得最后一个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目录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*)stringByAppendingPathComponent:(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在路径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的后面拼接一个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也可以使用</a:t>
            </a:r>
            <a:r>
              <a:rPr lang="en-US" altLang="zh-CN" sz="1800" dirty="0" smtClean="0"/>
              <a:t>stringByAppendingString: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stringByAppendingFormat:</a:t>
            </a:r>
            <a:r>
              <a:rPr lang="zh-CN" altLang="en-US" sz="1800" dirty="0" smtClean="0"/>
              <a:t>拼接字符串内容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68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与文件拓展名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获</a:t>
            </a:r>
            <a:r>
              <a:rPr lang="zh-CN" altLang="en-US" sz="1800" dirty="0"/>
              <a:t>得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删除</a:t>
            </a:r>
            <a:r>
              <a:rPr lang="zh-CN" altLang="en-US" sz="1800" dirty="0"/>
              <a:t>尾部的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tr-TR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*)stringByAppendingPathExtension:(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在尾部添加一个</a:t>
            </a:r>
            <a:r>
              <a:rPr lang="zh-CN" altLang="en-US" sz="1800" dirty="0"/>
              <a:t>拓展名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282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的其他用法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)length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回字符串的长度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有多少个文字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unichar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)characterAtIndex:(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index;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位置对应的字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符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转为基本数据类型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)floatValue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*)UTF8String;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转为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语言中的字符串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84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框架中的类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61942"/>
            <a:ext cx="8638256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框架提供了非常多好用的类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比如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字符串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数组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日期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数字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框架中的类都是以</a:t>
            </a:r>
            <a:r>
              <a:rPr kumimoji="1" lang="en-US" altLang="zh-CN" sz="1600" dirty="0" smtClean="0"/>
              <a:t>NS</a:t>
            </a:r>
            <a:r>
              <a:rPr kumimoji="1" lang="zh-CN" altLang="en-US" sz="1600" dirty="0" smtClean="0"/>
              <a:t>为前缀</a:t>
            </a:r>
            <a:r>
              <a:rPr kumimoji="1" lang="en-US" altLang="zh-CN" sz="1600" dirty="0" smtClean="0"/>
              <a:t>(Next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的缩写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1976</a:t>
            </a:r>
            <a:r>
              <a:rPr kumimoji="1" lang="zh-CN" altLang="en-US" sz="1600" dirty="0" smtClean="0"/>
              <a:t>年创立苹果公司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1985</a:t>
            </a:r>
            <a:r>
              <a:rPr kumimoji="1" lang="zh-CN" altLang="en-US" sz="1600" dirty="0" smtClean="0"/>
              <a:t>年离开苹果公司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创立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开发了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操作系统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在开发</a:t>
            </a:r>
            <a:r>
              <a:rPr kumimoji="1" lang="en-US" altLang="zh-CN" sz="1600" dirty="0"/>
              <a:t>Next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Step</a:t>
            </a:r>
            <a:r>
              <a:rPr kumimoji="1" lang="zh-CN" altLang="en-US" sz="1600" dirty="0" smtClean="0"/>
              <a:t>操作系统过程中产生了</a:t>
            </a:r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1997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苹果公司收购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乔布斯重返苹果公司</a:t>
            </a:r>
            <a:r>
              <a:rPr kumimoji="1" lang="en-US" altLang="zh-CN" sz="1600" dirty="0" smtClean="0"/>
              <a:t>(Mac</a:t>
            </a:r>
            <a:r>
              <a:rPr kumimoji="1" lang="zh-CN" altLang="en-US" sz="1600" dirty="0" smtClean="0"/>
              <a:t>系统就是基于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2007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苹果公司发布了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(iOS</a:t>
            </a:r>
            <a:r>
              <a:rPr kumimoji="1" lang="zh-CN" altLang="en-US" sz="1600" dirty="0" smtClean="0"/>
              <a:t>系统基于</a:t>
            </a:r>
            <a:r>
              <a:rPr kumimoji="1" lang="en-US" altLang="zh-CN" sz="1600" dirty="0" smtClean="0"/>
              <a:t>Mac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41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en-US" altLang="en-US" dirty="0" smtClean="0"/>
              <a:t>去除空格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去除所有的空格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stringByReplacingOccurrencesOfString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 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去除首尾的空格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stringByTrimmingCharactersInSet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whitespaceCharacterSet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]];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08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的区别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里面的文字内容是不能进行修改的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里面的文字内容可以随时更改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能使用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1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)appendFormat:(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*)format,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拼接一段格式化字符串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)deleteCharactersInRange:(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)loc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loc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这个位置中插入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88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中的数组类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开发中建议尽量使用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替代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语言中的数组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latin typeface="Menlo-Regular"/>
              </a:rPr>
              <a:t>C</a:t>
            </a:r>
            <a:r>
              <a:rPr lang="zh-CN" altLang="en-US" sz="1800" dirty="0" smtClean="0">
                <a:latin typeface="Menlo-Regular"/>
              </a:rPr>
              <a:t>语言中数组的弊端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hu-HU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 array[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] = {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89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27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76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};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只能存放一种类型的数据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不能很方便地动态添加数组元素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不能很方便地动态删除数组元素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的使用注意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只能存放任意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并且是有顺序的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不能存储非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它是不可变的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17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NSArray</a:t>
            </a:r>
            <a:r>
              <a:rPr kumimoji="1" lang="zh-CN" altLang="en-US" dirty="0"/>
              <a:t>的创建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常见的创建方式有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可以将一个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保存到文件中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69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取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集合元素个数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)containsObject:(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是否包含某一个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/>
              <a:t>firstObject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264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查找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元素在数组中的位置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如果找不到，返回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-1)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范围内查找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6359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自从</a:t>
            </a:r>
            <a:r>
              <a:rPr lang="en-US" altLang="zh-CN" sz="1800" dirty="0" smtClean="0">
                <a:latin typeface="Menlo-Regular"/>
              </a:rPr>
              <a:t>2012</a:t>
            </a:r>
            <a:r>
              <a:rPr lang="zh-CN" altLang="en-US" sz="1800" dirty="0" smtClean="0">
                <a:latin typeface="Menlo-Regular"/>
              </a:rPr>
              <a:t>年开始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</a:t>
            </a:r>
            <a:r>
              <a:rPr lang="en-US" altLang="zh-CN" sz="1800" dirty="0" smtClean="0">
                <a:latin typeface="Menlo-Regular"/>
              </a:rPr>
              <a:t>Xcode</a:t>
            </a:r>
            <a:r>
              <a:rPr lang="zh-CN" altLang="en-US" sz="1800" dirty="0" smtClean="0">
                <a:latin typeface="Menlo-Regular"/>
              </a:rPr>
              <a:t>的编译器多了很多自动生成代码的功能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使得</a:t>
            </a:r>
            <a:r>
              <a:rPr lang="en-US" altLang="zh-CN" sz="1800" dirty="0" smtClean="0">
                <a:latin typeface="Menlo-Regular"/>
              </a:rPr>
              <a:t>OC</a:t>
            </a:r>
            <a:r>
              <a:rPr lang="zh-CN" altLang="en-US" sz="1800" dirty="0" smtClean="0">
                <a:latin typeface="Menlo-Regular"/>
              </a:rPr>
              <a:t>代码更加精简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数组的创建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arrayWithObjects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cs-CZ" altLang="zh-CN" sz="1800" dirty="0">
                <a:solidFill>
                  <a:srgbClr val="1C00CF"/>
                </a:solidFill>
                <a:latin typeface="Menlo-Regular"/>
              </a:rPr>
              <a:t>@[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cs-CZ" altLang="zh-CN" sz="1800" dirty="0" smtClean="0">
                <a:solidFill>
                  <a:srgbClr val="C41A16"/>
                </a:solidFill>
                <a:latin typeface="Menlo-Regular"/>
              </a:rPr>
              <a:t>Jim"</a:t>
            </a:r>
            <a:r>
              <a:rPr lang="cs-CZ" altLang="zh-CN" sz="1800" dirty="0" smtClean="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数组元素的访问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838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给所有元素发消息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)argument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让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集合里面的所有元素都执行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aSelector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这个方法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35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遍历元素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就是将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里面的所有元素一个一个取出来查看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常见的遍历方式有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普通遍历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i&lt;array.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i++)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array)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idx,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86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不小心修改了系统文件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541"/>
            <a:ext cx="8638256" cy="60349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有时候会在不经意之间修改了系统自带的头文件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比如</a:t>
            </a:r>
            <a:r>
              <a:rPr kumimoji="1" lang="en-US" altLang="zh-CN" sz="1800" dirty="0" smtClean="0"/>
              <a:t>NSString.h,</a:t>
            </a:r>
            <a:r>
              <a:rPr kumimoji="1" lang="zh-CN" altLang="en-US" sz="1800" dirty="0" smtClean="0"/>
              <a:t> 这时会出现以下错误</a:t>
            </a:r>
            <a:r>
              <a:rPr kumimoji="1" lang="en-US" altLang="zh-CN" sz="1800" dirty="0" smtClean="0"/>
              <a:t>:</a:t>
            </a:r>
            <a:endParaRPr kumimoji="1" lang="en-US" altLang="zh-CN" sz="1800" dirty="0"/>
          </a:p>
        </p:txBody>
      </p:sp>
      <p:pic>
        <p:nvPicPr>
          <p:cNvPr id="3" name="图片 2" descr="QQ20140516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66267"/>
            <a:ext cx="8128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295325" y="3217064"/>
            <a:ext cx="8638256" cy="3147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解决方案很简单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只需要删除</a:t>
            </a:r>
            <a:r>
              <a:rPr kumimoji="1" lang="en-US" altLang="zh-CN" sz="1800" dirty="0" smtClean="0"/>
              <a:t>Xcode</a:t>
            </a:r>
            <a:r>
              <a:rPr kumimoji="1" lang="zh-CN" altLang="en-US" sz="1800" dirty="0" smtClean="0"/>
              <a:t>的缓存即可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缓存路径是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/Users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用户名</a:t>
            </a:r>
            <a:r>
              <a:rPr kumimoji="1" lang="en-US" altLang="zh-CN" sz="1800" dirty="0" smtClean="0"/>
              <a:t>/</a:t>
            </a:r>
            <a:r>
              <a:rPr kumimoji="1" lang="en-US" altLang="zh-CN" sz="1800" dirty="0"/>
              <a:t>Library/Developer/Xcode/</a:t>
            </a:r>
            <a:r>
              <a:rPr kumimoji="1" lang="en-US" altLang="zh-CN" sz="1800" dirty="0" smtClean="0"/>
              <a:t>DerivedData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默认情况下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这是一个隐藏文件夹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要想看到上述文件夹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必须在终端敲指令显示隐藏文件夹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指令如下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显示隐藏文件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defaults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write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com.apple.finder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AppleShowAllFiles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–bool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true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隐藏隐藏文件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defaults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write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com.apple.finder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AppleShowAllFiles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–bool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kumimoji="1" lang="zh-CN" altLang="zh-CN" sz="1800" dirty="0" smtClean="0"/>
              <a:t>(</a:t>
            </a:r>
            <a:r>
              <a:rPr kumimoji="1" lang="zh-CN" altLang="en-US" sz="1800" dirty="0" smtClean="0"/>
              <a:t>输入指令后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一定要重新启动</a:t>
            </a:r>
            <a:r>
              <a:rPr kumimoji="1" lang="en-US" altLang="zh-CN" sz="1800" dirty="0" smtClean="0"/>
              <a:t>Finder)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370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*)componentsJoinedByString:(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/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/>
              <a:t>的方法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TW" altLang="en-US" sz="1800" dirty="0" smtClean="0"/>
              <a:t>用</a:t>
            </a:r>
            <a:r>
              <a:rPr lang="en-US" altLang="zh-TW" sz="1800" dirty="0"/>
              <a:t>separator</a:t>
            </a:r>
            <a:r>
              <a:rPr lang="zh-TW" altLang="en-US" sz="1800" dirty="0"/>
              <a:t>作拼接符将数组元素拼接成一个字符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 marL="0" indent="0"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*)componentsSeparatedByString:(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的方法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将字符串用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separator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作为分隔符切割成数组元素</a:t>
            </a:r>
            <a:endParaRPr lang="en-US" altLang="zh-CN" sz="1800" dirty="0"/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5C2699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313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900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添加元素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)addObjectsFromArray:(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otherArray的全部元素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到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当前数组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index位置插入一个元素</a:t>
            </a:r>
          </a:p>
          <a:p>
            <a:pPr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36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en-US" altLang="en-US" dirty="0" smtClean="0"/>
              <a:t>删除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所有的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特定的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范围内的所有元素</a:t>
            </a:r>
          </a:p>
        </p:txBody>
      </p:sp>
    </p:spTree>
    <p:extLst>
      <p:ext uri="{BB962C8B-B14F-4D97-AF65-F5344CB8AC3E}">
        <p14:creationId xmlns:p14="http://schemas.microsoft.com/office/powerpoint/2010/main" val="957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替换元素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)exchangeObjectAtIndex:(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)idx1 withObjectAtIndex:(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)idx2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交换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idx2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位置的元素 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35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replaceObjectAtIndex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tr-TR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tr-TR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51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翻译过来叫做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日常生活中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“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通过一个拼音或者汉字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就能找到对应的详细解释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的作用类似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是不可变的,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里面的内容就无法修改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)dictionaryWithObjectsAndKeys:(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)firstObject,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9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的常见使用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)count;     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字典的键值对数目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取出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将字典写入文件中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 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480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的遍历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*key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dict) {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enumerateKeysAndObjectsUsingBlock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key,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120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dictionaryWithObjectsAndKeys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@{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 smtClean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”</a:t>
            </a:r>
            <a:r>
              <a:rPr lang="en-US" altLang="zh-CN" sz="1800" dirty="0" smtClean="0">
                <a:solidFill>
                  <a:srgbClr val="1C00CF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 smtClean="0">
              <a:solidFill>
                <a:srgbClr val="1C00CF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获取元素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37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7"/>
            <a:ext cx="5670240" cy="172799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什么是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对象就代表一个字符串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文字内容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一般称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为字符串类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右图中的文字内容普遍都是用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来表示的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3" name="图片 2" descr="IMG_04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20" y="1506246"/>
            <a:ext cx="2566780" cy="4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92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NSMutableDictionary的常见操作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一个键值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对(会把aKey之前对应的值给替换掉)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  <a:endParaRPr lang="en-US" altLang="en-US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删除所有的键值对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3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设置键值对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setObject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30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什么是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顾名思义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是用来管理文件系统的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它可以用来进行常见的文件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文件夹操作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使用了单例模式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方法可以获得那个单例对象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24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的常见判断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文件夹是否存在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isDirectory:(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*)isDirectory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是否存在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isDirectory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代表是否为文件夹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)isReadableFileAtPath:(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是否可读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)isWritableFileAtPath:(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是否可写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)isDeletableFileAtPath:(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是否可删除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149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的文件访问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*)attributesOfItemAtPath:(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文件夹的属性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的所有子路径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的当前子路径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获得文件内容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53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)copyItemAtPath:(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拷贝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移动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剪切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854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withIntermediateDirectories:(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)createIntermediates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(createIntermediates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代表自动创建中间的文件夹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contents:(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*)data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是用来存储二进制字节数据的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7505" y="1644312"/>
            <a:ext cx="1376947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0884" y="5063954"/>
            <a:ext cx="1572125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手机客户端</a:t>
            </a:r>
            <a:endParaRPr kumimoji="1" lang="en-US" altLang="zh-CN" dirty="0" smtClean="0"/>
          </a:p>
        </p:txBody>
      </p:sp>
      <p:cxnSp>
        <p:nvCxnSpPr>
          <p:cNvPr id="7" name="直线箭头连接符 6"/>
          <p:cNvCxnSpPr>
            <a:stCxn id="5" idx="3"/>
            <a:endCxn id="4" idx="2"/>
          </p:cNvCxnSpPr>
          <p:nvPr/>
        </p:nvCxnSpPr>
        <p:spPr>
          <a:xfrm flipV="1">
            <a:off x="2503009" y="2339470"/>
            <a:ext cx="5652970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4" idx="1"/>
            <a:endCxn id="5" idx="0"/>
          </p:cNvCxnSpPr>
          <p:nvPr/>
        </p:nvCxnSpPr>
        <p:spPr>
          <a:xfrm flipH="1">
            <a:off x="1716947" y="1991891"/>
            <a:ext cx="5750558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0827" y="1697788"/>
            <a:ext cx="3660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.服务器发出响应，返回文件数据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手机客户端利用</a:t>
            </a:r>
            <a:r>
              <a:rPr kumimoji="1" lang="en-US" altLang="zh-CN" dirty="0" smtClean="0"/>
              <a:t>NSData</a:t>
            </a:r>
            <a:r>
              <a:rPr kumimoji="1" lang="zh-CN" altLang="en-US" dirty="0" smtClean="0"/>
              <a:t>来存放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服务器返回的文件数据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NSData</a:t>
            </a:r>
          </a:p>
          <a:p>
            <a:r>
              <a:rPr kumimoji="1" lang="zh-CN" altLang="en-US" dirty="0" smtClean="0"/>
              <a:t>里面的文件数据写到新的文件中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25249" y="4467184"/>
            <a:ext cx="430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发送请求给服务器，要求下载某个文件</a:t>
            </a:r>
            <a:endParaRPr kumimoji="1" lang="zh-CN" altLang="en-US" dirty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文件下载的简单思路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7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NSPoint\CGPoint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NSPoint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y;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/>
              <a:t>代表的是二维平面中的一个点</a:t>
            </a:r>
            <a:endParaRPr lang="en-US" altLang="zh-CN" sz="1800" dirty="0" smtClean="0"/>
          </a:p>
          <a:p>
            <a:r>
              <a:rPr lang="zh-CN" altLang="en-US" sz="1800" dirty="0" smtClean="0"/>
              <a:t>可以使用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CGPointMake</a:t>
            </a:r>
            <a:r>
              <a:rPr lang="zh-CN" altLang="en-US" sz="1800" dirty="0" smtClean="0"/>
              <a:t>和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NSMakePoint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758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NSString</a:t>
            </a:r>
            <a:r>
              <a:rPr kumimoji="1" lang="zh-CN" altLang="en-US" sz="1800" dirty="0" smtClean="0"/>
              <a:t>的创建方式比较多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最直接的方式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这是常量字符串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@"I'm in itcast."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格式化的方式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alloc]</a:t>
            </a:r>
            <a:r>
              <a:rPr lang="zh-CN" altLang="en-US" sz="18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initWithFormat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50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NSSize\CGSize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NSSize;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width;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height;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/>
              <a:t>代表的是二维平面中的某个物体的尺寸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宽度和高度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NSMakeSize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4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NSRect\CGRect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NSRect;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origin;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/>
              <a:t>代表的是二维平面中的某个物体的位置和尺寸</a:t>
            </a:r>
            <a:endParaRPr lang="en-US" altLang="zh-CN" sz="1800" dirty="0" smtClean="0"/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NSMakeRect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1"/>
            <a:ext cx="8638256" cy="162576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中只能存放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不能存放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等基本数据类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如果真想把基本数据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放进数组或字典中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需要先将基本数据类型包装成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902" y="324715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157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" idx="3"/>
            <a:endCxn id="6" idx="1"/>
          </p:cNvCxnSpPr>
          <p:nvPr/>
        </p:nvCxnSpPr>
        <p:spPr>
          <a:xfrm>
            <a:off x="2772341" y="372940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58235" y="3359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8911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6" idx="3"/>
            <a:endCxn id="15" idx="1"/>
          </p:cNvCxnSpPr>
          <p:nvPr/>
        </p:nvCxnSpPr>
        <p:spPr>
          <a:xfrm>
            <a:off x="5273375" y="372940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89152" y="3327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  <p:sp>
        <p:nvSpPr>
          <p:cNvPr id="20" name="内容占位符 4"/>
          <p:cNvSpPr txBox="1">
            <a:spLocks/>
          </p:cNvSpPr>
          <p:nvPr/>
        </p:nvSpPr>
        <p:spPr>
          <a:xfrm>
            <a:off x="295325" y="4377936"/>
            <a:ext cx="8638256" cy="70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可以将基本数据类型包装成对象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这样就可以间接将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基本数据类型存进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0902" y="507970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72157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NSNumber</a:t>
            </a:r>
          </a:p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1" idx="3"/>
            <a:endCxn id="22" idx="1"/>
          </p:cNvCxnSpPr>
          <p:nvPr/>
        </p:nvCxnSpPr>
        <p:spPr>
          <a:xfrm>
            <a:off x="2772341" y="556195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58235" y="5192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18911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22" idx="3"/>
            <a:endCxn id="25" idx="1"/>
          </p:cNvCxnSpPr>
          <p:nvPr/>
        </p:nvCxnSpPr>
        <p:spPr>
          <a:xfrm>
            <a:off x="5273375" y="556195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89152" y="5159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12" grpId="0"/>
      <p:bldP spid="15" grpId="0" animBg="1"/>
      <p:bldP spid="19" grpId="0"/>
      <p:bldP spid="20" grpId="0" build="p"/>
      <p:bldP spid="21" grpId="0" animBg="1"/>
      <p:bldP spid="22" grpId="0" animBg="1"/>
      <p:bldP spid="24" grpId="0"/>
      <p:bldP spid="25" grpId="0" animBg="1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*)numberWithInt:(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*)numberWithDouble:(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*)numberWithBool:(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@10.5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@(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num</a:t>
            </a: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)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30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中取出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之前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包装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的基本数据类型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)boolValue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*)otherNumber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)isEqualToNumber:(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3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NSValue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/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/>
              <a:t>的子类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但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 smtClean="0"/>
              <a:t>只能包装数字类型</a:t>
            </a:r>
            <a:endParaRPr lang="en-US" altLang="zh-CN" sz="1800" dirty="0" smtClean="0"/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可以包装任意值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因此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可以用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将结构体</a:t>
            </a:r>
            <a:r>
              <a:rPr lang="zh-CN" altLang="en-US" sz="1800" dirty="0"/>
              <a:t>包装</a:t>
            </a:r>
            <a:r>
              <a:rPr lang="zh-CN" altLang="en-US" sz="1800" dirty="0" smtClean="0"/>
              <a:t>后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加入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/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/>
              <a:t>中</a:t>
            </a:r>
            <a:endParaRPr lang="en-US" altLang="en-US" sz="1800" dirty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562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常见结构体的包装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为了方便 结构体 和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的转换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Foundation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了以下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将结构体包装成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*)valueWithPoint:(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*)valueWithSize:(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*)valueWithRect:(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对象取出之前包装的结构体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)rectValue;</a:t>
            </a:r>
          </a:p>
        </p:txBody>
      </p:sp>
    </p:spTree>
    <p:extLst>
      <p:ext uri="{BB962C8B-B14F-4D97-AF65-F5344CB8AC3E}">
        <p14:creationId xmlns:p14="http://schemas.microsoft.com/office/powerpoint/2010/main" val="31197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任意数据的包装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提供了下列方法来包装任意数据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*)valueWithBytes:(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 objCType:(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value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所包装数据</a:t>
            </a:r>
            <a:r>
              <a:rPr lang="zh-CN" altLang="en-US" sz="1800" dirty="0"/>
              <a:t>的地</a:t>
            </a:r>
            <a:r>
              <a:rPr lang="zh-CN" altLang="en-US" sz="1800" dirty="0" smtClean="0"/>
              <a:t>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type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用来描述这个数据类型的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@encode</a:t>
            </a:r>
            <a:r>
              <a:rPr lang="zh-CN" altLang="en-US" sz="1800" dirty="0"/>
              <a:t>指令来</a:t>
            </a:r>
            <a:r>
              <a:rPr lang="zh-CN" altLang="en-US" sz="1800" dirty="0" smtClean="0"/>
              <a:t>生成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中取出所包装的数据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)getValue:(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*)value;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69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可以用来表示时间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可以进行一些常见的日期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对象就代表一个时间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返回的就是当前时间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9917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r>
              <a:rPr kumimoji="1" lang="zh-CN" altLang="en-US" dirty="0" smtClean="0"/>
              <a:t>日期格式化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*formatter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formatter.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@"yyyy-MM-dd HH:mm:ss"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*date =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@"2010-03-24 00:00:00"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stringFromDate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:date]);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59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435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NSCalendar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结合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能做更多的日期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*calendar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currentCalendar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获得年月日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比较两个日期的差距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*)startingDate toDate:(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*)resultDate options:(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NSCalendarOptions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)opts;</a:t>
            </a:r>
          </a:p>
          <a:p>
            <a:pPr>
              <a:buFontTx/>
              <a:buChar char="-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22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NSObject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 dirty="0" smtClean="0"/>
              <a:t>可以是所有类的基类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内部定义了很多常用的方法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)isKindOfClass:(Class)aClass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或者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的实例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)isMemberOfClass:(Class)aClass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的实例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不包括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conformsToProtocol: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Protocol *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判断对象是否实现了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协议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respondsToSelector:(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判断对象是否拥有参数提供的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)anArgument afterDelay:(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延迟调用参数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提供的方法，方法所需参数用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withObject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传入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15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的其他使用场合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通过类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名的字符串形式实例化对象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NSClassFromString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@"Student"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*stu = [[class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将类名变成字符串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*className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(class)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方法的字符串形式实例化方法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selector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NSSelectorFromString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@"setName:"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[stu performSelector:selector withObject: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@"Mike"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将方法变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(setName:));</a:t>
            </a:r>
          </a:p>
        </p:txBody>
      </p:sp>
    </p:spTree>
    <p:extLst>
      <p:ext uri="{BB962C8B-B14F-4D97-AF65-F5344CB8AC3E}">
        <p14:creationId xmlns:p14="http://schemas.microsoft.com/office/powerpoint/2010/main" val="8224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集合的内存管理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集合，就是能用来容纳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对象的容器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等都是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集合有一些内存管理细节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只要将一个对象添加到集合中，这个对象计数器就会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+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retain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只要将一个对象从集合中移除，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这个对象计数器就会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（做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如果集合被销毁了，集合里面的所有对象计数器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都会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126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创建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URL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路径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:url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729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1800" dirty="0" smtClean="0"/>
              <a:t>什么是</a:t>
            </a:r>
            <a:r>
              <a:rPr kumimoji="1" lang="en-US" altLang="zh-CN" sz="1800" dirty="0" smtClean="0"/>
              <a:t>URL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的全称是</a:t>
            </a:r>
            <a:r>
              <a:rPr lang="en-US" altLang="zh-CN" sz="1800" dirty="0"/>
              <a:t>Uniform Resource </a:t>
            </a:r>
            <a:r>
              <a:rPr lang="en-US" altLang="zh-CN" sz="1800" dirty="0" smtClean="0"/>
              <a:t>Locator(</a:t>
            </a:r>
            <a:r>
              <a:rPr lang="zh-CN" altLang="en-US" sz="1800" dirty="0"/>
              <a:t>统一资源定位符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URL</a:t>
            </a:r>
            <a:r>
              <a:rPr lang="zh-CN" altLang="en-US" sz="1800" dirty="0" smtClean="0"/>
              <a:t>是互联网上标准资源的地址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互联网</a:t>
            </a:r>
            <a:r>
              <a:rPr lang="zh-CN" altLang="en-US" sz="1800" dirty="0" smtClean="0"/>
              <a:t>上的每个资源都有一个</a:t>
            </a:r>
            <a:r>
              <a:rPr lang="zh-CN" altLang="en-US" sz="1800" dirty="0"/>
              <a:t>唯一的</a:t>
            </a:r>
            <a:r>
              <a:rPr lang="en-US" altLang="zh-CN" sz="1800" dirty="0"/>
              <a:t>URL</a:t>
            </a:r>
            <a:r>
              <a:rPr lang="zh-CN" altLang="en-US" sz="1800" dirty="0"/>
              <a:t>，它</a:t>
            </a:r>
            <a:r>
              <a:rPr lang="zh-CN" altLang="en-US" sz="1800" dirty="0" smtClean="0"/>
              <a:t>包含的信息指出资源的位置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根据一个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就能找到唯一的一个资源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的格式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基本</a:t>
            </a:r>
            <a:r>
              <a:rPr lang="en-US" altLang="zh-CN" sz="1800" dirty="0"/>
              <a:t>URL</a:t>
            </a:r>
            <a:r>
              <a:rPr lang="zh-CN" altLang="en-US" sz="1800" dirty="0" smtClean="0"/>
              <a:t>包含协议、主机域名（</a:t>
            </a:r>
            <a:r>
              <a:rPr lang="zh-CN" altLang="en-US" sz="1800" dirty="0"/>
              <a:t>服务器名称</a:t>
            </a:r>
            <a:r>
              <a:rPr lang="en-US" altLang="zh-CN" sz="1800" dirty="0" smtClean="0"/>
              <a:t>\IP</a:t>
            </a:r>
            <a:r>
              <a:rPr lang="zh-CN" altLang="en-US" sz="1800" dirty="0"/>
              <a:t>地址）、</a:t>
            </a:r>
            <a:r>
              <a:rPr lang="zh-CN" altLang="en-US" sz="1800" dirty="0" smtClean="0"/>
              <a:t>路径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举例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>
                <a:hlinkClick r:id="rId3"/>
              </a:rPr>
              <a:t>http://ios.itcast.cn/ios/images/content_25.</a:t>
            </a:r>
            <a:r>
              <a:rPr kumimoji="1" lang="en-US" altLang="zh-CN" sz="1800" dirty="0" smtClean="0">
                <a:hlinkClick r:id="rId3"/>
              </a:rPr>
              <a:t>jpg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可以简单认为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==</a:t>
            </a:r>
            <a:r>
              <a:rPr kumimoji="1" lang="zh-CN" altLang="en-US" sz="1800" dirty="0" smtClean="0"/>
              <a:t> 协议头</a:t>
            </a:r>
            <a:r>
              <a:rPr kumimoji="1" lang="en-US" altLang="zh-CN" sz="1800" dirty="0" smtClean="0"/>
              <a:t>://</a:t>
            </a:r>
            <a:r>
              <a:rPr kumimoji="1" lang="zh-CN" altLang="en-US" sz="1800" dirty="0" smtClean="0"/>
              <a:t>主机域名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路径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常见的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协议头</a:t>
            </a:r>
            <a:r>
              <a:rPr kumimoji="1" lang="en-US" altLang="zh-CN" sz="1800" dirty="0" smtClean="0"/>
              <a:t>(URL</a:t>
            </a:r>
            <a:r>
              <a:rPr kumimoji="1" lang="zh-CN" altLang="en-US" sz="1800" dirty="0" smtClean="0"/>
              <a:t>类型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http\https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超文本传输协议资源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网络资源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ftp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文件传输协议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lang="zh-CN" altLang="en-US" sz="1800" dirty="0" smtClean="0"/>
              <a:t>本地电脑的</a:t>
            </a:r>
            <a:r>
              <a:rPr lang="zh-CN" altLang="en-US" sz="1800" dirty="0"/>
              <a:t>文件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81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传入完整的字符串创建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通过文件路径创建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默认就是</a:t>
            </a: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协议的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fileURLWithPath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94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1745</TotalTime>
  <Words>4381</Words>
  <Application>Microsoft Macintosh PowerPoint</Application>
  <PresentationFormat>全屏显示(4:3)</PresentationFormat>
  <Paragraphs>772</Paragraphs>
  <Slides>63</Slides>
  <Notes>62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平衡</vt:lpstr>
      <vt:lpstr>史上最牛的游戏</vt:lpstr>
      <vt:lpstr>Foundation框架</vt:lpstr>
      <vt:lpstr>Foundation框架中的类</vt:lpstr>
      <vt:lpstr>不小心修改了系统文件</vt:lpstr>
      <vt:lpstr>NSString</vt:lpstr>
      <vt:lpstr>NSString的创建</vt:lpstr>
      <vt:lpstr>NSString的创建</vt:lpstr>
      <vt:lpstr>NSString的创建</vt:lpstr>
      <vt:lpstr>URL</vt:lpstr>
      <vt:lpstr>URL的创建</vt:lpstr>
      <vt:lpstr>NSString的存储</vt:lpstr>
      <vt:lpstr>NSString的大小写处理</vt:lpstr>
      <vt:lpstr>NSString的比较</vt:lpstr>
      <vt:lpstr>NSString的搜索</vt:lpstr>
      <vt:lpstr>NSRange</vt:lpstr>
      <vt:lpstr>NSRange的创建</vt:lpstr>
      <vt:lpstr>NSString的截取和替换</vt:lpstr>
      <vt:lpstr>NSString与路径</vt:lpstr>
      <vt:lpstr>NSString与文件拓展名</vt:lpstr>
      <vt:lpstr>NSString的其他用法</vt:lpstr>
      <vt:lpstr>NSString去除空格</vt:lpstr>
      <vt:lpstr>NSMutableString</vt:lpstr>
      <vt:lpstr>NSMutableString的常用方法</vt:lpstr>
      <vt:lpstr>NSArray</vt:lpstr>
      <vt:lpstr>NSArray的创建</vt:lpstr>
      <vt:lpstr>NSArray的检索</vt:lpstr>
      <vt:lpstr>NSArray的检索</vt:lpstr>
      <vt:lpstr>NSArray的简写</vt:lpstr>
      <vt:lpstr>NSArray给所有元素发消息</vt:lpstr>
      <vt:lpstr>NSArray遍历元素</vt:lpstr>
      <vt:lpstr>NSArray与NSString</vt:lpstr>
      <vt:lpstr>NSMutableArray</vt:lpstr>
      <vt:lpstr>NSMutableArray添加元素</vt:lpstr>
      <vt:lpstr>NSMutableArray删除元素</vt:lpstr>
      <vt:lpstr>NSMutableArray替换元素</vt:lpstr>
      <vt:lpstr>NSMutableArray的简写</vt:lpstr>
      <vt:lpstr>NSDictionary</vt:lpstr>
      <vt:lpstr>NSDictionary的常见使用</vt:lpstr>
      <vt:lpstr>NSDictionary的遍历</vt:lpstr>
      <vt:lpstr>NSDictionary的简写</vt:lpstr>
      <vt:lpstr>NSMutableDictionary</vt:lpstr>
      <vt:lpstr>NSMutableDictionary的常见操作</vt:lpstr>
      <vt:lpstr>NSMutableDictionary的简写</vt:lpstr>
      <vt:lpstr>NSFileManager</vt:lpstr>
      <vt:lpstr>NSFileManager的常见判断</vt:lpstr>
      <vt:lpstr>NSFileManager的文件访问</vt:lpstr>
      <vt:lpstr>NSFileManager的文件操作</vt:lpstr>
      <vt:lpstr>NSFileManager的文件操作</vt:lpstr>
      <vt:lpstr>文件下载的简单思路</vt:lpstr>
      <vt:lpstr>NSPoint\CGPoint</vt:lpstr>
      <vt:lpstr>NSSize\CGSize</vt:lpstr>
      <vt:lpstr>NSRect\CGRect</vt:lpstr>
      <vt:lpstr>NSNumber</vt:lpstr>
      <vt:lpstr>NSNumber的创建</vt:lpstr>
      <vt:lpstr>NSNumber的常用方法</vt:lpstr>
      <vt:lpstr>NSValue</vt:lpstr>
      <vt:lpstr>常见结构体的包装</vt:lpstr>
      <vt:lpstr>任意数据的包装</vt:lpstr>
      <vt:lpstr>NSDate</vt:lpstr>
      <vt:lpstr>NSDate日期格式化</vt:lpstr>
      <vt:lpstr>NSCalendar</vt:lpstr>
      <vt:lpstr>NSObject</vt:lpstr>
      <vt:lpstr>NSString的其他使用场合</vt:lpstr>
      <vt:lpstr>集合的内存管理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alex 龚</cp:lastModifiedBy>
  <cp:revision>1272</cp:revision>
  <dcterms:created xsi:type="dcterms:W3CDTF">2013-07-22T07:36:09Z</dcterms:created>
  <dcterms:modified xsi:type="dcterms:W3CDTF">2015-03-29T05:08:09Z</dcterms:modified>
</cp:coreProperties>
</file>