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8748" r:id="rId1"/>
  </p:sldMasterIdLst>
  <p:notesMasterIdLst>
    <p:notesMasterId r:id="rId14"/>
  </p:notesMasterIdLst>
  <p:handoutMasterIdLst>
    <p:handoutMasterId r:id="rId15"/>
  </p:handoutMasterIdLst>
  <p:sldIdLst>
    <p:sldId id="1551" r:id="rId2"/>
    <p:sldId id="1556" r:id="rId3"/>
    <p:sldId id="1552" r:id="rId4"/>
    <p:sldId id="1553" r:id="rId5"/>
    <p:sldId id="1554" r:id="rId6"/>
    <p:sldId id="1555" r:id="rId7"/>
    <p:sldId id="1557" r:id="rId8"/>
    <p:sldId id="1558" r:id="rId9"/>
    <p:sldId id="1559" r:id="rId10"/>
    <p:sldId id="1560" r:id="rId11"/>
    <p:sldId id="1561" r:id="rId12"/>
    <p:sldId id="1562" r:id="rId13"/>
  </p:sldIdLst>
  <p:sldSz cx="9144000" cy="6858000" type="screen4x3"/>
  <p:notesSz cx="6797675" cy="9874250"/>
  <p:custDataLst>
    <p:tags r:id="rId1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09879F-230C-4AAA-9B60-41FFDFBA99F4}">
          <p14:sldIdLst>
            <p14:sldId id="1551"/>
            <p14:sldId id="1556"/>
            <p14:sldId id="1552"/>
            <p14:sldId id="1553"/>
            <p14:sldId id="1554"/>
            <p14:sldId id="1555"/>
            <p14:sldId id="1557"/>
            <p14:sldId id="1558"/>
            <p14:sldId id="1559"/>
            <p14:sldId id="1560"/>
            <p14:sldId id="1561"/>
            <p14:sldId id="1562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0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80FF00"/>
    <a:srgbClr val="66FFCC"/>
    <a:srgbClr val="8000FF"/>
    <a:srgbClr val="3A7DCE"/>
    <a:srgbClr val="FFF2C9"/>
    <a:srgbClr val="B7E0FF"/>
    <a:srgbClr val="80ABE0"/>
    <a:srgbClr val="6599D9"/>
    <a:srgbClr val="6B9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9" autoAdjust="0"/>
    <p:restoredTop sz="97623" autoAdjust="0"/>
  </p:normalViewPr>
  <p:slideViewPr>
    <p:cSldViewPr>
      <p:cViewPr>
        <p:scale>
          <a:sx n="100" d="100"/>
          <a:sy n="100" d="100"/>
        </p:scale>
        <p:origin x="-1224" y="-96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77" d="100"/>
          <a:sy n="77" d="100"/>
        </p:scale>
        <p:origin x="-2400" y="-60"/>
      </p:cViewPr>
      <p:guideLst>
        <p:guide orient="horz" pos="310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tags" Target="tags/tag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r">
              <a:defRPr sz="1200"/>
            </a:lvl1pPr>
          </a:lstStyle>
          <a:p>
            <a:fld id="{81359BDE-9715-4E5C-9738-28D0438B1343}" type="datetimeFigureOut">
              <a:rPr lang="zh-CN" altLang="en-US" smtClean="0">
                <a:ea typeface="微软雅黑" pitchFamily="34" charset="-122"/>
              </a:rPr>
              <a:pPr/>
              <a:t>15/3/29</a:t>
            </a:fld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r">
              <a:defRPr sz="1200"/>
            </a:lvl1pPr>
          </a:lstStyle>
          <a:p>
            <a:fld id="{C81781E6-8EC9-4E5A-BBC1-F69DB78700FC}" type="slidenum">
              <a:rPr lang="zh-CN" altLang="en-US" smtClean="0">
                <a:ea typeface="微软雅黑" pitchFamily="34" charset="-122"/>
              </a:rPr>
              <a:pPr/>
              <a:t>‹#›</a:t>
            </a:fld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550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3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DF9E65B2-A0B4-4242-9432-201E84F17494}" type="datetime1">
              <a:rPr lang="en-US" smtClean="0"/>
              <a:pPr/>
              <a:t>15/3/29</a:t>
            </a:fld>
            <a:endParaRPr lang="en-US" dirty="0"/>
          </a:p>
        </p:txBody>
      </p:sp>
      <p:sp>
        <p:nvSpPr>
          <p:cNvPr id="174084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8688" y="739775"/>
            <a:ext cx="49403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74085" name="Notes Placeholder 4"/>
          <p:cNvSpPr>
            <a:spLocks noGrp="1" noRot="1" noChangeAspect="1" noChangeArrowheads="1"/>
          </p:cNvSpPr>
          <p:nvPr/>
        </p:nvSpPr>
        <p:spPr bwMode="auto">
          <a:xfrm>
            <a:off x="678800" y="4689431"/>
            <a:ext cx="5438465" cy="444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22" tIns="46561" rIns="93122" bIns="46561" anchor="ctr"/>
          <a:lstStyle/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Click to edit Master text styles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Second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Third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Fourth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Fifth level</a:t>
            </a:r>
          </a:p>
        </p:txBody>
      </p:sp>
      <p:sp>
        <p:nvSpPr>
          <p:cNvPr id="174086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7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18DA32AE-6F44-4576-B6FE-FE04805D7D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备注占位符 1"/>
          <p:cNvSpPr>
            <a:spLocks noGrp="1"/>
          </p:cNvSpPr>
          <p:nvPr>
            <p:ph type="body" sz="quarter" idx="3"/>
          </p:nvPr>
        </p:nvSpPr>
        <p:spPr bwMode="auto">
          <a:xfrm>
            <a:off x="680424" y="4691034"/>
            <a:ext cx="5436841" cy="4442531"/>
          </a:xfrm>
          <a:prstGeom prst="rect">
            <a:avLst/>
          </a:prstGeom>
        </p:spPr>
        <p:txBody>
          <a:bodyPr vert="horz" lIns="93122" tIns="46561" rIns="93122" bIns="46561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9651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055FF6D4-D4D7-426A-98F7-170A3668379E}" type="datetime1">
              <a:rPr lang="en-US" smtClean="0"/>
              <a:pPr/>
              <a:t>15/3/29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15/3/29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15/3/29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5" y="116631"/>
            <a:ext cx="7200799" cy="89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defRPr sz="3200" b="1">
                <a:latin typeface="Heiti SC Light"/>
                <a:ea typeface="Heiti SC Light"/>
                <a:cs typeface="Heiti SC Light"/>
              </a:defRPr>
            </a:lvl1pPr>
          </a:lstStyle>
          <a:p>
            <a:pPr lvl="0"/>
            <a:r>
              <a:rPr lang="zh-CN" dirty="0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4" name="Slide Number Placeholder 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0432" y="6597352"/>
            <a:ext cx="79208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rgbClr val="1D629B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图片 2" descr="logo（透明底）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9030"/>
            <a:ext cx="1763688" cy="705674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7524328" y="69269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800" b="1" dirty="0" smtClean="0"/>
              <a:t>鹏途教育</a:t>
            </a:r>
            <a:endParaRPr kumimoji="1" lang="zh-CN" altLang="en-US" sz="1800" b="1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0"/>
          </p:nvPr>
        </p:nvSpPr>
        <p:spPr>
          <a:xfrm>
            <a:off x="179388" y="1268412"/>
            <a:ext cx="8713787" cy="547295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1pPr>
            <a:lvl2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2pPr>
            <a:lvl3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3pPr>
            <a:lvl4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4pPr>
            <a:lvl5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42295D47-465E-4A05-802B-049480555B6D}" type="datetime1">
              <a:rPr lang="en-US" smtClean="0"/>
              <a:pPr/>
              <a:t>15/3/29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15/3/29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4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15/3/29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3" descr="C:\Users\zhangzihuiya\Desktop\1.png"/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/>
          <a:stretch/>
        </p:blipFill>
        <p:spPr bwMode="auto">
          <a:xfrm>
            <a:off x="0" y="0"/>
            <a:ext cx="9144000" cy="1024128"/>
          </a:xfrm>
          <a:prstGeom prst="rect">
            <a:avLst/>
          </a:prstGeom>
          <a:solidFill>
            <a:srgbClr val="99CCFF">
              <a:alpha val="0"/>
            </a:srgbClr>
          </a:solidFill>
          <a:ln w="9525">
            <a:noFill/>
            <a:miter lim="800000"/>
            <a:headEnd/>
            <a:tailEnd/>
          </a:ln>
          <a:extLst/>
        </p:spPr>
      </p:pic>
      <p:cxnSp>
        <p:nvCxnSpPr>
          <p:cNvPr id="9" name="直接连接符 11"/>
          <p:cNvCxnSpPr/>
          <p:nvPr userDrawn="1"/>
        </p:nvCxnSpPr>
        <p:spPr>
          <a:xfrm>
            <a:off x="-36512" y="1124744"/>
            <a:ext cx="9235440" cy="0"/>
          </a:xfrm>
          <a:prstGeom prst="line">
            <a:avLst/>
          </a:prstGeom>
          <a:ln w="57150">
            <a:solidFill>
              <a:srgbClr val="5FAD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8749" r:id="rId1"/>
    <p:sldLayoutId id="2147488760" r:id="rId2"/>
    <p:sldLayoutId id="2147488750" r:id="rId3"/>
    <p:sldLayoutId id="2147488751" r:id="rId4"/>
    <p:sldLayoutId id="2147488752" r:id="rId5"/>
    <p:sldLayoutId id="2147488753" r:id="rId6"/>
    <p:sldLayoutId id="2147488754" r:id="rId7"/>
    <p:sldLayoutId id="2147488755" r:id="rId8"/>
    <p:sldLayoutId id="2147488756" r:id="rId9"/>
    <p:sldLayoutId id="2147488757" r:id="rId10"/>
    <p:sldLayoutId id="2147488758" r:id="rId11"/>
    <p:sldLayoutId id="2147488759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OC</a:t>
            </a:r>
            <a:r>
              <a:rPr lang="zh-CN" altLang="en-US" b="0" dirty="0" smtClean="0"/>
              <a:t>语言</a:t>
            </a:r>
            <a:r>
              <a:rPr lang="en-US" altLang="zh-CN" b="0" dirty="0" smtClean="0"/>
              <a:t>-</a:t>
            </a:r>
            <a:r>
              <a:rPr lang="zh-CN" altLang="en-US" b="0" dirty="0"/>
              <a:t>设计模式</a:t>
            </a:r>
            <a:r>
              <a:rPr lang="en-US" altLang="zh-CN" b="0" dirty="0" smtClean="0"/>
              <a:t>-</a:t>
            </a:r>
            <a:r>
              <a:rPr lang="zh-CN" altLang="en-US" b="0" dirty="0"/>
              <a:t>委托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0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556792"/>
            <a:ext cx="835292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FFFF"/>
              </a:buClr>
            </a:pPr>
            <a:r>
              <a:rPr kumimoji="1" lang="en-US" altLang="zh-CN" sz="3600" dirty="0" smtClean="0"/>
              <a:t>Objective-c</a:t>
            </a:r>
            <a:r>
              <a:rPr kumimoji="1" lang="zh-CN" altLang="en-US" sz="3600" dirty="0" smtClean="0"/>
              <a:t>语法</a:t>
            </a:r>
            <a:endParaRPr kumimoji="1" lang="en-US" altLang="zh-CN" sz="3600" dirty="0" smtClean="0"/>
          </a:p>
          <a:p>
            <a:pPr>
              <a:lnSpc>
                <a:spcPct val="150000"/>
              </a:lnSpc>
              <a:buClr>
                <a:srgbClr val="00FFFF"/>
              </a:buClr>
            </a:pPr>
            <a:r>
              <a:rPr kumimoji="1" lang="zh-CN" altLang="en-US" sz="3600" dirty="0" smtClean="0"/>
              <a:t>委托</a:t>
            </a:r>
            <a:r>
              <a:rPr kumimoji="1" lang="zh-CN" altLang="zh-CN" sz="3600" dirty="0" smtClean="0"/>
              <a:t>（</a:t>
            </a:r>
            <a:r>
              <a:rPr kumimoji="1" lang="en-US" altLang="zh-CN" sz="3600" dirty="0" smtClean="0"/>
              <a:t>delegate</a:t>
            </a:r>
            <a:r>
              <a:rPr kumimoji="1" lang="zh-CN" altLang="en-US" sz="3600" dirty="0" smtClean="0"/>
              <a:t>）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73930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urier New" charset="0"/>
                <a:ea typeface="宋体" charset="0"/>
                <a:cs typeface="宋体" charset="0"/>
              </a:rPr>
              <a:t>Protocol</a:t>
            </a:r>
            <a:r>
              <a:rPr lang="zh-CN" altLang="en-US" dirty="0">
                <a:latin typeface="Courier New" charset="0"/>
                <a:ea typeface="宋体" charset="0"/>
                <a:cs typeface="宋体" charset="0"/>
              </a:rPr>
              <a:t>的实现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268760"/>
            <a:ext cx="8352928" cy="3307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80000"/>
              </a:lnSpc>
              <a:buFont typeface="Wingdings" charset="2"/>
              <a:buChar char="l"/>
            </a:pPr>
            <a:r>
              <a:rPr lang="zh-CN" altLang="en-US" sz="2800" dirty="0">
                <a:latin typeface="Courier New" charset="0"/>
                <a:ea typeface="宋体" charset="0"/>
                <a:cs typeface="宋体" charset="0"/>
              </a:rPr>
              <a:t>.m</a:t>
            </a:r>
            <a:r>
              <a:rPr lang="zh-CN" altLang="en-US" sz="2800" dirty="0" smtClean="0">
                <a:latin typeface="Courier New" charset="0"/>
                <a:ea typeface="宋体" charset="0"/>
                <a:cs typeface="宋体" charset="0"/>
              </a:rPr>
              <a:t>文件如下</a:t>
            </a:r>
            <a:endParaRPr lang="en-US" altLang="zh-CN" sz="2800" dirty="0" smtClean="0">
              <a:latin typeface="Courier New" charset="0"/>
              <a:ea typeface="宋体" charset="0"/>
              <a:cs typeface="宋体" charset="0"/>
            </a:endParaRPr>
          </a:p>
          <a:p>
            <a:pPr>
              <a:lnSpc>
                <a:spcPct val="80000"/>
              </a:lnSpc>
            </a:pPr>
            <a:endParaRPr lang="zh-CN" altLang="en-US" sz="2800" dirty="0">
              <a:latin typeface="Courier New" charset="0"/>
              <a:ea typeface="宋体" charset="0"/>
              <a:cs typeface="宋体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  <a:sym typeface="Arial" charset="0"/>
              </a:rPr>
              <a:t>#import "</a:t>
            </a:r>
            <a:r>
              <a:rPr lang="zh-CN" altLang="en-US" sz="24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MyBtn</a:t>
            </a:r>
            <a:r>
              <a:rPr lang="en-US" altLang="zh-CN" sz="24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Delegate</a:t>
            </a:r>
            <a:r>
              <a:rPr lang="zh-CN" altLang="en-US" sz="24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.h</a:t>
            </a:r>
            <a:r>
              <a:rPr lang="zh-CN" altLang="en-US" sz="24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  <a:sym typeface="Arial" charset="0"/>
              </a:rPr>
              <a:t>"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altLang="zh-CN" sz="2400" dirty="0">
                <a:latin typeface="Courier New" charset="0"/>
                <a:ea typeface="宋体" charset="0"/>
                <a:cs typeface="宋体" charset="0"/>
              </a:rPr>
              <a:t>@implementation </a:t>
            </a:r>
            <a:r>
              <a:rPr lang="zh-CN" altLang="en-US" sz="2400" dirty="0">
                <a:latin typeface="Courier New" charset="0"/>
                <a:ea typeface="宋体" charset="0"/>
                <a:cs typeface="宋体" charset="0"/>
              </a:rPr>
              <a:t>MyController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altLang="zh-CN" sz="2400" dirty="0">
                <a:latin typeface="Courier New" charset="0"/>
                <a:ea typeface="宋体" charset="0"/>
                <a:cs typeface="宋体" charset="0"/>
              </a:rPr>
              <a:t>- (void) </a:t>
            </a:r>
            <a:r>
              <a:rPr lang="zh-CN" altLang="en-US" sz="2400" dirty="0">
                <a:latin typeface="Courier New" charset="0"/>
                <a:ea typeface="宋体" charset="0"/>
                <a:cs typeface="宋体" charset="0"/>
              </a:rPr>
              <a:t>btnClick</a:t>
            </a:r>
            <a:r>
              <a:rPr lang="en-US" altLang="zh-CN" sz="2400" dirty="0">
                <a:latin typeface="Courier New" charset="0"/>
                <a:ea typeface="宋体" charset="0"/>
                <a:cs typeface="宋体" charset="0"/>
              </a:rPr>
              <a:t>: (</a:t>
            </a:r>
            <a:r>
              <a:rPr lang="zh-CN" altLang="en-US" sz="2400" dirty="0">
                <a:latin typeface="Courier New" charset="0"/>
                <a:ea typeface="宋体" charset="0"/>
                <a:cs typeface="宋体" charset="0"/>
              </a:rPr>
              <a:t>MyBtn *</a:t>
            </a:r>
            <a:r>
              <a:rPr lang="en-US" altLang="zh-CN" sz="2400" dirty="0">
                <a:latin typeface="Courier New" charset="0"/>
                <a:ea typeface="宋体" charset="0"/>
                <a:cs typeface="宋体" charset="0"/>
              </a:rPr>
              <a:t>)</a:t>
            </a:r>
            <a:r>
              <a:rPr lang="zh-CN" altLang="en-US" sz="2400" dirty="0">
                <a:latin typeface="Courier New" charset="0"/>
                <a:ea typeface="宋体" charset="0"/>
                <a:cs typeface="宋体" charset="0"/>
              </a:rPr>
              <a:t>sender</a:t>
            </a:r>
            <a:r>
              <a:rPr lang="en-US" altLang="zh-CN" sz="2400" dirty="0">
                <a:latin typeface="Courier New" charset="0"/>
                <a:ea typeface="宋体" charset="0"/>
                <a:cs typeface="宋体" charset="0"/>
              </a:rPr>
              <a:t>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zh-CN" altLang="en-US" sz="2400" dirty="0">
                <a:latin typeface="Courier New" charset="0"/>
                <a:ea typeface="宋体" charset="0"/>
                <a:cs typeface="宋体" charset="0"/>
              </a:rPr>
              <a:t>	NSLog(@"</a:t>
            </a:r>
            <a:r>
              <a:rPr lang="zh-CN" altLang="en-US" sz="2800" dirty="0">
                <a:latin typeface="Courier New" charset="0"/>
                <a:ea typeface="宋体" charset="0"/>
                <a:cs typeface="宋体" charset="0"/>
              </a:rPr>
              <a:t>按钮被点击了！</a:t>
            </a:r>
            <a:r>
              <a:rPr lang="zh-CN" altLang="en-US" sz="2400" dirty="0">
                <a:latin typeface="Courier New" charset="0"/>
                <a:ea typeface="宋体" charset="0"/>
                <a:cs typeface="宋体" charset="0"/>
              </a:rPr>
              <a:t>");</a:t>
            </a:r>
            <a:endParaRPr lang="en-US" altLang="ja-JP" sz="2400" dirty="0">
              <a:latin typeface="Courier New" charset="0"/>
              <a:ea typeface="宋体" charset="0"/>
              <a:cs typeface="宋体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altLang="zh-CN" sz="2400" dirty="0">
                <a:latin typeface="Courier New" charset="0"/>
                <a:ea typeface="宋体" charset="0"/>
                <a:cs typeface="宋体" charset="0"/>
              </a:rPr>
              <a:t>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altLang="zh-CN" sz="2400" dirty="0">
                <a:latin typeface="Courier New" charset="0"/>
                <a:ea typeface="宋体" charset="0"/>
                <a:cs typeface="宋体" charset="0"/>
              </a:rPr>
              <a:t>@end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altLang="zh-CN" sz="2800" dirty="0">
              <a:latin typeface="Courier New" charset="0"/>
              <a:ea typeface="宋体" charset="0"/>
              <a:cs typeface="宋体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altLang="zh-CN" sz="2800" dirty="0">
                <a:latin typeface="Courier New" charset="0"/>
                <a:ea typeface="宋体" charset="0"/>
                <a:cs typeface="宋体" charset="0"/>
              </a:rPr>
              <a:t>由于</a:t>
            </a:r>
            <a:r>
              <a:rPr lang="zh-CN" altLang="en-US" sz="2800" dirty="0">
                <a:latin typeface="Courier New" charset="0"/>
                <a:ea typeface="宋体" charset="0"/>
                <a:cs typeface="宋体" charset="0"/>
              </a:rPr>
              <a:t>btnInit:</a:t>
            </a:r>
            <a:r>
              <a:rPr lang="en-US" altLang="zh-CN" sz="2800" dirty="0">
                <a:latin typeface="Courier New" charset="0"/>
                <a:ea typeface="宋体" charset="0"/>
                <a:cs typeface="宋体" charset="0"/>
              </a:rPr>
              <a:t>方法是可选的，可以只实现</a:t>
            </a:r>
            <a:r>
              <a:rPr lang="zh-CN" altLang="en-US" sz="2800" dirty="0">
                <a:latin typeface="Courier New" charset="0"/>
                <a:ea typeface="宋体" charset="0"/>
                <a:cs typeface="宋体" charset="0"/>
              </a:rPr>
              <a:t>btnClick</a:t>
            </a:r>
            <a:r>
              <a:rPr lang="en-US" altLang="ja-JP" sz="2800" dirty="0">
                <a:latin typeface="Courier New" charset="0"/>
                <a:ea typeface="宋体" charset="0"/>
                <a:cs typeface="宋体" charset="0"/>
              </a:rPr>
              <a:t>:</a:t>
            </a:r>
            <a:endParaRPr lang="en-US" altLang="zh-CN" sz="2800" dirty="0">
              <a:latin typeface="Courier New" charset="0"/>
              <a:ea typeface="宋体" charset="0"/>
              <a:cs typeface="宋体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06500" y="64262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8369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ourier New" charset="0"/>
                <a:ea typeface="宋体" charset="0"/>
                <a:cs typeface="宋体" charset="0"/>
              </a:rPr>
              <a:t>Protocol的使用场景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268760"/>
            <a:ext cx="8352928" cy="4221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charset="2"/>
              <a:buChar char="l"/>
            </a:pPr>
            <a:r>
              <a:rPr lang="en-US" altLang="zh-CN" sz="2000" dirty="0" err="1">
                <a:latin typeface="Courier New" charset="0"/>
                <a:ea typeface="宋体" charset="0"/>
                <a:cs typeface="宋体" charset="0"/>
              </a:rPr>
              <a:t>OC的Protocol和Java的接口很类似</a:t>
            </a: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,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如果一些类之间没有继承关系</a:t>
            </a: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,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但是又具备某些相同的行为</a:t>
            </a: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,</a:t>
            </a:r>
            <a:r>
              <a:rPr lang="en-US" altLang="zh-CN" sz="2000" dirty="0" err="1">
                <a:latin typeface="Courier New" charset="0"/>
                <a:ea typeface="宋体" charset="0"/>
                <a:cs typeface="宋体" charset="0"/>
              </a:rPr>
              <a:t>可使用</a:t>
            </a:r>
            <a:r>
              <a:rPr lang="en-US" altLang="ja-JP" sz="2000" dirty="0" err="1">
                <a:latin typeface="Courier New" charset="0"/>
                <a:ea typeface="宋体" charset="0"/>
                <a:cs typeface="宋体" charset="0"/>
              </a:rPr>
              <a:t>Protocol</a:t>
            </a:r>
            <a:r>
              <a:rPr lang="en-US" altLang="zh-CN" sz="2000" dirty="0" err="1">
                <a:latin typeface="Courier New" charset="0"/>
                <a:ea typeface="宋体" charset="0"/>
                <a:cs typeface="宋体" charset="0"/>
              </a:rPr>
              <a:t>来描述它们的关系</a:t>
            </a: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,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不同的类，可以</a:t>
            </a: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实现</a:t>
            </a:r>
            <a:r>
              <a:rPr lang="en-US" altLang="zh-CN" sz="2000" dirty="0" err="1">
                <a:latin typeface="Courier New" charset="0"/>
                <a:ea typeface="宋体" charset="0"/>
                <a:cs typeface="宋体" charset="0"/>
              </a:rPr>
              <a:t>同一个</a:t>
            </a:r>
            <a:r>
              <a:rPr lang="en-US" altLang="ja-JP" sz="2000" dirty="0" err="1" smtClean="0">
                <a:latin typeface="Courier New" charset="0"/>
                <a:ea typeface="宋体" charset="0"/>
                <a:cs typeface="宋体" charset="0"/>
              </a:rPr>
              <a:t>Protocol</a:t>
            </a:r>
            <a:endParaRPr lang="en-US" altLang="ja-JP" sz="2000" dirty="0" smtClean="0">
              <a:latin typeface="Courier New" charset="0"/>
              <a:ea typeface="宋体" charset="0"/>
              <a:cs typeface="宋体" charset="0"/>
            </a:endParaRPr>
          </a:p>
          <a:p>
            <a:pPr>
              <a:lnSpc>
                <a:spcPct val="150000"/>
              </a:lnSpc>
            </a:pPr>
            <a:endParaRPr lang="en-US" altLang="ja-JP" sz="2000" dirty="0">
              <a:latin typeface="Courier New" charset="0"/>
              <a:ea typeface="宋体" charset="0"/>
              <a:cs typeface="宋体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l"/>
            </a:pPr>
            <a:r>
              <a:rPr lang="en-US" altLang="zh-CN" sz="2000" dirty="0" err="1">
                <a:latin typeface="Courier New" charset="0"/>
                <a:ea typeface="宋体" charset="0"/>
                <a:cs typeface="宋体" charset="0"/>
              </a:rPr>
              <a:t>最常用的就是委托代理模式，Cocoa框架中大量采用了这种模式实现</a:t>
            </a:r>
            <a:r>
              <a:rPr lang="en-US" altLang="zh-CN" sz="2000" b="1" dirty="0" err="1">
                <a:latin typeface="Courier New" charset="0"/>
                <a:ea typeface="宋体" charset="0"/>
                <a:cs typeface="宋体" charset="0"/>
              </a:rPr>
              <a:t>数据和</a:t>
            </a:r>
            <a:r>
              <a:rPr lang="en-US" altLang="ja-JP" sz="2000" b="1" dirty="0" err="1">
                <a:latin typeface="Courier New" charset="0"/>
                <a:ea typeface="宋体" charset="0"/>
                <a:cs typeface="宋体" charset="0"/>
              </a:rPr>
              <a:t>UI</a:t>
            </a:r>
            <a:r>
              <a:rPr lang="en-US" altLang="zh-CN" sz="2000" b="1" dirty="0" err="1">
                <a:latin typeface="Courier New" charset="0"/>
                <a:ea typeface="宋体" charset="0"/>
                <a:cs typeface="宋体" charset="0"/>
              </a:rPr>
              <a:t>的分离</a:t>
            </a:r>
            <a:r>
              <a:rPr lang="en-US" altLang="zh-CN" sz="2000" dirty="0" err="1">
                <a:latin typeface="Courier New" charset="0"/>
                <a:ea typeface="宋体" charset="0"/>
                <a:cs typeface="宋体" charset="0"/>
              </a:rPr>
              <a:t>。例如</a:t>
            </a:r>
            <a:r>
              <a:rPr lang="en-US" altLang="ja-JP" sz="2000" dirty="0" err="1">
                <a:latin typeface="Courier New" charset="0"/>
                <a:ea typeface="宋体" charset="0"/>
                <a:cs typeface="宋体" charset="0"/>
              </a:rPr>
              <a:t>UIView</a:t>
            </a:r>
            <a:r>
              <a:rPr lang="en-US" altLang="zh-CN" sz="2000" dirty="0" err="1">
                <a:latin typeface="Courier New" charset="0"/>
                <a:ea typeface="宋体" charset="0"/>
                <a:cs typeface="宋体" charset="0"/>
              </a:rPr>
              <a:t>产生的所有事件</a:t>
            </a: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的处理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，都是通过委托的方式交给</a:t>
            </a: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UIView</a:t>
            </a:r>
            <a:r>
              <a:rPr lang="en-US" altLang="ja-JP" sz="2000" dirty="0">
                <a:latin typeface="Courier New" charset="0"/>
                <a:ea typeface="宋体" charset="0"/>
                <a:cs typeface="宋体" charset="0"/>
              </a:rPr>
              <a:t>Controller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完成。根据约定，框架中后缀为</a:t>
            </a:r>
            <a:r>
              <a:rPr lang="en-US" altLang="ja-JP" sz="2000" dirty="0">
                <a:latin typeface="Courier New" charset="0"/>
                <a:ea typeface="宋体" charset="0"/>
                <a:cs typeface="宋体" charset="0"/>
              </a:rPr>
              <a:t>Delegate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的都是</a:t>
            </a:r>
            <a:r>
              <a:rPr lang="en-US" altLang="ja-JP" sz="2000" dirty="0">
                <a:latin typeface="Courier New" charset="0"/>
                <a:ea typeface="宋体" charset="0"/>
                <a:cs typeface="宋体" charset="0"/>
              </a:rPr>
              <a:t>Protocol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，如</a:t>
            </a:r>
            <a:r>
              <a:rPr lang="en-US" altLang="ja-JP" sz="2000" dirty="0">
                <a:latin typeface="Courier New" charset="0"/>
                <a:ea typeface="宋体" charset="0"/>
                <a:cs typeface="宋体" charset="0"/>
              </a:rPr>
              <a:t>UIApplicationDelegate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，</a:t>
            </a:r>
            <a:r>
              <a:rPr lang="en-US" altLang="ja-JP" sz="2000" dirty="0">
                <a:latin typeface="Courier New" charset="0"/>
                <a:ea typeface="宋体" charset="0"/>
                <a:cs typeface="宋体" charset="0"/>
              </a:rPr>
              <a:t>UI</a:t>
            </a: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Table</a:t>
            </a:r>
            <a:r>
              <a:rPr lang="en-US" altLang="ja-JP" sz="2000" dirty="0" err="1">
                <a:latin typeface="Courier New" charset="0"/>
                <a:ea typeface="宋体" charset="0"/>
                <a:cs typeface="宋体" charset="0"/>
              </a:rPr>
              <a:t>ViewDelegate</a:t>
            </a:r>
            <a:r>
              <a:rPr lang="en-US" altLang="zh-CN" sz="2000" dirty="0" err="1">
                <a:latin typeface="Courier New" charset="0"/>
                <a:ea typeface="宋体" charset="0"/>
                <a:cs typeface="宋体" charset="0"/>
              </a:rPr>
              <a:t>等</a:t>
            </a:r>
            <a:endParaRPr lang="en-US" altLang="zh-CN" sz="2000" dirty="0">
              <a:latin typeface="Courier New" charset="0"/>
              <a:ea typeface="宋体" charset="0"/>
              <a:cs typeface="宋体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06500" y="64262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809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ourier New" charset="0"/>
                <a:ea typeface="宋体" charset="0"/>
                <a:cs typeface="宋体" charset="0"/>
              </a:rPr>
              <a:t>Protocol的注意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268760"/>
            <a:ext cx="8640960" cy="3760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charset="2"/>
              <a:buChar char="l"/>
            </a:pP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一个</a:t>
            </a:r>
            <a:r>
              <a:rPr lang="en-US" altLang="ja-JP" sz="2000" dirty="0" err="1">
                <a:latin typeface="Courier New" charset="0"/>
                <a:ea typeface="宋体" charset="0"/>
                <a:cs typeface="宋体" charset="0"/>
              </a:rPr>
              <a:t>Protocol</a:t>
            </a:r>
            <a:r>
              <a:rPr lang="en-US" altLang="zh-CN" sz="2000" dirty="0" err="1">
                <a:latin typeface="Courier New" charset="0"/>
                <a:ea typeface="宋体" charset="0"/>
                <a:cs typeface="宋体" charset="0"/>
              </a:rPr>
              <a:t>本身是可以</a:t>
            </a: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实现其它Protocol</a:t>
            </a:r>
          </a:p>
          <a:p>
            <a:pPr>
              <a:lnSpc>
                <a:spcPct val="150000"/>
              </a:lnSpc>
              <a:buFont typeface="Wingdings" charset="0"/>
              <a:buNone/>
            </a:pP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例如:</a:t>
            </a:r>
          </a:p>
          <a:p>
            <a:pPr>
              <a:lnSpc>
                <a:spcPct val="150000"/>
              </a:lnSpc>
              <a:buFont typeface="Wingdings" charset="0"/>
              <a:buNone/>
            </a:pP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@protocol MyDelegate &lt;UIWebViewDelegate&gt;</a:t>
            </a:r>
          </a:p>
          <a:p>
            <a:pPr>
              <a:lnSpc>
                <a:spcPct val="150000"/>
              </a:lnSpc>
              <a:buFont typeface="Wingdings" charset="0"/>
              <a:buNone/>
            </a:pP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@</a:t>
            </a:r>
            <a:r>
              <a:rPr lang="zh-CN" altLang="en-US" sz="2000" dirty="0" smtClean="0">
                <a:latin typeface="Courier New" charset="0"/>
                <a:ea typeface="宋体" charset="0"/>
                <a:cs typeface="宋体" charset="0"/>
              </a:rPr>
              <a:t>end</a:t>
            </a:r>
            <a:endParaRPr lang="en-US" altLang="zh-CN" sz="2000" dirty="0" smtClean="0">
              <a:latin typeface="Courier New" charset="0"/>
              <a:ea typeface="宋体" charset="0"/>
              <a:cs typeface="宋体" charset="0"/>
            </a:endParaRPr>
          </a:p>
          <a:p>
            <a:pPr>
              <a:lnSpc>
                <a:spcPct val="150000"/>
              </a:lnSpc>
              <a:buFont typeface="Wingdings" charset="0"/>
              <a:buNone/>
            </a:pPr>
            <a:endParaRPr lang="zh-CN" altLang="en-US" sz="2000" dirty="0">
              <a:latin typeface="Courier New" charset="0"/>
              <a:ea typeface="宋体" charset="0"/>
              <a:cs typeface="宋体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l"/>
            </a:pPr>
            <a:r>
              <a:rPr lang="en-US" altLang="zh-CN" sz="2000" dirty="0" err="1">
                <a:latin typeface="Courier New" charset="0"/>
                <a:ea typeface="宋体" charset="0"/>
                <a:cs typeface="宋体" charset="0"/>
              </a:rPr>
              <a:t>可以使用conformsToProtocol判断某个类是否实现了某个Protocol</a:t>
            </a:r>
            <a:endParaRPr lang="en-US" altLang="zh-CN" sz="2000" dirty="0">
              <a:latin typeface="Courier New" charset="0"/>
              <a:ea typeface="宋体" charset="0"/>
              <a:cs typeface="宋体" charset="0"/>
            </a:endParaRPr>
          </a:p>
          <a:p>
            <a:pPr>
              <a:lnSpc>
                <a:spcPct val="150000"/>
              </a:lnSpc>
              <a:buFont typeface="Wingdings" charset="0"/>
              <a:buNone/>
            </a:pP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例如:</a:t>
            </a:r>
          </a:p>
          <a:p>
            <a:pPr>
              <a:lnSpc>
                <a:spcPct val="150000"/>
              </a:lnSpc>
              <a:buFont typeface="Wingdings" charset="0"/>
              <a:buNone/>
            </a:pP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[</a:t>
            </a:r>
            <a:r>
              <a:rPr lang="en-US" altLang="zh-CN" sz="2000" dirty="0" err="1">
                <a:latin typeface="Courier New" charset="0"/>
                <a:ea typeface="宋体" charset="0"/>
                <a:cs typeface="宋体" charset="0"/>
              </a:rPr>
              <a:t>obj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 </a:t>
            </a:r>
            <a:r>
              <a:rPr lang="en-US" altLang="zh-CN" sz="2000" dirty="0" err="1">
                <a:latin typeface="Courier New" charset="0"/>
                <a:ea typeface="宋体" charset="0"/>
                <a:cs typeface="宋体" charset="0"/>
              </a:rPr>
              <a:t>conformsToProtocol</a:t>
            </a:r>
            <a:r>
              <a:rPr lang="en-US" altLang="zh-CN" sz="2000" dirty="0" smtClean="0">
                <a:latin typeface="Courier New" charset="0"/>
                <a:ea typeface="宋体" charset="0"/>
                <a:cs typeface="宋体" charset="0"/>
              </a:rPr>
              <a:t>:@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protocol(</a:t>
            </a: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MyDelegate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)]</a:t>
            </a: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;</a:t>
            </a:r>
            <a:endParaRPr lang="en-US" altLang="zh-CN" sz="2000" dirty="0">
              <a:latin typeface="Courier New" charset="0"/>
              <a:ea typeface="宋体" charset="0"/>
              <a:cs typeface="宋体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06500" y="64262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0960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latin typeface="宋体" charset="0"/>
                <a:ea typeface="宋体" charset="0"/>
                <a:cs typeface="宋体" charset="0"/>
              </a:rPr>
              <a:t>Delegate(</a:t>
            </a:r>
            <a:r>
              <a:rPr lang="zh-CN" altLang="zh-CN" dirty="0">
                <a:latin typeface="宋体" charset="0"/>
                <a:ea typeface="宋体" charset="0"/>
                <a:cs typeface="宋体" charset="0"/>
              </a:rPr>
              <a:t>委托模式</a:t>
            </a:r>
            <a:r>
              <a:rPr lang="en-GB" altLang="zh-CN" dirty="0">
                <a:latin typeface="宋体" charset="0"/>
                <a:ea typeface="宋体" charset="0"/>
                <a:cs typeface="宋体" charset="0"/>
              </a:rPr>
              <a:t>)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412776"/>
            <a:ext cx="8352928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375"/>
              </a:spcBef>
              <a:buFont typeface="Wingdings" charset="2"/>
              <a:buChar char="Ø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zh-CN" altLang="zh-CN" sz="2400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消息的发送者</a:t>
            </a:r>
            <a:r>
              <a:rPr lang="en-GB" altLang="zh-CN" sz="2400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(sender)</a:t>
            </a:r>
            <a:r>
              <a:rPr lang="zh-CN" altLang="zh-CN" sz="2400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告知接收者</a:t>
            </a:r>
            <a:r>
              <a:rPr lang="en-GB" altLang="zh-CN" sz="2400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(receiver)</a:t>
            </a:r>
            <a:r>
              <a:rPr lang="zh-CN" altLang="zh-CN" sz="2400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某个事件将要发生，</a:t>
            </a:r>
            <a:r>
              <a:rPr lang="en-GB" altLang="zh-CN" sz="2400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delegate</a:t>
            </a:r>
            <a:r>
              <a:rPr lang="zh-CN" altLang="zh-CN" sz="2400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同意然后发送者响应事件，</a:t>
            </a:r>
            <a:r>
              <a:rPr lang="en-GB" altLang="zh-CN" sz="2400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delegate</a:t>
            </a:r>
            <a:r>
              <a:rPr lang="zh-CN" altLang="zh-CN" sz="2400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机制使得接收者可以改变发送者的行为。通常发送者和接收者的关系是直接的一对多的关系。</a:t>
            </a:r>
          </a:p>
        </p:txBody>
      </p:sp>
    </p:spTree>
    <p:extLst>
      <p:ext uri="{BB962C8B-B14F-4D97-AF65-F5344CB8AC3E}">
        <p14:creationId xmlns:p14="http://schemas.microsoft.com/office/powerpoint/2010/main" val="2194421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err="1"/>
              <a:t>什么是</a:t>
            </a:r>
            <a:r>
              <a:rPr kumimoji="1" lang="en-US" altLang="zh-CN" dirty="0" err="1"/>
              <a:t>Protocol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268760"/>
            <a:ext cx="8352928" cy="4380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40000"/>
              </a:lnSpc>
              <a:buFont typeface="Wingdings" charset="2"/>
              <a:buChar char="u"/>
            </a:pPr>
            <a:r>
              <a:rPr kumimoji="1" lang="en-US" altLang="zh-CN" sz="2000" dirty="0"/>
              <a:t>Protocol</a:t>
            </a:r>
            <a:r>
              <a:rPr kumimoji="1" lang="zh-CN" altLang="en-US" sz="2000" dirty="0"/>
              <a:t>翻译过来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 叫做</a:t>
            </a:r>
            <a:r>
              <a:rPr kumimoji="1" lang="en-US" altLang="zh-CN" sz="2000" dirty="0"/>
              <a:t>”</a:t>
            </a:r>
            <a:r>
              <a:rPr kumimoji="1" lang="zh-CN" altLang="en-US" sz="2000" dirty="0"/>
              <a:t>协议</a:t>
            </a:r>
            <a:r>
              <a:rPr kumimoji="1" lang="en-US" altLang="zh-CN" sz="2000" dirty="0"/>
              <a:t>”</a:t>
            </a:r>
          </a:p>
          <a:p>
            <a:pPr>
              <a:lnSpc>
                <a:spcPct val="140000"/>
              </a:lnSpc>
            </a:pPr>
            <a:endParaRPr kumimoji="1" lang="en-US" altLang="zh-CN" sz="2000" dirty="0"/>
          </a:p>
          <a:p>
            <a:pPr marL="342900" indent="-342900">
              <a:lnSpc>
                <a:spcPct val="140000"/>
              </a:lnSpc>
              <a:buFont typeface="Wingdings" charset="2"/>
              <a:buChar char="u"/>
            </a:pPr>
            <a:r>
              <a:rPr kumimoji="1" lang="en-US" altLang="zh-CN" sz="2000" dirty="0"/>
              <a:t>Protocol</a:t>
            </a:r>
            <a:r>
              <a:rPr kumimoji="1" lang="zh-CN" altLang="en-US" sz="2000" dirty="0"/>
              <a:t>的作用</a:t>
            </a:r>
            <a:endParaRPr kumimoji="1" lang="en-US" altLang="zh-CN" sz="2000" dirty="0"/>
          </a:p>
          <a:p>
            <a:pPr marL="342900" indent="-342900">
              <a:lnSpc>
                <a:spcPct val="140000"/>
              </a:lnSpc>
              <a:buFont typeface="Wingdings" charset="2"/>
              <a:buChar char="Ø"/>
            </a:pPr>
            <a:r>
              <a:rPr kumimoji="1" lang="zh-CN" altLang="en-US" sz="2000" dirty="0" smtClean="0"/>
              <a:t> </a:t>
            </a:r>
            <a:r>
              <a:rPr kumimoji="1" lang="zh-CN" altLang="en-US" sz="2000" dirty="0" smtClean="0"/>
              <a:t>用</a:t>
            </a:r>
            <a:r>
              <a:rPr kumimoji="1" lang="zh-CN" altLang="en-US" sz="2000" dirty="0"/>
              <a:t>来声明一些</a:t>
            </a:r>
            <a:r>
              <a:rPr kumimoji="1" lang="zh-CN" altLang="en-US" sz="2000" dirty="0" smtClean="0"/>
              <a:t>方法</a:t>
            </a:r>
            <a:r>
              <a:rPr kumimoji="1" lang="zh-CN" altLang="en-US" sz="2000" dirty="0" smtClean="0"/>
              <a:t>，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其中声明的方法可以被任何类实现。这种模式一般称为代理</a:t>
            </a: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(</a:t>
            </a:r>
            <a:r>
              <a:rPr lang="en-US" altLang="ja-JP" sz="2000" dirty="0">
                <a:latin typeface="Courier New" charset="0"/>
                <a:ea typeface="宋体" charset="0"/>
                <a:cs typeface="宋体" charset="0"/>
              </a:rPr>
              <a:t>delegation</a:t>
            </a: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)</a:t>
            </a:r>
            <a:r>
              <a:rPr lang="en-US" altLang="zh-CN" sz="2000" dirty="0" smtClean="0">
                <a:latin typeface="Courier New" charset="0"/>
                <a:ea typeface="宋体" charset="0"/>
                <a:cs typeface="宋体" charset="0"/>
              </a:rPr>
              <a:t>模式</a:t>
            </a:r>
            <a:endParaRPr kumimoji="1" lang="en-US" altLang="zh-CN" sz="2000" dirty="0"/>
          </a:p>
          <a:p>
            <a:pPr marL="342900" indent="-342900">
              <a:lnSpc>
                <a:spcPct val="140000"/>
              </a:lnSpc>
              <a:buFont typeface="Wingdings" charset="2"/>
              <a:buChar char="Ø"/>
            </a:pPr>
            <a:r>
              <a:rPr kumimoji="1" lang="zh-CN" altLang="en-US" sz="2000" dirty="0" smtClean="0"/>
              <a:t>也就说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 一个</a:t>
            </a:r>
            <a:r>
              <a:rPr kumimoji="1" lang="en-US" altLang="zh-CN" sz="2000" dirty="0"/>
              <a:t>Protocol</a:t>
            </a:r>
            <a:r>
              <a:rPr kumimoji="1" lang="zh-CN" altLang="en-US" sz="2000" dirty="0"/>
              <a:t>是由一系列的方法声明组</a:t>
            </a:r>
            <a:r>
              <a:rPr kumimoji="1" lang="zh-CN" altLang="en-US" sz="2000" dirty="0" smtClean="0"/>
              <a:t>成的</a:t>
            </a:r>
            <a:endParaRPr kumimoji="1" lang="en-US" altLang="zh-CN" sz="2000" dirty="0" smtClean="0"/>
          </a:p>
          <a:p>
            <a:pPr marL="342900" indent="-342900">
              <a:lnSpc>
                <a:spcPct val="140000"/>
              </a:lnSpc>
              <a:buFont typeface="Wingdings" charset="2"/>
              <a:buChar char="Ø"/>
            </a:pPr>
            <a:r>
              <a:rPr lang="en-US" altLang="zh-CN" sz="2000" dirty="0" err="1" smtClean="0">
                <a:latin typeface="Courier New" charset="0"/>
                <a:ea typeface="宋体" charset="0"/>
                <a:cs typeface="宋体" charset="0"/>
              </a:rPr>
              <a:t>在</a:t>
            </a:r>
            <a:r>
              <a:rPr lang="en-US" altLang="zh-CN" sz="2000" dirty="0" err="1">
                <a:latin typeface="Courier New" charset="0"/>
                <a:ea typeface="宋体" charset="0"/>
                <a:cs typeface="宋体" charset="0"/>
              </a:rPr>
              <a:t>iOS和OS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 </a:t>
            </a:r>
            <a:r>
              <a:rPr lang="en-US" altLang="zh-CN" sz="2000" dirty="0" err="1">
                <a:latin typeface="Courier New" charset="0"/>
                <a:ea typeface="宋体" charset="0"/>
                <a:cs typeface="宋体" charset="0"/>
              </a:rPr>
              <a:t>X开发中，Apple采用了大量的代理模式来实现MVC中View</a:t>
            </a: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(UI控件)</a:t>
            </a:r>
            <a:r>
              <a:rPr lang="en-US" altLang="zh-CN" sz="2000" dirty="0" err="1">
                <a:latin typeface="Courier New" charset="0"/>
                <a:ea typeface="宋体" charset="0"/>
                <a:cs typeface="宋体" charset="0"/>
              </a:rPr>
              <a:t>和Controller</a:t>
            </a: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(控制器)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的解耦</a:t>
            </a:r>
          </a:p>
          <a:p>
            <a:pPr>
              <a:lnSpc>
                <a:spcPct val="140000"/>
              </a:lnSpc>
              <a:buFont typeface="Wingdings" charset="2"/>
              <a:buChar char="Ø"/>
            </a:pPr>
            <a:endParaRPr kumimoji="1" lang="en-US" altLang="zh-CN" sz="2000" dirty="0"/>
          </a:p>
          <a:p>
            <a:pPr marL="342900" indent="-342900">
              <a:lnSpc>
                <a:spcPct val="140000"/>
              </a:lnSpc>
              <a:buFont typeface="Wingdings" charset="2"/>
              <a:buChar char="u"/>
            </a:pPr>
            <a:r>
              <a:rPr kumimoji="1" lang="zh-CN" altLang="en-US" sz="2000" dirty="0"/>
              <a:t>任何类只要遵守了</a:t>
            </a:r>
            <a:r>
              <a:rPr kumimoji="1" lang="en-US" altLang="zh-CN" sz="2000" dirty="0"/>
              <a:t>Protocol,</a:t>
            </a:r>
            <a:r>
              <a:rPr kumimoji="1" lang="zh-CN" altLang="en-US" sz="2000" dirty="0"/>
              <a:t> 就相当于拥有了</a:t>
            </a:r>
            <a:r>
              <a:rPr kumimoji="1" lang="en-US" altLang="zh-CN" sz="2000" dirty="0"/>
              <a:t>Protocol</a:t>
            </a:r>
            <a:r>
              <a:rPr kumimoji="1" lang="zh-CN" altLang="en-US" sz="2000" dirty="0"/>
              <a:t>的所有方法</a:t>
            </a:r>
            <a:r>
              <a:rPr kumimoji="1" lang="zh-CN" altLang="en-US" sz="2000" dirty="0" smtClean="0"/>
              <a:t>声明</a:t>
            </a:r>
            <a:endParaRPr kumimoji="1"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296523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书写格式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484784"/>
            <a:ext cx="835292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u"/>
            </a:pPr>
            <a:r>
              <a:rPr kumimoji="1" lang="en-US" altLang="zh-CN" sz="2000" dirty="0"/>
              <a:t>Protocol</a:t>
            </a:r>
            <a:r>
              <a:rPr kumimoji="1" lang="zh-CN" altLang="en-US" sz="2000" dirty="0"/>
              <a:t>的定义</a:t>
            </a:r>
            <a:endParaRPr kumimoji="1" lang="en-US" altLang="zh-CN" sz="2000" dirty="0"/>
          </a:p>
          <a:p>
            <a:pPr marL="0" indent="0">
              <a:buNone/>
              <a:tabLst>
                <a:tab pos="549910" algn="l"/>
              </a:tabLst>
            </a:pPr>
            <a:r>
              <a:rPr lang="en-US" altLang="zh-CN" sz="20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@protocol</a:t>
            </a:r>
            <a:r>
              <a:rPr lang="en-US" altLang="zh-CN" sz="20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</a:t>
            </a:r>
            <a:r>
              <a:rPr lang="zh-CN" altLang="zh-CN" sz="2000" kern="0" dirty="0">
                <a:solidFill>
                  <a:srgbClr val="000000"/>
                </a:solidFill>
                <a:latin typeface="Menlo Regular"/>
                <a:ea typeface="宋体"/>
                <a:cs typeface="Menlo Regular"/>
              </a:rPr>
              <a:t>协议名称</a:t>
            </a:r>
            <a:endParaRPr lang="en-US" altLang="zh-CN" sz="2000" kern="100" dirty="0">
              <a:latin typeface="Cambria"/>
              <a:ea typeface="宋体"/>
              <a:cs typeface="Times New Roman"/>
            </a:endParaRPr>
          </a:p>
          <a:p>
            <a:pPr marL="0" indent="0">
              <a:buNone/>
              <a:tabLst>
                <a:tab pos="549910" algn="l"/>
              </a:tabLst>
            </a:pPr>
            <a:r>
              <a:rPr lang="en-US" altLang="zh-CN" sz="2000" kern="0" dirty="0">
                <a:solidFill>
                  <a:srgbClr val="ADDD68"/>
                </a:solidFill>
                <a:latin typeface="Menlo Regular"/>
                <a:ea typeface="宋体"/>
                <a:cs typeface="Times New Roman"/>
              </a:rPr>
              <a:t>// </a:t>
            </a:r>
            <a:r>
              <a:rPr lang="zh-CN" altLang="zh-CN" sz="2000" kern="0" dirty="0">
                <a:solidFill>
                  <a:srgbClr val="ADDD68"/>
                </a:solidFill>
                <a:latin typeface="Cambria"/>
                <a:ea typeface="Heiti SC Light"/>
                <a:cs typeface="Heiti SC Light"/>
              </a:rPr>
              <a:t>方法声明列表</a:t>
            </a:r>
            <a:endParaRPr lang="en-US" altLang="zh-CN" sz="2000" kern="100" dirty="0">
              <a:solidFill>
                <a:srgbClr val="ADDD68"/>
              </a:solidFill>
              <a:latin typeface="Cambria"/>
              <a:ea typeface="宋体"/>
              <a:cs typeface="Times New Roman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2000" kern="0" dirty="0">
                <a:solidFill>
                  <a:srgbClr val="760F50"/>
                </a:solidFill>
                <a:latin typeface="Menlo Regular"/>
                <a:ea typeface="Heiti SC Light"/>
                <a:cs typeface="Times New Roman"/>
              </a:rPr>
              <a:t>@end</a:t>
            </a:r>
            <a:endParaRPr lang="en-US" altLang="zh-CN" sz="2000" kern="100" dirty="0">
              <a:latin typeface="Cambria"/>
              <a:ea typeface="宋体"/>
              <a:cs typeface="Times New Roman"/>
            </a:endParaRPr>
          </a:p>
          <a:p>
            <a:pPr marL="0" indent="0">
              <a:buNone/>
            </a:pPr>
            <a:endParaRPr kumimoji="1" lang="en-US" altLang="zh-CN" sz="2000" dirty="0"/>
          </a:p>
          <a:p>
            <a:pPr marL="342900" indent="-342900">
              <a:buFont typeface="Wingdings" charset="2"/>
              <a:buChar char="u"/>
            </a:pPr>
            <a:r>
              <a:rPr kumimoji="1" lang="zh-CN" altLang="en-US" sz="2000" dirty="0"/>
              <a:t>类遵守协议</a:t>
            </a:r>
            <a:endParaRPr kumimoji="1" lang="en-US" altLang="zh-CN" sz="2000" dirty="0"/>
          </a:p>
          <a:p>
            <a:pPr marL="0" indent="0">
              <a:buNone/>
              <a:tabLst>
                <a:tab pos="549910" algn="l"/>
              </a:tabLst>
            </a:pPr>
            <a:r>
              <a:rPr lang="en-US" altLang="zh-CN" sz="20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@interface</a:t>
            </a:r>
            <a:r>
              <a:rPr lang="en-US" altLang="zh-CN" sz="20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</a:t>
            </a:r>
            <a:r>
              <a:rPr lang="zh-CN" altLang="zh-CN" sz="2000" kern="0" dirty="0">
                <a:solidFill>
                  <a:srgbClr val="000000"/>
                </a:solidFill>
                <a:latin typeface="Menlo Regular"/>
                <a:ea typeface="宋体"/>
                <a:cs typeface="Menlo Regular"/>
              </a:rPr>
              <a:t>类名</a:t>
            </a:r>
            <a:r>
              <a:rPr lang="en-US" altLang="zh-CN" sz="20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: </a:t>
            </a:r>
            <a:r>
              <a:rPr lang="zh-CN" altLang="zh-CN" sz="2000" kern="0" dirty="0">
                <a:solidFill>
                  <a:srgbClr val="5C2699"/>
                </a:solidFill>
                <a:latin typeface="Menlo Regular"/>
                <a:ea typeface="宋体"/>
                <a:cs typeface="Menlo Regular"/>
              </a:rPr>
              <a:t>父类</a:t>
            </a:r>
            <a:r>
              <a:rPr lang="en-US" altLang="zh-CN" sz="20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&lt;</a:t>
            </a:r>
            <a:r>
              <a:rPr lang="zh-CN" altLang="zh-CN" sz="2000" kern="0" dirty="0">
                <a:solidFill>
                  <a:srgbClr val="FF6700"/>
                </a:solidFill>
                <a:latin typeface="Menlo Regular"/>
                <a:ea typeface="宋体"/>
                <a:cs typeface="Menlo Regular"/>
              </a:rPr>
              <a:t>协议名称</a:t>
            </a:r>
            <a:r>
              <a:rPr lang="en-US" altLang="zh-CN" sz="2000" kern="0" dirty="0">
                <a:solidFill>
                  <a:srgbClr val="FF6700"/>
                </a:solidFill>
                <a:latin typeface="Menlo Regular"/>
                <a:ea typeface="宋体"/>
                <a:cs typeface="Menlo Regular"/>
              </a:rPr>
              <a:t>1,</a:t>
            </a:r>
            <a:r>
              <a:rPr lang="zh-CN" altLang="en-US" sz="2000" kern="0" dirty="0">
                <a:solidFill>
                  <a:srgbClr val="FF6700"/>
                </a:solidFill>
                <a:latin typeface="Menlo Regular"/>
                <a:ea typeface="宋体"/>
                <a:cs typeface="Menlo Regular"/>
              </a:rPr>
              <a:t> </a:t>
            </a:r>
            <a:r>
              <a:rPr lang="zh-CN" altLang="zh-CN" sz="2000" kern="0" dirty="0">
                <a:solidFill>
                  <a:srgbClr val="FF6700"/>
                </a:solidFill>
                <a:latin typeface="Menlo Regular"/>
                <a:ea typeface="宋体"/>
                <a:cs typeface="Menlo Regular"/>
              </a:rPr>
              <a:t>协议名称2</a:t>
            </a:r>
            <a:r>
              <a:rPr lang="en-US" altLang="zh-CN" sz="2000" kern="0" dirty="0">
                <a:solidFill>
                  <a:srgbClr val="FF6700"/>
                </a:solidFill>
                <a:latin typeface="Menlo Regular"/>
                <a:ea typeface="宋体"/>
                <a:cs typeface="Menlo Regular"/>
              </a:rPr>
              <a:t>,…</a:t>
            </a:r>
            <a:r>
              <a:rPr lang="en-US" altLang="zh-CN" sz="20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&gt;</a:t>
            </a:r>
            <a:endParaRPr lang="en-US" altLang="zh-CN" sz="2000" kern="100" dirty="0">
              <a:latin typeface="Cambria"/>
              <a:ea typeface="宋体"/>
              <a:cs typeface="Times New Roman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20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@end</a:t>
            </a:r>
          </a:p>
          <a:p>
            <a:pPr marL="0" indent="0" algn="just">
              <a:spcAft>
                <a:spcPts val="0"/>
              </a:spcAft>
              <a:buNone/>
            </a:pPr>
            <a:endParaRPr lang="en-US" altLang="zh-CN" sz="2000" kern="0" dirty="0">
              <a:solidFill>
                <a:srgbClr val="760F50"/>
              </a:solidFill>
              <a:latin typeface="Menlo Regular"/>
              <a:ea typeface="宋体"/>
              <a:cs typeface="Times New Roman"/>
            </a:endParaRPr>
          </a:p>
          <a:p>
            <a:pPr marL="342900" indent="-342900">
              <a:buFont typeface="Wingdings" charset="2"/>
              <a:buChar char="u"/>
            </a:pPr>
            <a:r>
              <a:rPr lang="zh-CN" altLang="zh-CN" sz="2000" dirty="0"/>
              <a:t>协议中有</a:t>
            </a:r>
            <a:r>
              <a:rPr lang="en-US" altLang="zh-CN" sz="2000" dirty="0"/>
              <a:t>2</a:t>
            </a:r>
            <a:r>
              <a:rPr lang="zh-CN" altLang="zh-CN" sz="2000" dirty="0"/>
              <a:t>个关键字可以控制方法是否要实现</a:t>
            </a:r>
            <a:r>
              <a:rPr lang="en-US" altLang="zh-CN" sz="2000" dirty="0"/>
              <a:t>(</a:t>
            </a:r>
            <a:r>
              <a:rPr lang="zh-CN" altLang="zh-CN" sz="2000" dirty="0"/>
              <a:t>默认是</a:t>
            </a:r>
            <a:r>
              <a:rPr lang="en-US" altLang="zh-CN" sz="2000" dirty="0"/>
              <a:t>@required</a:t>
            </a:r>
            <a:r>
              <a:rPr lang="zh-CN" altLang="zh-CN" sz="2000" dirty="0"/>
              <a:t>，在大多数情况下，用途在于程序员之间的交流</a:t>
            </a:r>
            <a:r>
              <a:rPr lang="en-US" altLang="zh-CN" sz="2000" dirty="0"/>
              <a:t>)</a:t>
            </a:r>
          </a:p>
          <a:p>
            <a:pPr lvl="0">
              <a:buFont typeface="Wingdings" charset="2"/>
              <a:buChar char="Ø"/>
            </a:pPr>
            <a:r>
              <a:rPr lang="en-US" altLang="zh-CN" sz="20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@required</a:t>
            </a:r>
            <a:r>
              <a:rPr lang="zh-CN" altLang="zh-CN" sz="2000" dirty="0"/>
              <a:t>：这个方法必须要实现（若不实现，编译器会发出警告）</a:t>
            </a:r>
            <a:endParaRPr lang="en-US" altLang="zh-CN" sz="2000" dirty="0"/>
          </a:p>
          <a:p>
            <a:pPr lvl="0">
              <a:buFont typeface="Wingdings" charset="2"/>
              <a:buChar char="Ø"/>
            </a:pPr>
            <a:r>
              <a:rPr lang="en-US" altLang="zh-CN" sz="20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@optional</a:t>
            </a:r>
            <a:r>
              <a:rPr lang="zh-CN" altLang="zh-CN" sz="2000" dirty="0"/>
              <a:t>：这个方法不一定要实现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849148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协议遵守协议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484784"/>
            <a:ext cx="83529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charset="2"/>
              <a:buChar char="u"/>
            </a:pPr>
            <a:r>
              <a:rPr lang="zh-CN" altLang="zh-CN" sz="2000" dirty="0"/>
              <a:t>一个协议可以遵守其他多个协议</a:t>
            </a:r>
            <a:endParaRPr lang="en-US" altLang="zh-CN" sz="2000" dirty="0"/>
          </a:p>
          <a:p>
            <a:pPr lvl="0"/>
            <a:endParaRPr lang="en-US" altLang="zh-CN" sz="2000" dirty="0"/>
          </a:p>
          <a:p>
            <a:pPr marL="342900" lvl="0" indent="-342900">
              <a:buFont typeface="Wingdings" charset="2"/>
              <a:buChar char="u"/>
            </a:pPr>
            <a:r>
              <a:rPr lang="zh-CN" altLang="zh-CN" sz="2000" dirty="0"/>
              <a:t>一个协议遵守了其他协议，就相当于拥有了其他协议中的方法声明</a:t>
            </a:r>
            <a:endParaRPr lang="en-US" altLang="zh-CN" sz="2000" dirty="0"/>
          </a:p>
          <a:p>
            <a:pPr marL="0" indent="0">
              <a:buNone/>
              <a:tabLst>
                <a:tab pos="549910" algn="l"/>
              </a:tabLst>
            </a:pPr>
            <a:r>
              <a:rPr lang="en-US" altLang="zh-CN" sz="20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@protocol</a:t>
            </a:r>
            <a:r>
              <a:rPr lang="en-US" altLang="zh-CN" sz="20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</a:t>
            </a:r>
            <a:r>
              <a:rPr lang="zh-CN" altLang="zh-CN" sz="2000" kern="0" dirty="0">
                <a:solidFill>
                  <a:srgbClr val="000000"/>
                </a:solidFill>
                <a:latin typeface="Menlo Regular"/>
                <a:ea typeface="宋体"/>
                <a:cs typeface="Menlo Regular"/>
              </a:rPr>
              <a:t>协议名称</a:t>
            </a:r>
            <a:r>
              <a:rPr lang="en-US" altLang="zh-CN" sz="20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&lt;</a:t>
            </a:r>
            <a:r>
              <a:rPr lang="zh-CN" altLang="zh-CN" sz="2000" kern="0" dirty="0">
                <a:solidFill>
                  <a:schemeClr val="accent3"/>
                </a:solidFill>
                <a:latin typeface="Menlo Regular"/>
                <a:ea typeface="宋体"/>
                <a:cs typeface="Menlo Regular"/>
              </a:rPr>
              <a:t>协议</a:t>
            </a:r>
            <a:r>
              <a:rPr lang="en-US" altLang="zh-CN" sz="2000" kern="0" dirty="0">
                <a:solidFill>
                  <a:schemeClr val="accent3"/>
                </a:solidFill>
                <a:latin typeface="Menlo Regular"/>
                <a:ea typeface="宋体"/>
                <a:cs typeface="Times New Roman"/>
              </a:rPr>
              <a:t>1, </a:t>
            </a:r>
            <a:r>
              <a:rPr lang="zh-CN" altLang="zh-CN" sz="2000" kern="0" dirty="0">
                <a:solidFill>
                  <a:schemeClr val="accent3"/>
                </a:solidFill>
                <a:latin typeface="Menlo Regular"/>
                <a:ea typeface="宋体"/>
                <a:cs typeface="Menlo Regular"/>
              </a:rPr>
              <a:t>协议</a:t>
            </a:r>
            <a:r>
              <a:rPr lang="en-US" altLang="zh-CN" sz="2000" kern="0" dirty="0">
                <a:solidFill>
                  <a:schemeClr val="accent3"/>
                </a:solidFill>
                <a:latin typeface="Menlo Regular"/>
                <a:ea typeface="宋体"/>
                <a:cs typeface="Times New Roman"/>
              </a:rPr>
              <a:t>2</a:t>
            </a:r>
            <a:r>
              <a:rPr lang="en-US" altLang="zh-CN" sz="20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&gt;</a:t>
            </a:r>
            <a:endParaRPr lang="en-US" altLang="zh-CN" sz="2000" kern="100" dirty="0">
              <a:latin typeface="Cambria"/>
              <a:ea typeface="宋体"/>
              <a:cs typeface="Times New Roman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20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@end</a:t>
            </a:r>
            <a:endParaRPr lang="en-US" altLang="zh-CN" sz="2000" kern="100" dirty="0">
              <a:latin typeface="Cambria"/>
              <a:ea typeface="宋体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12485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基协议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484784"/>
            <a:ext cx="83529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Clr>
                <a:schemeClr val="tx1"/>
              </a:buClr>
              <a:buFont typeface="Wingdings" charset="2"/>
              <a:buChar char="u"/>
            </a:pPr>
            <a:r>
              <a:rPr lang="en-US" altLang="zh-CN" sz="2000" kern="0" dirty="0" err="1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NSObject</a:t>
            </a:r>
            <a:r>
              <a:rPr lang="zh-CN" altLang="zh-CN" sz="2000" dirty="0"/>
              <a:t>是一个基类，最根本最基本的类，任何其他类最终都要继承它</a:t>
            </a:r>
            <a:endParaRPr lang="en-US" altLang="zh-CN" sz="2000" dirty="0"/>
          </a:p>
          <a:p>
            <a:pPr lvl="0"/>
            <a:endParaRPr lang="en-US" altLang="zh-CN" sz="2000" dirty="0"/>
          </a:p>
          <a:p>
            <a:pPr marL="342900" lvl="0" indent="-342900">
              <a:buFont typeface="Wingdings" charset="2"/>
              <a:buChar char="u"/>
            </a:pPr>
            <a:r>
              <a:rPr lang="zh-CN" altLang="zh-CN" sz="2000" dirty="0"/>
              <a:t>还有名字也叫</a:t>
            </a:r>
            <a:r>
              <a:rPr lang="en-US" altLang="zh-CN" sz="2000" kern="0" dirty="0" err="1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NSObject</a:t>
            </a:r>
            <a:r>
              <a:rPr lang="zh-CN" altLang="en-US" sz="2000" dirty="0"/>
              <a:t>的</a:t>
            </a:r>
            <a:r>
              <a:rPr lang="zh-CN" altLang="zh-CN" sz="2000" dirty="0"/>
              <a:t>协议，它是一个基协议，最根本最基本的协议</a:t>
            </a:r>
            <a:endParaRPr lang="en-US" altLang="zh-CN" sz="2000" dirty="0"/>
          </a:p>
          <a:p>
            <a:pPr lvl="0"/>
            <a:endParaRPr lang="en-US" altLang="zh-CN" sz="2000" dirty="0"/>
          </a:p>
          <a:p>
            <a:pPr marL="342900" lvl="0" indent="-342900">
              <a:buClr>
                <a:schemeClr val="tx1"/>
              </a:buClr>
              <a:buFont typeface="Wingdings" charset="2"/>
              <a:buChar char="u"/>
            </a:pPr>
            <a:r>
              <a:rPr lang="en-US" altLang="zh-CN" sz="2000" kern="0" dirty="0" err="1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NSObject</a:t>
            </a:r>
            <a:r>
              <a:rPr lang="zh-CN" altLang="zh-CN" sz="2000" dirty="0"/>
              <a:t>协议中声明很多最基本的方法</a:t>
            </a:r>
            <a:endParaRPr lang="en-US" altLang="zh-CN" sz="2000" dirty="0"/>
          </a:p>
          <a:p>
            <a:pPr lvl="0">
              <a:buFont typeface="Wingdings" charset="2"/>
              <a:buChar char="Ø"/>
            </a:pPr>
            <a:r>
              <a:rPr lang="en-US" altLang="zh-CN" sz="2000" dirty="0"/>
              <a:t>description</a:t>
            </a:r>
          </a:p>
          <a:p>
            <a:pPr lvl="0">
              <a:buFont typeface="Wingdings" charset="2"/>
              <a:buChar char="Ø"/>
            </a:pPr>
            <a:r>
              <a:rPr lang="en-US" altLang="zh-CN" sz="2000" dirty="0"/>
              <a:t>retain</a:t>
            </a:r>
          </a:p>
          <a:p>
            <a:pPr lvl="0">
              <a:buFont typeface="Wingdings" charset="2"/>
              <a:buChar char="Ø"/>
            </a:pPr>
            <a:r>
              <a:rPr lang="en-US" altLang="zh-CN" sz="2000" dirty="0"/>
              <a:t>release</a:t>
            </a:r>
          </a:p>
          <a:p>
            <a:pPr lvl="0"/>
            <a:endParaRPr lang="en-US" altLang="zh-CN" sz="2000" dirty="0"/>
          </a:p>
          <a:p>
            <a:pPr marL="342900" lvl="0" indent="-342900">
              <a:buFont typeface="Wingdings" charset="2"/>
              <a:buChar char="u"/>
            </a:pPr>
            <a:r>
              <a:rPr lang="zh-CN" altLang="zh-CN" sz="2000" dirty="0"/>
              <a:t>建议每个新的协议都要遵守</a:t>
            </a:r>
            <a:r>
              <a:rPr lang="en-US" altLang="zh-CN" sz="2000" kern="0" dirty="0" err="1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NSObject</a:t>
            </a:r>
            <a:r>
              <a:rPr lang="zh-CN" altLang="zh-CN" sz="2000" dirty="0"/>
              <a:t>协议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798621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ourier New" charset="0"/>
                <a:ea typeface="宋体" charset="0"/>
                <a:cs typeface="宋体" charset="0"/>
              </a:rPr>
              <a:t>Protocol的定义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484784"/>
            <a:ext cx="835292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urier New" charset="0"/>
                <a:ea typeface="宋体" charset="0"/>
                <a:cs typeface="宋体" charset="0"/>
              </a:rPr>
              <a:t>在声明文件</a:t>
            </a:r>
            <a:r>
              <a:rPr lang="zh-CN" altLang="en-US" sz="2400" dirty="0">
                <a:latin typeface="Courier New" charset="0"/>
                <a:ea typeface="宋体" charset="0"/>
                <a:cs typeface="宋体" charset="0"/>
              </a:rPr>
              <a:t>(</a:t>
            </a:r>
            <a:r>
              <a:rPr lang="zh-CN" altLang="en-US" sz="20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MyBtn</a:t>
            </a:r>
            <a:r>
              <a:rPr lang="en-US" altLang="ja-JP" sz="20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Delegate</a:t>
            </a:r>
            <a:r>
              <a:rPr lang="zh-CN" altLang="en-US" sz="20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.h</a:t>
            </a:r>
            <a:r>
              <a:rPr lang="en-US" altLang="zh-CN" sz="2400" dirty="0">
                <a:latin typeface="Courier New" charset="0"/>
                <a:ea typeface="宋体" charset="0"/>
                <a:cs typeface="宋体" charset="0"/>
              </a:rPr>
              <a:t>文件</a:t>
            </a:r>
            <a:r>
              <a:rPr lang="zh-CN" altLang="en-US" sz="2400" dirty="0">
                <a:latin typeface="Courier New" charset="0"/>
                <a:ea typeface="宋体" charset="0"/>
                <a:cs typeface="宋体" charset="0"/>
              </a:rPr>
              <a:t>)</a:t>
            </a:r>
            <a:r>
              <a:rPr lang="en-US" altLang="zh-CN" sz="2400" dirty="0">
                <a:latin typeface="Courier New" charset="0"/>
                <a:ea typeface="宋体" charset="0"/>
                <a:cs typeface="宋体" charset="0"/>
              </a:rPr>
              <a:t>中定义</a:t>
            </a:r>
            <a:endParaRPr lang="en-US" altLang="ja-JP" sz="2400" dirty="0"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Wingdings" charset="0"/>
              <a:buNone/>
            </a:pPr>
            <a:r>
              <a:rPr lang="zh-CN" altLang="en-US" sz="2000" b="1" dirty="0">
                <a:latin typeface="Courier New" charset="0"/>
                <a:ea typeface="微软雅黑" charset="0"/>
                <a:cs typeface="微软雅黑" charset="0"/>
              </a:rPr>
              <a:t>#import &lt;Foundation/Foundation.h&gt;</a:t>
            </a:r>
          </a:p>
          <a:p>
            <a:pPr>
              <a:buFont typeface="Wingdings" charset="0"/>
              <a:buNone/>
            </a:pPr>
            <a:r>
              <a:rPr lang="zh-CN" altLang="en-US" sz="2000" b="1" dirty="0">
                <a:latin typeface="Courier New" charset="0"/>
                <a:ea typeface="宋体" charset="0"/>
                <a:cs typeface="宋体" charset="0"/>
              </a:rPr>
              <a:t>@class MyBtn;</a:t>
            </a:r>
            <a:endParaRPr lang="en-US" altLang="zh-CN" sz="2000" b="1" dirty="0"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Wingdings" charset="0"/>
              <a:buNone/>
            </a:pPr>
            <a:r>
              <a:rPr lang="en-US" altLang="zh-CN" sz="2000" b="1" dirty="0">
                <a:latin typeface="Courier New" charset="0"/>
                <a:ea typeface="宋体" charset="0"/>
                <a:cs typeface="宋体" charset="0"/>
              </a:rPr>
              <a:t>@protocol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MyBtn</a:t>
            </a:r>
            <a:r>
              <a:rPr lang="en-US" altLang="zh-CN" sz="20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Delegate </a:t>
            </a:r>
            <a:r>
              <a:rPr lang="en-US" altLang="zh-CN" sz="2000" b="1" dirty="0">
                <a:latin typeface="Courier New" charset="0"/>
                <a:ea typeface="宋体" charset="0"/>
                <a:cs typeface="宋体" charset="0"/>
                <a:sym typeface="Arial" charset="0"/>
              </a:rPr>
              <a:t>&lt;</a:t>
            </a:r>
            <a:r>
              <a:rPr lang="en-US" altLang="zh-CN" sz="2000" b="1" dirty="0" err="1">
                <a:latin typeface="Courier New" charset="0"/>
                <a:ea typeface="宋体" charset="0"/>
                <a:cs typeface="宋体" charset="0"/>
                <a:sym typeface="Arial" charset="0"/>
              </a:rPr>
              <a:t>NSObject</a:t>
            </a:r>
            <a:r>
              <a:rPr lang="en-US" altLang="zh-CN" sz="2000" b="1" dirty="0">
                <a:latin typeface="Courier New" charset="0"/>
                <a:ea typeface="宋体" charset="0"/>
                <a:cs typeface="宋体" charset="0"/>
                <a:sym typeface="Arial" charset="0"/>
              </a:rPr>
              <a:t>&gt;</a:t>
            </a:r>
          </a:p>
          <a:p>
            <a:pPr>
              <a:buFont typeface="Wingdings" charset="0"/>
              <a:buNone/>
            </a:pPr>
            <a:r>
              <a:rPr lang="en-US" altLang="zh-CN" sz="2000" b="1" dirty="0">
                <a:latin typeface="Courier New" charset="0"/>
                <a:ea typeface="宋体" charset="0"/>
                <a:cs typeface="宋体" charset="0"/>
              </a:rPr>
              <a:t>@</a:t>
            </a:r>
            <a:r>
              <a:rPr lang="en-US" altLang="zh-CN" sz="2000" b="1" dirty="0">
                <a:latin typeface="Courier New" charset="0"/>
                <a:ea typeface="宋体" charset="0"/>
                <a:cs typeface="宋体" charset="0"/>
                <a:sym typeface="Arial" charset="0"/>
              </a:rPr>
              <a:t>required</a:t>
            </a:r>
          </a:p>
          <a:p>
            <a:pPr>
              <a:buFont typeface="Wingdings" charset="0"/>
              <a:buNone/>
            </a:pP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- (void) </a:t>
            </a: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btnClick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: (</a:t>
            </a: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MyBtn *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)</a:t>
            </a: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sender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;</a:t>
            </a:r>
          </a:p>
          <a:p>
            <a:pPr>
              <a:buFont typeface="Wingdings" charset="0"/>
              <a:buNone/>
            </a:pPr>
            <a:endParaRPr lang="en-US" altLang="zh-CN" sz="2000" dirty="0"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Wingdings" charset="0"/>
              <a:buNone/>
            </a:pPr>
            <a:r>
              <a:rPr lang="en-US" altLang="zh-CN" sz="2000" b="1" dirty="0">
                <a:latin typeface="Courier New" charset="0"/>
                <a:ea typeface="宋体" charset="0"/>
                <a:cs typeface="宋体" charset="0"/>
              </a:rPr>
              <a:t>@optional</a:t>
            </a:r>
          </a:p>
          <a:p>
            <a:pPr>
              <a:buFont typeface="Wingdings" charset="0"/>
              <a:buNone/>
            </a:pP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- (</a:t>
            </a: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void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) </a:t>
            </a: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btnInit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: (</a:t>
            </a: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MyBtn *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)</a:t>
            </a: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sender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;</a:t>
            </a:r>
          </a:p>
          <a:p>
            <a:pPr>
              <a:buFont typeface="Wingdings" charset="0"/>
              <a:buNone/>
            </a:pPr>
            <a:r>
              <a:rPr lang="en-US" altLang="zh-CN" sz="2000" b="1" dirty="0">
                <a:latin typeface="Courier New" charset="0"/>
                <a:ea typeface="宋体" charset="0"/>
                <a:cs typeface="宋体" charset="0"/>
              </a:rPr>
              <a:t>@end</a:t>
            </a:r>
            <a:endParaRPr lang="en-US" altLang="zh-CN" sz="2000" b="1" dirty="0">
              <a:latin typeface="Courier New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960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ourier New" charset="0"/>
                <a:ea typeface="宋体" charset="0"/>
                <a:cs typeface="宋体" charset="0"/>
              </a:rPr>
              <a:t>Protocol的定义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268760"/>
            <a:ext cx="8352928" cy="3949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40000"/>
              </a:lnSpc>
              <a:buFont typeface="Wingdings" charset="2"/>
              <a:buChar char="Ø"/>
            </a:pPr>
            <a:r>
              <a:rPr lang="en-US" altLang="zh-CN" sz="2000" dirty="0" err="1">
                <a:latin typeface="Courier New" charset="0"/>
                <a:ea typeface="宋体" charset="0"/>
                <a:cs typeface="宋体" charset="0"/>
              </a:rPr>
              <a:t>以上代码可以单独放在一个h文件中，</a:t>
            </a:r>
            <a:r>
              <a:rPr lang="en-US" altLang="zh-CN" sz="2000" b="1" dirty="0" err="1">
                <a:latin typeface="Courier New" charset="0"/>
                <a:ea typeface="宋体" charset="0"/>
                <a:cs typeface="宋体" charset="0"/>
              </a:rPr>
              <a:t>也可以写在相关类的</a:t>
            </a:r>
            <a:r>
              <a:rPr lang="en-US" altLang="ja-JP" sz="2000" b="1" dirty="0" err="1">
                <a:latin typeface="Courier New" charset="0"/>
                <a:ea typeface="宋体" charset="0"/>
                <a:cs typeface="宋体" charset="0"/>
              </a:rPr>
              <a:t>h</a:t>
            </a:r>
            <a:r>
              <a:rPr lang="en-US" altLang="zh-CN" sz="2000" b="1" dirty="0" err="1">
                <a:latin typeface="Courier New" charset="0"/>
                <a:ea typeface="宋体" charset="0"/>
                <a:cs typeface="宋体" charset="0"/>
              </a:rPr>
              <a:t>文件中</a:t>
            </a:r>
            <a:r>
              <a:rPr lang="en-US" altLang="zh-CN" sz="2000" dirty="0" err="1">
                <a:latin typeface="Courier New" charset="0"/>
                <a:ea typeface="宋体" charset="0"/>
                <a:cs typeface="宋体" charset="0"/>
              </a:rPr>
              <a:t>，视具体情况而定</a:t>
            </a:r>
            <a:endParaRPr lang="en-US" altLang="ja-JP" sz="2000" dirty="0">
              <a:latin typeface="Courier New" charset="0"/>
              <a:ea typeface="宋体" charset="0"/>
              <a:cs typeface="宋体" charset="0"/>
            </a:endParaRPr>
          </a:p>
          <a:p>
            <a:pPr marL="342900" indent="-342900">
              <a:lnSpc>
                <a:spcPct val="140000"/>
              </a:lnSpc>
              <a:buFont typeface="Wingdings" charset="2"/>
              <a:buChar char="Ø"/>
            </a:pPr>
            <a:r>
              <a:rPr lang="en-US" altLang="zh-CN" sz="2000" dirty="0" err="1">
                <a:latin typeface="Courier New" charset="0"/>
                <a:ea typeface="宋体" charset="0"/>
                <a:cs typeface="宋体" charset="0"/>
              </a:rPr>
              <a:t>该Protocol包含两个方法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，</a:t>
            </a: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btnClick: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和</a:t>
            </a: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btnInit:</a:t>
            </a:r>
          </a:p>
          <a:p>
            <a:pPr marL="342900" indent="-342900">
              <a:lnSpc>
                <a:spcPct val="140000"/>
              </a:lnSpc>
              <a:buFont typeface="Wingdings" charset="2"/>
              <a:buChar char="Ø"/>
            </a:pP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这里还有两个关键字，</a:t>
            </a:r>
            <a:r>
              <a:rPr lang="en-US" altLang="ja-JP" sz="2000" b="1" dirty="0">
                <a:latin typeface="Courier New" charset="0"/>
                <a:ea typeface="宋体" charset="0"/>
                <a:cs typeface="宋体" charset="0"/>
              </a:rPr>
              <a:t>@</a:t>
            </a:r>
            <a:r>
              <a:rPr lang="en-US" altLang="ja-JP" sz="2000" b="1" dirty="0" err="1">
                <a:latin typeface="Courier New" charset="0"/>
                <a:ea typeface="宋体" charset="0"/>
                <a:cs typeface="宋体" charset="0"/>
              </a:rPr>
              <a:t>required</a:t>
            </a:r>
            <a:r>
              <a:rPr lang="en-US" altLang="zh-CN" sz="2000" dirty="0" err="1">
                <a:latin typeface="Courier New" charset="0"/>
                <a:ea typeface="宋体" charset="0"/>
                <a:cs typeface="宋体" charset="0"/>
              </a:rPr>
              <a:t>和</a:t>
            </a:r>
            <a:r>
              <a:rPr lang="en-US" altLang="ja-JP" sz="2000" b="1" dirty="0" err="1">
                <a:latin typeface="Courier New" charset="0"/>
                <a:ea typeface="宋体" charset="0"/>
                <a:cs typeface="宋体" charset="0"/>
              </a:rPr>
              <a:t>@optional</a:t>
            </a:r>
            <a:r>
              <a:rPr lang="en-US" altLang="zh-CN" sz="2000" dirty="0" err="1">
                <a:latin typeface="Courier New" charset="0"/>
                <a:ea typeface="宋体" charset="0"/>
                <a:cs typeface="宋体" charset="0"/>
              </a:rPr>
              <a:t>，表示如果要实现这个协议，那么</a:t>
            </a: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btnClick: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方法是必须要实现的，</a:t>
            </a: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btnInit:</a:t>
            </a:r>
            <a:r>
              <a:rPr lang="en-US" altLang="zh-CN" sz="2000" dirty="0" err="1">
                <a:latin typeface="Courier New" charset="0"/>
                <a:ea typeface="宋体" charset="0"/>
                <a:cs typeface="宋体" charset="0"/>
              </a:rPr>
              <a:t>则是可选的，这两个关键字是在</a:t>
            </a:r>
            <a:r>
              <a:rPr lang="en-US" altLang="ja-JP" sz="2000" dirty="0" err="1">
                <a:latin typeface="Courier New" charset="0"/>
                <a:ea typeface="宋体" charset="0"/>
                <a:cs typeface="宋体" charset="0"/>
              </a:rPr>
              <a:t>OC</a:t>
            </a:r>
            <a:r>
              <a:rPr lang="en-US" altLang="ja-JP" sz="2000" dirty="0">
                <a:latin typeface="Courier New" charset="0"/>
                <a:ea typeface="宋体" charset="0"/>
                <a:cs typeface="宋体" charset="0"/>
              </a:rPr>
              <a:t> 2.0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之后加入的语法特性。如果不注明，那么方法默认是</a:t>
            </a:r>
            <a:r>
              <a:rPr lang="en-US" altLang="ja-JP" sz="2000" dirty="0">
                <a:latin typeface="Courier New" charset="0"/>
                <a:ea typeface="宋体" charset="0"/>
                <a:cs typeface="宋体" charset="0"/>
              </a:rPr>
              <a:t>@required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的，必须实现</a:t>
            </a:r>
            <a:endParaRPr lang="en-US" altLang="ja-JP" sz="2000" dirty="0">
              <a:latin typeface="Courier New" charset="0"/>
              <a:ea typeface="宋体" charset="0"/>
              <a:cs typeface="宋体" charset="0"/>
            </a:endParaRPr>
          </a:p>
          <a:p>
            <a:pPr marL="342900" indent="-342900">
              <a:lnSpc>
                <a:spcPct val="140000"/>
              </a:lnSpc>
              <a:buClr>
                <a:schemeClr val="tx1"/>
              </a:buClr>
              <a:buFont typeface="Wingdings" charset="2"/>
              <a:buChar char="Ø"/>
            </a:pPr>
            <a:r>
              <a:rPr lang="zh-CN" altLang="en-US" sz="20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MyBtn</a:t>
            </a:r>
            <a:r>
              <a:rPr lang="en-US" altLang="zh-CN" sz="2000" dirty="0" err="1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Delegate</a:t>
            </a:r>
            <a:r>
              <a:rPr lang="en-US" altLang="zh-CN" sz="2000" dirty="0" err="1">
                <a:latin typeface="Courier New" charset="0"/>
                <a:ea typeface="宋体" charset="0"/>
                <a:cs typeface="宋体" charset="0"/>
              </a:rPr>
              <a:t>是</a:t>
            </a: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Protocol的名称</a:t>
            </a:r>
          </a:p>
          <a:p>
            <a:pPr marL="342900" indent="-342900">
              <a:lnSpc>
                <a:spcPct val="140000"/>
              </a:lnSpc>
              <a:buFont typeface="Wingdings" charset="2"/>
              <a:buChar char="Ø"/>
            </a:pPr>
            <a:r>
              <a:rPr lang="en-US" altLang="zh-CN" sz="2000" b="1" dirty="0">
                <a:latin typeface="Courier New" charset="0"/>
                <a:ea typeface="宋体" charset="0"/>
                <a:cs typeface="宋体" charset="0"/>
                <a:sym typeface="Arial" charset="0"/>
              </a:rPr>
              <a:t>&lt;</a:t>
            </a:r>
            <a:r>
              <a:rPr lang="en-US" altLang="zh-CN" sz="2000" b="1" dirty="0" err="1">
                <a:latin typeface="Courier New" charset="0"/>
                <a:ea typeface="宋体" charset="0"/>
                <a:cs typeface="宋体" charset="0"/>
                <a:sym typeface="Arial" charset="0"/>
              </a:rPr>
              <a:t>NSObject</a:t>
            </a:r>
            <a:r>
              <a:rPr lang="en-US" altLang="zh-CN" sz="2000" b="1" dirty="0">
                <a:latin typeface="Courier New" charset="0"/>
                <a:ea typeface="宋体" charset="0"/>
                <a:cs typeface="宋体" charset="0"/>
                <a:sym typeface="Arial" charset="0"/>
              </a:rPr>
              <a:t>&gt;</a:t>
            </a: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代表这个Protocol实现了NSObject协议</a:t>
            </a:r>
            <a:endParaRPr lang="en-US" altLang="zh-CN" sz="2000" dirty="0">
              <a:latin typeface="Courier New" charset="0"/>
              <a:ea typeface="宋体" charset="0"/>
              <a:cs typeface="宋体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06500" y="64262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9144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urier New" charset="0"/>
                <a:ea typeface="宋体" charset="0"/>
                <a:cs typeface="宋体" charset="0"/>
              </a:rPr>
              <a:t>Protocol</a:t>
            </a:r>
            <a:r>
              <a:rPr lang="zh-CN" altLang="en-US" dirty="0">
                <a:latin typeface="Courier New" charset="0"/>
                <a:ea typeface="宋体" charset="0"/>
                <a:cs typeface="宋体" charset="0"/>
              </a:rPr>
              <a:t>的实现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268760"/>
            <a:ext cx="8352928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l"/>
            </a:pPr>
            <a:r>
              <a:rPr lang="en-US" altLang="zh-CN" sz="2400" dirty="0" err="1">
                <a:latin typeface="Courier New" charset="0"/>
                <a:ea typeface="宋体" charset="0"/>
                <a:cs typeface="宋体" charset="0"/>
              </a:rPr>
              <a:t>创建一个普通OC类，在h文件中引入包含Protocol的h文件</a:t>
            </a:r>
            <a:r>
              <a:rPr lang="zh-CN" altLang="en-US" sz="2400" dirty="0">
                <a:latin typeface="Courier New" charset="0"/>
                <a:ea typeface="宋体" charset="0"/>
                <a:cs typeface="宋体" charset="0"/>
              </a:rPr>
              <a:t>(</a:t>
            </a:r>
            <a:r>
              <a:rPr lang="zh-CN" altLang="en-US" sz="2400" b="1" dirty="0">
                <a:latin typeface="Courier New" charset="0"/>
                <a:ea typeface="宋体" charset="0"/>
                <a:cs typeface="宋体" charset="0"/>
              </a:rPr>
              <a:t>或者用@protocol声明这个协议,作用跟@class类似, 建议用这种方式</a:t>
            </a:r>
            <a:r>
              <a:rPr lang="zh-CN" altLang="en-US" sz="2400" dirty="0">
                <a:latin typeface="Courier New" charset="0"/>
                <a:ea typeface="宋体" charset="0"/>
                <a:cs typeface="宋体" charset="0"/>
              </a:rPr>
              <a:t>)</a:t>
            </a:r>
          </a:p>
          <a:p>
            <a:pPr>
              <a:buFont typeface="Wingdings" charset="0"/>
              <a:buNone/>
            </a:pPr>
            <a:r>
              <a:rPr lang="zh-CN" altLang="en-US" sz="2000" dirty="0">
                <a:solidFill>
                  <a:srgbClr val="0000CC"/>
                </a:solidFill>
                <a:latin typeface="Courier New" charset="0"/>
                <a:ea typeface="宋体" charset="0"/>
                <a:cs typeface="宋体" charset="0"/>
                <a:sym typeface="Arial" charset="0"/>
              </a:rPr>
              <a:t>// #import "</a:t>
            </a:r>
            <a:r>
              <a:rPr lang="zh-CN" altLang="en-US" sz="2000" dirty="0">
                <a:solidFill>
                  <a:srgbClr val="0000CC"/>
                </a:solidFill>
                <a:latin typeface="Courier New" charset="0"/>
                <a:ea typeface="宋体" charset="0"/>
                <a:cs typeface="宋体" charset="0"/>
              </a:rPr>
              <a:t>MyBtn</a:t>
            </a:r>
            <a:r>
              <a:rPr lang="en-US" altLang="zh-CN" sz="2000" dirty="0">
                <a:solidFill>
                  <a:srgbClr val="0000CC"/>
                </a:solidFill>
                <a:latin typeface="Courier New" charset="0"/>
                <a:ea typeface="宋体" charset="0"/>
                <a:cs typeface="宋体" charset="0"/>
              </a:rPr>
              <a:t>Delegate</a:t>
            </a:r>
            <a:r>
              <a:rPr lang="zh-CN" altLang="en-US" sz="2000" dirty="0">
                <a:solidFill>
                  <a:srgbClr val="0000CC"/>
                </a:solidFill>
                <a:latin typeface="Courier New" charset="0"/>
                <a:ea typeface="宋体" charset="0"/>
                <a:cs typeface="宋体" charset="0"/>
              </a:rPr>
              <a:t>.h</a:t>
            </a:r>
            <a:r>
              <a:rPr lang="zh-CN" altLang="en-US" sz="2000" dirty="0">
                <a:solidFill>
                  <a:srgbClr val="0000CC"/>
                </a:solidFill>
                <a:latin typeface="Courier New" charset="0"/>
                <a:ea typeface="宋体" charset="0"/>
                <a:cs typeface="宋体" charset="0"/>
                <a:sym typeface="Arial" charset="0"/>
              </a:rPr>
              <a:t>"</a:t>
            </a:r>
          </a:p>
          <a:p>
            <a:pPr>
              <a:buFont typeface="Wingdings" charset="0"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  <a:sym typeface="Arial" charset="0"/>
              </a:rPr>
              <a:t>@protocol </a:t>
            </a:r>
            <a:r>
              <a:rPr lang="zh-CN" altLang="en-US" sz="2000" b="1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MyBtn</a:t>
            </a:r>
            <a:r>
              <a:rPr lang="en-US" altLang="zh-CN" sz="2000" b="1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Delegate</a:t>
            </a:r>
            <a:r>
              <a:rPr lang="zh-CN" altLang="en-US" sz="2000" b="1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;</a:t>
            </a:r>
            <a:endParaRPr lang="en-US" altLang="zh-CN" sz="2000" b="1" dirty="0">
              <a:solidFill>
                <a:srgbClr val="FF0000"/>
              </a:solidFill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Wingdings" charset="0"/>
              <a:buNone/>
            </a:pP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@interface </a:t>
            </a: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MyController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 : </a:t>
            </a:r>
            <a:r>
              <a:rPr lang="en-US" altLang="zh-CN" sz="2000" dirty="0" err="1">
                <a:latin typeface="Courier New" charset="0"/>
                <a:ea typeface="宋体" charset="0"/>
                <a:cs typeface="宋体" charset="0"/>
              </a:rPr>
              <a:t>NSObject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&lt;</a:t>
            </a:r>
            <a:r>
              <a:rPr lang="zh-CN" altLang="en-US" sz="20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MyBtn</a:t>
            </a:r>
            <a:r>
              <a:rPr lang="en-US" altLang="zh-CN" sz="20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Delegate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&gt;</a:t>
            </a:r>
          </a:p>
          <a:p>
            <a:pPr>
              <a:buFont typeface="Wingdings" charset="0"/>
              <a:buNone/>
            </a:pP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@</a:t>
            </a:r>
            <a:r>
              <a:rPr lang="en-US" altLang="zh-CN" sz="2000" dirty="0" smtClean="0">
                <a:latin typeface="Courier New" charset="0"/>
                <a:ea typeface="宋体" charset="0"/>
                <a:cs typeface="宋体" charset="0"/>
              </a:rPr>
              <a:t>end</a:t>
            </a:r>
          </a:p>
          <a:p>
            <a:pPr>
              <a:buFont typeface="Wingdings" charset="0"/>
              <a:buNone/>
            </a:pPr>
            <a:endParaRPr lang="en-US" altLang="zh-CN" sz="2000" dirty="0">
              <a:latin typeface="Courier New" charset="0"/>
              <a:ea typeface="宋体" charset="0"/>
              <a:cs typeface="宋体" charset="0"/>
            </a:endParaRPr>
          </a:p>
          <a:p>
            <a:pPr marL="342900" indent="-342900">
              <a:buFont typeface="Wingdings" charset="2"/>
              <a:buChar char="l"/>
            </a:pPr>
            <a:r>
              <a:rPr lang="en-US" altLang="zh-CN" sz="2400" dirty="0">
                <a:latin typeface="Courier New" charset="0"/>
                <a:ea typeface="宋体" charset="0"/>
                <a:cs typeface="宋体" charset="0"/>
              </a:rPr>
              <a:t>用</a:t>
            </a:r>
            <a:r>
              <a:rPr lang="en-US" altLang="ja-JP" sz="2400" b="1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&lt;&gt;</a:t>
            </a:r>
            <a:r>
              <a:rPr lang="en-US" altLang="zh-CN" sz="2400" dirty="0">
                <a:latin typeface="Courier New" charset="0"/>
                <a:ea typeface="宋体" charset="0"/>
                <a:cs typeface="宋体" charset="0"/>
              </a:rPr>
              <a:t>括起来的</a:t>
            </a:r>
            <a:r>
              <a:rPr lang="zh-CN" altLang="en-US" sz="24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MyBtn</a:t>
            </a:r>
            <a:r>
              <a:rPr lang="en-US" altLang="ja-JP" sz="2400" dirty="0" err="1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Delegate</a:t>
            </a:r>
            <a:r>
              <a:rPr lang="en-US" altLang="zh-CN" sz="2400" dirty="0" err="1">
                <a:latin typeface="Courier New" charset="0"/>
                <a:ea typeface="宋体" charset="0"/>
                <a:cs typeface="宋体" charset="0"/>
              </a:rPr>
              <a:t>就是我们创建的</a:t>
            </a:r>
            <a:r>
              <a:rPr lang="en-US" altLang="ja-JP" sz="2400" dirty="0" err="1">
                <a:latin typeface="Courier New" charset="0"/>
                <a:ea typeface="宋体" charset="0"/>
                <a:cs typeface="宋体" charset="0"/>
              </a:rPr>
              <a:t>Protocol</a:t>
            </a:r>
            <a:r>
              <a:rPr lang="en-US" altLang="zh-CN" sz="2400" dirty="0" err="1">
                <a:latin typeface="Courier New" charset="0"/>
                <a:ea typeface="宋体" charset="0"/>
                <a:cs typeface="宋体" charset="0"/>
              </a:rPr>
              <a:t>。如果要</a:t>
            </a:r>
            <a:r>
              <a:rPr lang="zh-CN" altLang="en-US" sz="2400" dirty="0">
                <a:latin typeface="Courier New" charset="0"/>
                <a:ea typeface="宋体" charset="0"/>
                <a:cs typeface="宋体" charset="0"/>
              </a:rPr>
              <a:t>实现了</a:t>
            </a:r>
            <a:r>
              <a:rPr lang="en-US" altLang="zh-CN" sz="2400" dirty="0" err="1">
                <a:latin typeface="Courier New" charset="0"/>
                <a:ea typeface="宋体" charset="0"/>
                <a:cs typeface="宋体" charset="0"/>
              </a:rPr>
              <a:t>多个</a:t>
            </a:r>
            <a:r>
              <a:rPr lang="en-US" altLang="ja-JP" sz="2400" dirty="0" err="1">
                <a:latin typeface="Courier New" charset="0"/>
                <a:ea typeface="宋体" charset="0"/>
                <a:cs typeface="宋体" charset="0"/>
              </a:rPr>
              <a:t>Protocol</a:t>
            </a:r>
            <a:r>
              <a:rPr lang="en-US" altLang="zh-CN" sz="2400" dirty="0" err="1">
                <a:latin typeface="Courier New" charset="0"/>
                <a:ea typeface="宋体" charset="0"/>
                <a:cs typeface="宋体" charset="0"/>
              </a:rPr>
              <a:t>，可以在尖括号内引入多个</a:t>
            </a:r>
            <a:r>
              <a:rPr lang="en-US" altLang="ja-JP" sz="2400" dirty="0" err="1">
                <a:latin typeface="Courier New" charset="0"/>
                <a:ea typeface="宋体" charset="0"/>
                <a:cs typeface="宋体" charset="0"/>
              </a:rPr>
              <a:t>Protocol</a:t>
            </a:r>
            <a:r>
              <a:rPr lang="en-US" altLang="zh-CN" sz="2400" dirty="0" err="1">
                <a:latin typeface="Courier New" charset="0"/>
                <a:ea typeface="宋体" charset="0"/>
                <a:cs typeface="宋体" charset="0"/>
              </a:rPr>
              <a:t>名称，并用逗号隔开即可。例如</a:t>
            </a:r>
            <a:r>
              <a:rPr lang="en-US" altLang="ja-JP" sz="2400" dirty="0">
                <a:latin typeface="Courier New" charset="0"/>
                <a:ea typeface="宋体" charset="0"/>
                <a:cs typeface="宋体" charset="0"/>
              </a:rPr>
              <a:t>&lt;</a:t>
            </a:r>
            <a:r>
              <a:rPr lang="zh-CN" altLang="en-US" sz="24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MyBtn</a:t>
            </a:r>
            <a:r>
              <a:rPr lang="en-US" altLang="ja-JP" sz="2400" dirty="0" err="1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Delegate</a:t>
            </a:r>
            <a:r>
              <a:rPr lang="en-US" altLang="ja-JP" sz="2400" dirty="0" err="1">
                <a:latin typeface="Courier New" charset="0"/>
                <a:ea typeface="宋体" charset="0"/>
                <a:cs typeface="宋体" charset="0"/>
              </a:rPr>
              <a:t>,xxxDelegate</a:t>
            </a:r>
            <a:r>
              <a:rPr lang="en-US" altLang="ja-JP" sz="2400" dirty="0">
                <a:latin typeface="Courier New" charset="0"/>
                <a:ea typeface="宋体" charset="0"/>
                <a:cs typeface="宋体" charset="0"/>
              </a:rPr>
              <a:t>&gt;</a:t>
            </a:r>
            <a:endParaRPr lang="en-US" altLang="zh-CN" sz="2400" dirty="0">
              <a:latin typeface="Courier New" charset="0"/>
              <a:ea typeface="宋体" charset="0"/>
              <a:cs typeface="宋体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06500" y="64262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5250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HEIGHT" val="295.574961853027"/>
  <p:tag name="PAGENUMBER" val="1"/>
  <p:tag name="THINKCELLUNDODONOTDELETE" val="1"/>
</p:tagLst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平衡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157296783</TotalTime>
  <Pages>0</Pages>
  <Words>737</Words>
  <Characters>0</Characters>
  <Application>Microsoft Macintosh PowerPoint</Application>
  <DocSecurity>0</DocSecurity>
  <PresentationFormat>全屏显示(4:3)</PresentationFormat>
  <Lines>0</Lines>
  <Paragraphs>105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平衡</vt:lpstr>
      <vt:lpstr>OC语言-设计模式-委托</vt:lpstr>
      <vt:lpstr>Delegate(委托模式)</vt:lpstr>
      <vt:lpstr>什么是Protocol</vt:lpstr>
      <vt:lpstr>书写格式</vt:lpstr>
      <vt:lpstr>协议遵守协议</vt:lpstr>
      <vt:lpstr>基协议</vt:lpstr>
      <vt:lpstr>Protocol的定义</vt:lpstr>
      <vt:lpstr>Protocol的定义</vt:lpstr>
      <vt:lpstr>Protocol的实现</vt:lpstr>
      <vt:lpstr>Protocol的实现</vt:lpstr>
      <vt:lpstr>Protocol的使用场景</vt:lpstr>
      <vt:lpstr>Protocol的注意</vt:lpstr>
    </vt:vector>
  </TitlesOfParts>
  <Company>埃森哲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研究应用</dc:title>
  <dc:subject>信息化工作方案</dc:subject>
  <dc:creator>yongzhang.li</dc:creator>
  <cp:keywords>研究应用</cp:keywords>
  <cp:lastModifiedBy>alex 龚</cp:lastModifiedBy>
  <cp:revision>7134</cp:revision>
  <cp:lastPrinted>1899-12-30T00:00:00Z</cp:lastPrinted>
  <dcterms:created xsi:type="dcterms:W3CDTF">2012-07-12T07:10:00Z</dcterms:created>
  <dcterms:modified xsi:type="dcterms:W3CDTF">2015-03-29T03:56:17Z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2052-6.6.0.2381</vt:lpwstr>
  </property>
</Properties>
</file>