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669" r:id="rId1"/>
  </p:sldMasterIdLst>
  <p:notesMasterIdLst>
    <p:notesMasterId r:id="rId26"/>
  </p:notesMasterIdLst>
  <p:handoutMasterIdLst>
    <p:handoutMasterId r:id="rId27"/>
  </p:handoutMasterIdLst>
  <p:sldIdLst>
    <p:sldId id="1550" r:id="rId2"/>
    <p:sldId id="1564" r:id="rId3"/>
    <p:sldId id="1575" r:id="rId4"/>
    <p:sldId id="1551" r:id="rId5"/>
    <p:sldId id="1553" r:id="rId6"/>
    <p:sldId id="1555" r:id="rId7"/>
    <p:sldId id="1556" r:id="rId8"/>
    <p:sldId id="1557" r:id="rId9"/>
    <p:sldId id="1560" r:id="rId10"/>
    <p:sldId id="1562" r:id="rId11"/>
    <p:sldId id="1576" r:id="rId12"/>
    <p:sldId id="1565" r:id="rId13"/>
    <p:sldId id="1567" r:id="rId14"/>
    <p:sldId id="1568" r:id="rId15"/>
    <p:sldId id="1569" r:id="rId16"/>
    <p:sldId id="1570" r:id="rId17"/>
    <p:sldId id="1571" r:id="rId18"/>
    <p:sldId id="1572" r:id="rId19"/>
    <p:sldId id="1573" r:id="rId20"/>
    <p:sldId id="1579" r:id="rId21"/>
    <p:sldId id="1578" r:id="rId22"/>
    <p:sldId id="1580" r:id="rId23"/>
    <p:sldId id="1581" r:id="rId24"/>
    <p:sldId id="1582" r:id="rId25"/>
  </p:sldIdLst>
  <p:sldSz cx="9144000" cy="6858000" type="screen4x3"/>
  <p:notesSz cx="6797675" cy="987425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0"/>
            <p14:sldId id="1564"/>
            <p14:sldId id="1575"/>
            <p14:sldId id="1551"/>
            <p14:sldId id="1553"/>
            <p14:sldId id="1555"/>
            <p14:sldId id="1556"/>
            <p14:sldId id="1557"/>
            <p14:sldId id="1560"/>
            <p14:sldId id="1562"/>
            <p14:sldId id="1576"/>
            <p14:sldId id="1565"/>
            <p14:sldId id="1567"/>
            <p14:sldId id="1568"/>
            <p14:sldId id="1569"/>
            <p14:sldId id="1570"/>
            <p14:sldId id="1571"/>
            <p14:sldId id="1572"/>
            <p14:sldId id="1573"/>
            <p14:sldId id="1579"/>
            <p14:sldId id="1578"/>
            <p14:sldId id="1580"/>
            <p14:sldId id="1581"/>
            <p14:sldId id="158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DCE"/>
    <a:srgbClr val="FFF2C9"/>
    <a:srgbClr val="B7E0FF"/>
    <a:srgbClr val="80ABE0"/>
    <a:srgbClr val="6599D9"/>
    <a:srgbClr val="6B9EDB"/>
    <a:srgbClr val="204A82"/>
    <a:srgbClr val="6369B5"/>
    <a:srgbClr val="16335A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0239" autoAdjust="0"/>
  </p:normalViewPr>
  <p:slideViewPr>
    <p:cSldViewPr>
      <p:cViewPr>
        <p:scale>
          <a:sx n="70" d="100"/>
          <a:sy n="70" d="100"/>
        </p:scale>
        <p:origin x="-1404" y="-12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>
              <a:latin typeface="黑体" panose="02010609060101010101" pitchFamily="49" charset="-122"/>
              <a:ea typeface="黑体" panose="02010609060101010101" pitchFamily="49" charset="-122"/>
            </a:defRPr>
          </a:pPr>
          <a:endParaRPr lang="zh-CN"/>
        </a:p>
      </c:txPr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开发者薪酬范围所占比例图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latin typeface="黑体" panose="02010609060101010101" pitchFamily="49" charset="-122"/>
                    <a:ea typeface="黑体" panose="02010609060101010101" pitchFamily="49" charset="-122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3000以下</c:v>
                </c:pt>
                <c:pt idx="1">
                  <c:v>3000至5000</c:v>
                </c:pt>
                <c:pt idx="2">
                  <c:v>5000至8000</c:v>
                </c:pt>
                <c:pt idx="3">
                  <c:v>8000至10000</c:v>
                </c:pt>
                <c:pt idx="4">
                  <c:v>10000至15000</c:v>
                </c:pt>
                <c:pt idx="5">
                  <c:v>15000至25000</c:v>
                </c:pt>
                <c:pt idx="6">
                  <c:v>25000以上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0.19</c:v>
                </c:pt>
                <c:pt idx="4">
                  <c:v>0.24</c:v>
                </c:pt>
                <c:pt idx="5">
                  <c:v>0.08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600">
              <a:latin typeface="新宋体" panose="02010609030101010101" pitchFamily="49" charset="-122"/>
              <a:ea typeface="新宋体" panose="02010609030101010101" pitchFamily="49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2015-03-11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D1B39-8137-49E7-B203-092BA4BEFCE5}" type="slidenum">
              <a:rPr lang="zh-CN" altLang="en-US" smtClean="0"/>
              <a:pPr>
                <a:defRPr/>
              </a:pPr>
              <a:t>‹#›</a:t>
            </a:fld>
            <a:endParaRPr 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9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3/11/2015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 descr="C:\Users\zhangzihuiya\Desktop\1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2" name="直接连接符 11"/>
          <p:cNvCxnSpPr/>
          <p:nvPr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  <p:sldLayoutId id="2147486681" r:id="rId12"/>
    <p:sldLayoutId id="2147486682" r:id="rId13"/>
    <p:sldLayoutId id="214748647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828800" y="2024063"/>
            <a:ext cx="5410200" cy="665162"/>
            <a:chOff x="1152" y="1275"/>
            <a:chExt cx="3408" cy="419"/>
          </a:xfrm>
        </p:grpSpPr>
        <p:grpSp>
          <p:nvGrpSpPr>
            <p:cNvPr id="1436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436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1882" y="1323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移动互联网行业概况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6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1828800" y="2938463"/>
            <a:ext cx="5410200" cy="665162"/>
            <a:chOff x="1152" y="1851"/>
            <a:chExt cx="3408" cy="419"/>
          </a:xfrm>
        </p:grpSpPr>
        <p:grpSp>
          <p:nvGrpSpPr>
            <p:cNvPr id="14357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4361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2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Text Box 17"/>
            <p:cNvSpPr txBox="1">
              <a:spLocks noChangeArrowheads="1"/>
            </p:cNvSpPr>
            <p:nvPr/>
          </p:nvSpPr>
          <p:spPr bwMode="auto">
            <a:xfrm>
              <a:off x="1927" y="1899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移动互联网发展趋势展望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60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1828800" y="3830638"/>
            <a:ext cx="5410200" cy="665162"/>
            <a:chOff x="1152" y="2413"/>
            <a:chExt cx="3408" cy="419"/>
          </a:xfrm>
        </p:grpSpPr>
        <p:grpSp>
          <p:nvGrpSpPr>
            <p:cNvPr id="1435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435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25"/>
            <p:cNvSpPr txBox="1">
              <a:spLocks noChangeArrowheads="1"/>
            </p:cNvSpPr>
            <p:nvPr/>
          </p:nvSpPr>
          <p:spPr bwMode="auto">
            <a:xfrm>
              <a:off x="1973" y="2461"/>
              <a:ext cx="18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IOS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就业方向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53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341" name="Group 27"/>
          <p:cNvGrpSpPr>
            <a:grpSpLocks/>
          </p:cNvGrpSpPr>
          <p:nvPr/>
        </p:nvGrpSpPr>
        <p:grpSpPr bwMode="auto">
          <a:xfrm>
            <a:off x="1828800" y="4745038"/>
            <a:ext cx="5410200" cy="665162"/>
            <a:chOff x="1152" y="2989"/>
            <a:chExt cx="3408" cy="419"/>
          </a:xfrm>
        </p:grpSpPr>
        <p:grpSp>
          <p:nvGrpSpPr>
            <p:cNvPr id="14343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4347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48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11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44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Text Box 33"/>
            <p:cNvSpPr txBox="1">
              <a:spLocks noChangeArrowheads="1"/>
            </p:cNvSpPr>
            <p:nvPr/>
          </p:nvSpPr>
          <p:spPr bwMode="auto">
            <a:xfrm>
              <a:off x="2018" y="3037"/>
              <a:ext cx="18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IOS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发展前景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46" name="Text Box 34"/>
            <p:cNvSpPr txBox="1">
              <a:spLocks noChangeArrowheads="1"/>
            </p:cNvSpPr>
            <p:nvPr/>
          </p:nvSpPr>
          <p:spPr bwMode="gray">
            <a:xfrm>
              <a:off x="1276" y="30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6000750" y="116632"/>
            <a:ext cx="3143250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6000" b="0" dirty="0" smtClean="0">
                <a:solidFill>
                  <a:schemeClr val="tx1"/>
                </a:solidFill>
                <a:effectLst/>
                <a:cs typeface="+mn-cs"/>
              </a:rPr>
              <a:t>目   录</a:t>
            </a:r>
            <a:endParaRPr lang="en-US" sz="6000" b="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7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1764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移动互联网行业概况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b="1" dirty="0"/>
              <a:t>I</a:t>
            </a:r>
            <a:r>
              <a:rPr lang="en-US" altLang="zh-CN" b="1" dirty="0" smtClean="0"/>
              <a:t>OS</a:t>
            </a:r>
            <a:r>
              <a:rPr lang="zh-CN" altLang="en-US" dirty="0"/>
              <a:t>用户对操作系统的更新行为更加积极，</a:t>
            </a:r>
            <a:r>
              <a:rPr lang="zh-CN" altLang="en-US" dirty="0" smtClean="0"/>
              <a:t>使用</a:t>
            </a:r>
            <a:r>
              <a:rPr lang="en-US" altLang="zh-CN" b="1" dirty="0"/>
              <a:t>I</a:t>
            </a:r>
            <a:r>
              <a:rPr lang="en-US" altLang="zh-CN" b="1" dirty="0" smtClean="0"/>
              <a:t>OS </a:t>
            </a:r>
            <a:r>
              <a:rPr lang="en-US" altLang="zh-CN" b="1" dirty="0"/>
              <a:t>8.0</a:t>
            </a:r>
            <a:r>
              <a:rPr lang="zh-CN" altLang="en-US" dirty="0"/>
              <a:t>以上版本的用户</a:t>
            </a:r>
            <a:r>
              <a:rPr lang="zh-CN" altLang="en-US" dirty="0" smtClean="0"/>
              <a:t>达七成</a:t>
            </a:r>
            <a:r>
              <a:rPr lang="zh-CN" altLang="en-US" dirty="0"/>
              <a:t>以上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7346" name="Picture 2" descr="C:\Users\Administrator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060848"/>
            <a:ext cx="793826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828801" y="2325415"/>
            <a:ext cx="5410201" cy="665162"/>
            <a:chOff x="1152" y="1275"/>
            <a:chExt cx="3408" cy="419"/>
          </a:xfrm>
        </p:grpSpPr>
        <p:grpSp>
          <p:nvGrpSpPr>
            <p:cNvPr id="1436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04" y="2656"/>
              <a:chExt cx="1545" cy="1351"/>
            </a:xfrm>
          </p:grpSpPr>
          <p:sp>
            <p:nvSpPr>
              <p:cNvPr id="14368" name="AutoShape 5"/>
              <p:cNvSpPr>
                <a:spLocks noChangeArrowheads="1"/>
              </p:cNvSpPr>
              <p:nvPr/>
            </p:nvSpPr>
            <p:spPr bwMode="gray">
              <a:xfrm>
                <a:off x="1117" y="2679"/>
                <a:ext cx="1532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69" name="AutoShape 6"/>
              <p:cNvSpPr>
                <a:spLocks noChangeArrowheads="1"/>
              </p:cNvSpPr>
              <p:nvPr/>
            </p:nvSpPr>
            <p:spPr bwMode="gray">
              <a:xfrm>
                <a:off x="1104" y="2656"/>
                <a:ext cx="1532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gray">
              <a:xfrm>
                <a:off x="1194" y="2737"/>
                <a:ext cx="1345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1882" y="1323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rgbClr val="5ECCF3">
                      <a:lumMod val="50000"/>
                    </a:srgbClr>
                  </a:solidFill>
                </a:rPr>
                <a:t>移动互联网行业概况</a:t>
              </a:r>
              <a:endParaRPr lang="en-US" altLang="zh-CN" sz="2800" b="1" dirty="0">
                <a:solidFill>
                  <a:srgbClr val="5ECCF3">
                    <a:lumMod val="50000"/>
                  </a:srgbClr>
                </a:solidFill>
              </a:endParaRPr>
            </a:p>
          </p:txBody>
        </p:sp>
        <p:sp>
          <p:nvSpPr>
            <p:cNvPr id="1436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1828800" y="3239815"/>
            <a:ext cx="5410200" cy="665162"/>
            <a:chOff x="1152" y="1851"/>
            <a:chExt cx="3408" cy="419"/>
          </a:xfrm>
        </p:grpSpPr>
        <p:grpSp>
          <p:nvGrpSpPr>
            <p:cNvPr id="14357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4361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62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59" name="Text Box 17"/>
            <p:cNvSpPr txBox="1">
              <a:spLocks noChangeArrowheads="1"/>
            </p:cNvSpPr>
            <p:nvPr/>
          </p:nvSpPr>
          <p:spPr bwMode="auto">
            <a:xfrm>
              <a:off x="1927" y="1899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rgbClr val="A7EA52">
                      <a:lumMod val="50000"/>
                    </a:srgbClr>
                  </a:solidFill>
                </a:rPr>
                <a:t>移动互联网发展趋势展望</a:t>
              </a:r>
              <a:endParaRPr lang="en-US" altLang="zh-CN" sz="2800" b="1" dirty="0">
                <a:solidFill>
                  <a:srgbClr val="A7EA52">
                    <a:lumMod val="50000"/>
                  </a:srgbClr>
                </a:solidFill>
              </a:endParaRPr>
            </a:p>
          </p:txBody>
        </p:sp>
        <p:sp>
          <p:nvSpPr>
            <p:cNvPr id="14360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1828800" y="4131990"/>
            <a:ext cx="5410200" cy="665162"/>
            <a:chOff x="1152" y="2413"/>
            <a:chExt cx="3408" cy="419"/>
          </a:xfrm>
        </p:grpSpPr>
        <p:grpSp>
          <p:nvGrpSpPr>
            <p:cNvPr id="1435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435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5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0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5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52" name="Text Box 25"/>
            <p:cNvSpPr txBox="1">
              <a:spLocks noChangeArrowheads="1"/>
            </p:cNvSpPr>
            <p:nvPr/>
          </p:nvSpPr>
          <p:spPr bwMode="auto">
            <a:xfrm>
              <a:off x="1973" y="2461"/>
              <a:ext cx="18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 err="1" smtClean="0">
                  <a:solidFill>
                    <a:srgbClr val="5ECCF3">
                      <a:lumMod val="50000"/>
                    </a:srgbClr>
                  </a:solidFill>
                </a:rPr>
                <a:t>Ios</a:t>
              </a:r>
              <a:r>
                <a:rPr lang="zh-CN" altLang="en-US" sz="2800" b="1" dirty="0" smtClean="0">
                  <a:solidFill>
                    <a:srgbClr val="5ECCF3">
                      <a:lumMod val="50000"/>
                    </a:srgbClr>
                  </a:solidFill>
                </a:rPr>
                <a:t>开发发展</a:t>
              </a:r>
              <a:r>
                <a:rPr lang="zh-CN" altLang="en-US" sz="2800" b="1" dirty="0">
                  <a:solidFill>
                    <a:srgbClr val="5ECCF3">
                      <a:lumMod val="50000"/>
                    </a:srgbClr>
                  </a:solidFill>
                </a:rPr>
                <a:t>前景</a:t>
              </a:r>
              <a:endParaRPr lang="en-US" altLang="zh-CN" sz="2800" b="1" dirty="0">
                <a:solidFill>
                  <a:srgbClr val="5ECCF3">
                    <a:lumMod val="50000"/>
                  </a:srgbClr>
                </a:solidFill>
              </a:endParaRPr>
            </a:p>
          </p:txBody>
        </p:sp>
        <p:sp>
          <p:nvSpPr>
            <p:cNvPr id="14353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prstClr val="white"/>
                  </a:solidFill>
                </a:rPr>
                <a:t>3</a:t>
              </a:r>
            </a:p>
          </p:txBody>
        </p:sp>
      </p:grpSp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6000750" y="116632"/>
            <a:ext cx="3143250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Clr>
                <a:srgbClr val="F14124">
                  <a:lumMod val="75000"/>
                </a:srgbClr>
              </a:buClr>
              <a:buFont typeface="Georgia" pitchFamily="18" charset="0"/>
              <a:buNone/>
            </a:pPr>
            <a:r>
              <a:rPr lang="zh-CN" altLang="en-US" sz="6000" b="0" dirty="0" smtClean="0">
                <a:solidFill>
                  <a:prstClr val="black"/>
                </a:solidFill>
                <a:effectLst/>
              </a:rPr>
              <a:t>目   录</a:t>
            </a:r>
            <a:endParaRPr lang="en-US" sz="6000" b="0" dirty="0">
              <a:solidFill>
                <a:prstClr val="black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6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Title 13"/>
          <p:cNvSpPr txBox="1">
            <a:spLocks/>
          </p:cNvSpPr>
          <p:nvPr/>
        </p:nvSpPr>
        <p:spPr bwMode="auto">
          <a:xfrm>
            <a:off x="33478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移动互联网发展趋势展望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1520" y="1124744"/>
            <a:ext cx="8280920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全国平均每部移动设备上安装</a:t>
            </a:r>
            <a:r>
              <a:rPr lang="en-US" altLang="zh-CN" b="1" dirty="0"/>
              <a:t>34</a:t>
            </a:r>
            <a:r>
              <a:rPr lang="zh-CN" altLang="en-US" dirty="0"/>
              <a:t>款应用，设备平均每天打开应用</a:t>
            </a:r>
            <a:r>
              <a:rPr lang="en-US" altLang="zh-CN" b="1" dirty="0"/>
              <a:t>20</a:t>
            </a:r>
            <a:r>
              <a:rPr lang="zh-CN" altLang="en-US" dirty="0" smtClean="0"/>
              <a:t>款。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9632" y="2204864"/>
            <a:ext cx="223224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同心圆 2"/>
          <p:cNvSpPr/>
          <p:nvPr/>
        </p:nvSpPr>
        <p:spPr>
          <a:xfrm>
            <a:off x="899592" y="1844824"/>
            <a:ext cx="2952328" cy="2880320"/>
          </a:xfrm>
          <a:prstGeom prst="donut">
            <a:avLst>
              <a:gd name="adj" fmla="val 5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08104" y="2573288"/>
            <a:ext cx="1872208" cy="179181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5220072" y="2285256"/>
            <a:ext cx="2448272" cy="2367880"/>
          </a:xfrm>
          <a:prstGeom prst="donut">
            <a:avLst>
              <a:gd name="adj" fmla="val 5434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2793702"/>
            <a:ext cx="1314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34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款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136" y="2937718"/>
            <a:ext cx="1314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5117122"/>
            <a:ext cx="345638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平均每部设备</a:t>
            </a:r>
            <a:r>
              <a:rPr lang="zh-CN" altLang="en-US" sz="20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安装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应用款数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5085184"/>
            <a:ext cx="295232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设备平均每天</a:t>
            </a:r>
            <a:r>
              <a:rPr lang="zh-CN" altLang="en-US" sz="20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打开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款数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3478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移动互联网发展趋势展望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移动互联网进入高速发展期，用户需求多元化释放，行业更加趋于细分</a:t>
            </a:r>
            <a:r>
              <a:rPr lang="zh-CN" altLang="en-US" dirty="0" smtClean="0"/>
              <a:t>化。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8370" name="Picture 2" descr="C:\Users\Administrator\Desktop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" y="1844824"/>
            <a:ext cx="82546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3478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移动互联网发展趋势展望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b="1" dirty="0"/>
              <a:t>O2O</a:t>
            </a:r>
            <a:r>
              <a:rPr lang="zh-CN" altLang="en-US" dirty="0"/>
              <a:t>行业应用数量快速增加，覆盖更多生活相关</a:t>
            </a:r>
            <a:r>
              <a:rPr lang="zh-CN" altLang="en-US" dirty="0" smtClean="0"/>
              <a:t>领域。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9394" name="Picture 2" descr="C:\Users\Administrator\Desktop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6" y="2420888"/>
            <a:ext cx="799961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3478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移动互联网发展趋势展望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典型应用不断涌现，</a:t>
            </a:r>
            <a:r>
              <a:rPr lang="en-US" altLang="zh-CN" b="1" dirty="0"/>
              <a:t>O2O</a:t>
            </a:r>
            <a:r>
              <a:rPr lang="zh-CN" altLang="en-US" dirty="0"/>
              <a:t>行业迎来用户增长与资本市场融资的双重</a:t>
            </a:r>
            <a:r>
              <a:rPr lang="zh-CN" altLang="en-US" dirty="0" smtClean="0"/>
              <a:t>热潮。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0418" name="Picture 2" descr="C:\Users\Administrator\Desktop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12968" cy="342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3478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移动互联网发展趋势展望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电商移动端交易占比提升，社交电商逐渐兴起，</a:t>
            </a:r>
            <a:r>
              <a:rPr lang="en-US" altLang="zh-CN" b="1" dirty="0"/>
              <a:t>O2O</a:t>
            </a:r>
            <a:r>
              <a:rPr lang="zh-CN" altLang="en-US" dirty="0"/>
              <a:t>与移动电商协同构建移动消费</a:t>
            </a:r>
            <a:r>
              <a:rPr lang="zh-CN" altLang="en-US" dirty="0" smtClean="0"/>
              <a:t>闭环。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42" name="Picture 2" descr="C:\Users\Administrator\Desktop\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9145"/>
            <a:ext cx="8496944" cy="34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3478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移动互联网发展趋势展望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移动广告行业对广告效果和用户生命周期的关注度快速提升，广告投放由粗放式向精准营销</a:t>
            </a:r>
            <a:r>
              <a:rPr lang="zh-CN" altLang="en-US" dirty="0" smtClean="0"/>
              <a:t>迈进。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2466" name="Picture 2" descr="C:\Users\Administrator\Desktop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118717"/>
            <a:ext cx="8568952" cy="39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3478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移动互联网发展趋势展望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互联网金融增势趋于理性，传统金融企业迎来移动端发展</a:t>
            </a:r>
            <a:r>
              <a:rPr lang="zh-CN" altLang="en-US" dirty="0" smtClean="0"/>
              <a:t>机遇。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3490" name="Picture 2" descr="C:\Users\Administrator\Desktop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568951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828800" y="2325415"/>
            <a:ext cx="5410200" cy="665162"/>
            <a:chOff x="1152" y="1275"/>
            <a:chExt cx="3408" cy="419"/>
          </a:xfrm>
        </p:grpSpPr>
        <p:grpSp>
          <p:nvGrpSpPr>
            <p:cNvPr id="1436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436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1882" y="1323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移动互联网行业概况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6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1828800" y="3239815"/>
            <a:ext cx="5410200" cy="665162"/>
            <a:chOff x="1152" y="1851"/>
            <a:chExt cx="3408" cy="419"/>
          </a:xfrm>
        </p:grpSpPr>
        <p:grpSp>
          <p:nvGrpSpPr>
            <p:cNvPr id="14357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4361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2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Text Box 17"/>
            <p:cNvSpPr txBox="1">
              <a:spLocks noChangeArrowheads="1"/>
            </p:cNvSpPr>
            <p:nvPr/>
          </p:nvSpPr>
          <p:spPr bwMode="auto">
            <a:xfrm>
              <a:off x="1927" y="1899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移动互联网发展趋势展望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60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1828800" y="4131990"/>
            <a:ext cx="5410200" cy="665162"/>
            <a:chOff x="1152" y="2413"/>
            <a:chExt cx="3408" cy="419"/>
          </a:xfrm>
        </p:grpSpPr>
        <p:grpSp>
          <p:nvGrpSpPr>
            <p:cNvPr id="1435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435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25"/>
            <p:cNvSpPr txBox="1">
              <a:spLocks noChangeArrowheads="1"/>
            </p:cNvSpPr>
            <p:nvPr/>
          </p:nvSpPr>
          <p:spPr bwMode="auto">
            <a:xfrm>
              <a:off x="1973" y="2461"/>
              <a:ext cx="18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Ios</a:t>
              </a:r>
              <a:r>
                <a:rPr lang="zh-CN" altLang="en-US" sz="2800" b="1" dirty="0" smtClean="0">
                  <a:solidFill>
                    <a:schemeClr val="accent3">
                      <a:lumMod val="50000"/>
                    </a:schemeClr>
                  </a:solidFill>
                </a:rPr>
                <a:t>开发发展前景</a:t>
              </a:r>
              <a:endParaRPr lang="en-US" altLang="zh-CN" sz="28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353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6000750" y="116632"/>
            <a:ext cx="3143250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6000" b="0" dirty="0" smtClean="0">
                <a:solidFill>
                  <a:schemeClr val="tx1"/>
                </a:solidFill>
                <a:effectLst/>
                <a:cs typeface="+mn-cs"/>
              </a:rPr>
              <a:t>目   录</a:t>
            </a:r>
            <a:endParaRPr lang="en-US" sz="6000" b="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828800" y="2397423"/>
            <a:ext cx="5410200" cy="665162"/>
            <a:chOff x="1152" y="1275"/>
            <a:chExt cx="3408" cy="419"/>
          </a:xfrm>
        </p:grpSpPr>
        <p:grpSp>
          <p:nvGrpSpPr>
            <p:cNvPr id="1436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436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1882" y="1323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3">
                      <a:lumMod val="50000"/>
                    </a:schemeClr>
                  </a:solidFill>
                </a:rPr>
                <a:t>移动互联网行业概况</a:t>
              </a:r>
              <a:endParaRPr lang="en-US" altLang="zh-CN" sz="28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36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1828800" y="3311823"/>
            <a:ext cx="5410200" cy="665162"/>
            <a:chOff x="1152" y="1851"/>
            <a:chExt cx="3408" cy="419"/>
          </a:xfrm>
        </p:grpSpPr>
        <p:grpSp>
          <p:nvGrpSpPr>
            <p:cNvPr id="14357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4361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2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Text Box 17"/>
            <p:cNvSpPr txBox="1">
              <a:spLocks noChangeArrowheads="1"/>
            </p:cNvSpPr>
            <p:nvPr/>
          </p:nvSpPr>
          <p:spPr bwMode="auto">
            <a:xfrm>
              <a:off x="1927" y="1899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移动互联网发展趋势展望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60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1828800" y="4203998"/>
            <a:ext cx="5410200" cy="665162"/>
            <a:chOff x="1152" y="2413"/>
            <a:chExt cx="3408" cy="419"/>
          </a:xfrm>
        </p:grpSpPr>
        <p:grpSp>
          <p:nvGrpSpPr>
            <p:cNvPr id="1435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435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25"/>
            <p:cNvSpPr txBox="1">
              <a:spLocks noChangeArrowheads="1"/>
            </p:cNvSpPr>
            <p:nvPr/>
          </p:nvSpPr>
          <p:spPr bwMode="auto">
            <a:xfrm>
              <a:off x="1973" y="2461"/>
              <a:ext cx="18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IOS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发展前景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53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6000750" y="116632"/>
            <a:ext cx="3143250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6000" b="0" dirty="0" smtClean="0">
                <a:solidFill>
                  <a:schemeClr val="tx1"/>
                </a:solidFill>
                <a:effectLst/>
                <a:cs typeface="+mn-cs"/>
              </a:rPr>
              <a:t>目   录</a:t>
            </a:r>
            <a:endParaRPr lang="en-US" sz="6000" b="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7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3640" y="1927530"/>
            <a:ext cx="7626349" cy="3438525"/>
            <a:chOff x="92" y="1677"/>
            <a:chExt cx="4804" cy="216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gray">
            <a:xfrm>
              <a:off x="1544" y="2228"/>
              <a:ext cx="2399" cy="96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2482" y="2375"/>
              <a:ext cx="1940" cy="8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 flipV="1">
              <a:off x="2504" y="2458"/>
              <a:ext cx="828" cy="90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V="1">
              <a:off x="1349" y="2458"/>
              <a:ext cx="1155" cy="102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V="1">
              <a:off x="673" y="2458"/>
              <a:ext cx="1831" cy="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 rot="-417327">
              <a:off x="1371" y="1913"/>
              <a:ext cx="2157" cy="1037"/>
            </a:xfrm>
            <a:prstGeom prst="ellipse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99FFCC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 rot="-342635">
              <a:off x="563" y="1681"/>
              <a:ext cx="3927" cy="1911"/>
            </a:xfrm>
            <a:prstGeom prst="ellipse">
              <a:avLst/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342635">
              <a:off x="541" y="1677"/>
              <a:ext cx="3937" cy="1893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876" y="2232"/>
              <a:ext cx="1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3200" b="1" dirty="0" smtClean="0">
                  <a:solidFill>
                    <a:srgbClr val="1C1C1C"/>
                  </a:solidFill>
                </a:rPr>
                <a:t>IOS</a:t>
              </a:r>
              <a:r>
                <a:rPr lang="zh-CN" altLang="en-US" sz="3200" b="1" dirty="0" smtClean="0">
                  <a:solidFill>
                    <a:srgbClr val="1C1C1C"/>
                  </a:solidFill>
                </a:rPr>
                <a:t>开发</a:t>
              </a:r>
              <a:endParaRPr lang="en-US" altLang="zh-CN" sz="3200" b="1" dirty="0">
                <a:solidFill>
                  <a:srgbClr val="1C1C1C"/>
                </a:solidFill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 rot="-395355">
              <a:off x="111" y="2121"/>
              <a:ext cx="1018" cy="637"/>
              <a:chOff x="2680" y="-145"/>
              <a:chExt cx="2380" cy="1023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2683" y="-145"/>
                <a:ext cx="2374" cy="1023"/>
              </a:xfrm>
              <a:prstGeom prst="ellipse">
                <a:avLst/>
              </a:prstGeom>
              <a:gradFill rotWithShape="1">
                <a:gsLst>
                  <a:gs pos="0">
                    <a:srgbClr val="6B6B6B"/>
                  </a:gs>
                  <a:gs pos="50000">
                    <a:srgbClr val="C0C0C0"/>
                  </a:gs>
                  <a:gs pos="100000">
                    <a:srgbClr val="6B6B6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2680" y="-145"/>
                <a:ext cx="2380" cy="974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 rot="-208054">
              <a:off x="3812" y="2102"/>
              <a:ext cx="1084" cy="572"/>
              <a:chOff x="3098" y="249"/>
              <a:chExt cx="1959" cy="629"/>
            </a:xfrm>
          </p:grpSpPr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 rot="-198351">
              <a:off x="2569" y="2983"/>
              <a:ext cx="1495" cy="859"/>
              <a:chOff x="3098" y="249"/>
              <a:chExt cx="1959" cy="629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 rot="-293188">
              <a:off x="761" y="3172"/>
              <a:ext cx="1178" cy="671"/>
              <a:chOff x="3098" y="249"/>
              <a:chExt cx="1959" cy="629"/>
            </a:xfrm>
          </p:grpSpPr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Text Box 36"/>
            <p:cNvSpPr txBox="1">
              <a:spLocks noChangeArrowheads="1"/>
            </p:cNvSpPr>
            <p:nvPr/>
          </p:nvSpPr>
          <p:spPr bwMode="gray">
            <a:xfrm>
              <a:off x="3955" y="2166"/>
              <a:ext cx="80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>
                  <a:solidFill>
                    <a:srgbClr val="333333"/>
                  </a:solidFill>
                </a:rPr>
                <a:t>在企业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)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gray">
            <a:xfrm>
              <a:off x="2707" y="3203"/>
              <a:ext cx="132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gray">
            <a:xfrm>
              <a:off x="740" y="3319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在企业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gray">
            <a:xfrm>
              <a:off x="92" y="2250"/>
              <a:ext cx="10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44" name="Title 13"/>
          <p:cNvSpPr txBox="1">
            <a:spLocks/>
          </p:cNvSpPr>
          <p:nvPr/>
        </p:nvSpPr>
        <p:spPr bwMode="auto">
          <a:xfrm>
            <a:off x="4968552" y="332656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en-US" altLang="zh-CN" sz="4000" b="0" dirty="0" smtClean="0">
                <a:solidFill>
                  <a:schemeClr val="tx1"/>
                </a:solidFill>
                <a:effectLst/>
                <a:cs typeface="+mn-cs"/>
              </a:rPr>
              <a:t>IOS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开发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发展前景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2951" y="1180529"/>
            <a:ext cx="7826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en-US" altLang="zh-CN" dirty="0" smtClean="0"/>
              <a:t>IOS</a:t>
            </a:r>
            <a:r>
              <a:rPr lang="zh-CN" altLang="en-US" dirty="0" smtClean="0"/>
              <a:t>开发</a:t>
            </a:r>
            <a:r>
              <a:rPr lang="zh-CN" altLang="en-US" dirty="0"/>
              <a:t>发展方向主要分为两大块：独立开发者、企业开发人员。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74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968552" y="332656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en-US" altLang="zh-CN" sz="4000" b="0" dirty="0" smtClean="0">
                <a:solidFill>
                  <a:schemeClr val="tx1"/>
                </a:solidFill>
                <a:effectLst/>
                <a:cs typeface="+mn-cs"/>
              </a:rPr>
              <a:t>IOS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开发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发展前景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95536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dirty="0"/>
              <a:t>IOS</a:t>
            </a:r>
            <a:r>
              <a:rPr lang="zh-CN" altLang="en-US" dirty="0" smtClean="0"/>
              <a:t>开发</a:t>
            </a:r>
            <a:r>
              <a:rPr lang="zh-CN" altLang="en-US" dirty="0"/>
              <a:t>者</a:t>
            </a:r>
            <a:r>
              <a:rPr lang="zh-CN" altLang="en-US" dirty="0" smtClean="0"/>
              <a:t>薪酬范围所占比例。</a:t>
            </a:r>
            <a:endParaRPr lang="en-US" altLang="zh-CN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030009431"/>
              </p:ext>
            </p:extLst>
          </p:nvPr>
        </p:nvGraphicFramePr>
        <p:xfrm>
          <a:off x="1115616" y="1844824"/>
          <a:ext cx="6468380" cy="4280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92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968552" y="332656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en-US" altLang="zh-CN" sz="4000" b="0" dirty="0" smtClean="0">
                <a:solidFill>
                  <a:schemeClr val="tx1"/>
                </a:solidFill>
                <a:effectLst/>
                <a:cs typeface="+mn-cs"/>
              </a:rPr>
              <a:t>IOS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开发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发展前景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95536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移动互联网发展趋势正向苹果的理想化发展。</a:t>
            </a:r>
            <a:endParaRPr lang="en-US" altLang="zh-CN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390525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black">
          <a:xfrm>
            <a:off x="899592" y="2247255"/>
            <a:ext cx="7298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 dirty="0" smtClean="0">
                <a:cs typeface="Arial" charset="0"/>
              </a:rPr>
              <a:t>2015</a:t>
            </a:r>
            <a:r>
              <a:rPr lang="zh-CN" altLang="en-US" sz="2400" b="1" dirty="0" smtClean="0">
                <a:cs typeface="Arial" charset="0"/>
              </a:rPr>
              <a:t>年元旦节流量占比与网络销售额数据显示如下：</a:t>
            </a:r>
            <a:endParaRPr lang="en-US" altLang="zh-CN" sz="2400" b="1" dirty="0">
              <a:cs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2574925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4725988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877050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gray">
          <a:xfrm>
            <a:off x="8740775" y="3711575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gray">
          <a:xfrm>
            <a:off x="522288" y="4191744"/>
            <a:ext cx="179705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移动流量占总流量比约为</a:t>
            </a:r>
            <a:r>
              <a:rPr lang="en-US" altLang="zh-CN" sz="1600" b="1" dirty="0" smtClean="0">
                <a:solidFill>
                  <a:srgbClr val="FF0000"/>
                </a:solidFill>
                <a:cs typeface="Arial" charset="0"/>
              </a:rPr>
              <a:t>57.1%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较去年增长</a:t>
            </a:r>
            <a:r>
              <a:rPr lang="en-US" altLang="zh-CN" sz="1600" b="1" dirty="0" smtClean="0">
                <a:solidFill>
                  <a:srgbClr val="FFFF00"/>
                </a:solidFill>
                <a:cs typeface="Arial" charset="0"/>
              </a:rPr>
              <a:t>18.6%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zh-CN" sz="1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gray">
          <a:xfrm>
            <a:off x="409575" y="3657600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移动流量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gray">
          <a:xfrm>
            <a:off x="2617217" y="3615680"/>
            <a:ext cx="1882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移动端销售额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4725988" y="3623690"/>
            <a:ext cx="1882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sz="20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IOS</a:t>
            </a:r>
            <a:r>
              <a:rPr lang="zh-CN" altLang="en-US" dirty="0"/>
              <a:t>流量</a:t>
            </a:r>
            <a:endParaRPr lang="en-US" altLang="zh-CN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gray">
          <a:xfrm>
            <a:off x="6877050" y="3657600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销售额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2684462" y="4263752"/>
            <a:ext cx="1666875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移动端销售占全部网购额：</a:t>
            </a:r>
            <a:r>
              <a:rPr lang="en-US" altLang="zh-CN" sz="1600" b="1" dirty="0">
                <a:solidFill>
                  <a:srgbClr val="FF0000"/>
                </a:solidFill>
                <a:cs typeface="Arial" charset="0"/>
              </a:rPr>
              <a:t>34.8%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较去年增长</a:t>
            </a:r>
            <a:r>
              <a:rPr lang="en-US" altLang="zh-CN" sz="1600" b="1" dirty="0" smtClean="0">
                <a:solidFill>
                  <a:srgbClr val="FFFF00"/>
                </a:solidFill>
                <a:cs typeface="Arial" charset="0"/>
              </a:rPr>
              <a:t>20.4%</a:t>
            </a:r>
            <a:endParaRPr lang="en-US" altLang="zh-CN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gray">
          <a:xfrm>
            <a:off x="4849341" y="4263752"/>
            <a:ext cx="165940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来自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流量占全部网络流量的</a:t>
            </a:r>
            <a:r>
              <a:rPr lang="en-US" altLang="zh-CN" sz="1600" dirty="0" smtClean="0">
                <a:solidFill>
                  <a:srgbClr val="FF0000"/>
                </a:solidFill>
              </a:rPr>
              <a:t>39.1%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6975475" y="4293096"/>
            <a:ext cx="166687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smtClean="0"/>
              <a:t>IOS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销售额</a:t>
            </a:r>
            <a:r>
              <a:rPr lang="zh-CN" altLang="en-US" dirty="0"/>
              <a:t>占全部全部网购</a:t>
            </a:r>
            <a:r>
              <a:rPr lang="zh-CN" altLang="en-US" dirty="0" smtClean="0"/>
              <a:t>的</a:t>
            </a:r>
            <a:r>
              <a:rPr lang="en-US" altLang="zh-CN" sz="1600" dirty="0" smtClean="0">
                <a:solidFill>
                  <a:srgbClr val="FF0000"/>
                </a:solidFill>
              </a:rPr>
              <a:t>27</a:t>
            </a:r>
            <a:r>
              <a:rPr lang="en-US" altLang="zh-CN" sz="1600" dirty="0">
                <a:solidFill>
                  <a:srgbClr val="FF0000"/>
                </a:solidFill>
              </a:rPr>
              <a:t>%</a:t>
            </a:r>
          </a:p>
          <a:p>
            <a:endParaRPr lang="en-US" altLang="zh-CN" dirty="0"/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2319338" y="42433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gray">
          <a:xfrm>
            <a:off x="4460875" y="4243388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6611938" y="42433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gray">
          <a:xfrm>
            <a:off x="47625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gray">
          <a:xfrm>
            <a:off x="265430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gray">
          <a:xfrm>
            <a:off x="483235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gray">
          <a:xfrm>
            <a:off x="699770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968552" y="332656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en-US" altLang="zh-CN" sz="4000" b="0" dirty="0">
                <a:solidFill>
                  <a:schemeClr val="tx1"/>
                </a:solidFill>
                <a:effectLst/>
                <a:cs typeface="+mn-cs"/>
              </a:rPr>
              <a:t>I</a:t>
            </a:r>
            <a:r>
              <a:rPr lang="en-US" altLang="zh-CN" sz="4000" b="0" dirty="0" smtClean="0">
                <a:solidFill>
                  <a:schemeClr val="tx1"/>
                </a:solidFill>
                <a:effectLst/>
                <a:cs typeface="+mn-cs"/>
              </a:rPr>
              <a:t>OS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开发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发展前景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36512" y="1486813"/>
            <a:ext cx="8856985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年招聘</a:t>
            </a:r>
            <a:r>
              <a:rPr lang="zh-CN" altLang="en-US" dirty="0"/>
              <a:t>情况来看，</a:t>
            </a:r>
            <a:r>
              <a:rPr lang="en-US" altLang="zh-CN" dirty="0"/>
              <a:t>IOS</a:t>
            </a:r>
            <a:r>
              <a:rPr lang="zh-CN" altLang="en-US" dirty="0"/>
              <a:t>软件工程师岗位需求达到了惊人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万多个</a:t>
            </a:r>
            <a:r>
              <a:rPr lang="zh-CN" altLang="en-US" dirty="0"/>
              <a:t>，成为索引擎上最热门的岗位。随着</a:t>
            </a:r>
            <a:r>
              <a:rPr lang="en-US" altLang="zh-CN" dirty="0"/>
              <a:t>iPhone</a:t>
            </a:r>
            <a:r>
              <a:rPr lang="zh-CN" altLang="en-US" dirty="0"/>
              <a:t>在全球创造的庞大的应用市场，</a:t>
            </a:r>
            <a:r>
              <a:rPr lang="en-US" altLang="zh-CN" dirty="0"/>
              <a:t>IOS</a:t>
            </a:r>
            <a:r>
              <a:rPr lang="zh-CN" altLang="en-US" dirty="0"/>
              <a:t>开发人员成为应用开发公司所争抢的对象，调查数据显示，目前</a:t>
            </a:r>
            <a:r>
              <a:rPr lang="en-US" altLang="zh-CN" dirty="0" err="1"/>
              <a:t>ios</a:t>
            </a:r>
            <a:r>
              <a:rPr lang="zh-CN" altLang="en-US" dirty="0"/>
              <a:t>软件人才已出现了</a:t>
            </a:r>
            <a:r>
              <a:rPr lang="en-US" altLang="zh-CN" dirty="0"/>
              <a:t>38</a:t>
            </a:r>
            <a:r>
              <a:rPr lang="zh-CN" altLang="en-US" dirty="0"/>
              <a:t>万缺口，根据国家官方公布的数据，未来几年</a:t>
            </a:r>
            <a:r>
              <a:rPr lang="en-US" altLang="zh-CN" dirty="0" err="1"/>
              <a:t>ios</a:t>
            </a:r>
            <a:r>
              <a:rPr lang="zh-CN" altLang="en-US" dirty="0"/>
              <a:t>软件开发人才市场缺口将达百万，未来几年内，</a:t>
            </a:r>
            <a:r>
              <a:rPr lang="en-US" altLang="zh-CN" dirty="0"/>
              <a:t>IOS</a:t>
            </a:r>
            <a:r>
              <a:rPr lang="zh-CN" altLang="en-US" dirty="0"/>
              <a:t>软件开发人员都将</a:t>
            </a:r>
            <a:r>
              <a:rPr lang="zh-CN" altLang="en-US" dirty="0" smtClean="0"/>
              <a:t>供不应求，高薪纳贤便成为社会发展所需。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6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968552" y="332656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en-US" altLang="zh-CN" sz="4000" b="0" dirty="0" smtClean="0">
                <a:solidFill>
                  <a:schemeClr val="tx1"/>
                </a:solidFill>
                <a:effectLst/>
                <a:cs typeface="+mn-cs"/>
              </a:rPr>
              <a:t>IOS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开发</a:t>
            </a: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发展前景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33400" y="2260749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95536" y="1628800"/>
            <a:ext cx="8208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学习</a:t>
            </a:r>
            <a:r>
              <a:rPr lang="en-US" altLang="zh-CN" b="1" dirty="0" smtClean="0"/>
              <a:t>IOS</a:t>
            </a:r>
            <a:r>
              <a:rPr lang="zh-CN" altLang="en-US" b="1" dirty="0" smtClean="0"/>
              <a:t>开发</a:t>
            </a:r>
            <a:r>
              <a:rPr lang="zh-CN" altLang="en-US" b="1" dirty="0"/>
              <a:t>具有以下几点优势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600" b="1" dirty="0" smtClean="0"/>
              <a:t>优势</a:t>
            </a:r>
            <a:r>
              <a:rPr lang="zh-CN" altLang="en-US" sz="1600" b="1" dirty="0"/>
              <a:t>一：业界唯一最注重语言基础扎实的培训</a:t>
            </a:r>
          </a:p>
          <a:p>
            <a:r>
              <a:rPr lang="zh-CN" altLang="en-US" sz="1600" dirty="0"/>
              <a:t>课程体系中安排的足够的Ｃ及</a:t>
            </a:r>
            <a:r>
              <a:rPr lang="en-US" altLang="zh-CN" sz="1600" dirty="0"/>
              <a:t>Objective-C</a:t>
            </a:r>
            <a:r>
              <a:rPr lang="zh-CN" altLang="en-US" sz="1600" dirty="0"/>
              <a:t>课时长度，以确保学员语言基础扎实。拒绝不注重的Ｃ及</a:t>
            </a:r>
            <a:r>
              <a:rPr lang="en-US" altLang="zh-CN" sz="1600" dirty="0"/>
              <a:t>Objective-C</a:t>
            </a:r>
            <a:r>
              <a:rPr lang="zh-CN" altLang="en-US" sz="1600" dirty="0"/>
              <a:t>基础技术教学；拒绝只讲简单的</a:t>
            </a:r>
            <a:r>
              <a:rPr lang="en-US" altLang="zh-CN" sz="1600" dirty="0"/>
              <a:t>UI</a:t>
            </a:r>
            <a:r>
              <a:rPr lang="zh-CN" altLang="en-US" sz="1600" dirty="0"/>
              <a:t>编程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b="1" dirty="0"/>
              <a:t>优势二：业界唯一全程贯穿项目实战的培训</a:t>
            </a:r>
          </a:p>
          <a:p>
            <a:r>
              <a:rPr lang="zh-CN" altLang="en-US" sz="1600" dirty="0"/>
              <a:t>课程中贯穿了</a:t>
            </a:r>
            <a:r>
              <a:rPr lang="en-US" altLang="zh-CN" sz="1600" dirty="0"/>
              <a:t>5</a:t>
            </a:r>
            <a:r>
              <a:rPr lang="zh-CN" altLang="en-US" sz="1600" dirty="0"/>
              <a:t>个应用项目，学员完成整个学习后将具备</a:t>
            </a:r>
            <a:r>
              <a:rPr lang="en-US" altLang="zh-CN" sz="1600" dirty="0"/>
              <a:t>5</a:t>
            </a:r>
            <a:r>
              <a:rPr lang="zh-CN" altLang="en-US" sz="1600" dirty="0"/>
              <a:t>个不同行业分类的实战项目经验。拒绝培训“理论型”和低端“速成型”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开发</a:t>
            </a:r>
            <a:r>
              <a:rPr lang="zh-CN" altLang="en-US" sz="1600" dirty="0"/>
              <a:t>人才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b="1" dirty="0"/>
              <a:t>优势三：业界唯一培养“创意型”高级人才的培训</a:t>
            </a:r>
          </a:p>
          <a:p>
            <a:r>
              <a:rPr lang="zh-CN" altLang="en-US" sz="1600" dirty="0"/>
              <a:t>课程提供丰富的项目素材库。可以使用素材结合自己的创意打造属于自己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项目</a:t>
            </a:r>
            <a:r>
              <a:rPr lang="zh-CN" altLang="en-US" sz="1600" dirty="0"/>
              <a:t>，不仅高薪就业甚至以后的创业打造良好的契机。拒绝培养底层的基础编程人才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b="1" dirty="0"/>
              <a:t>优势四：业界唯一具有一流实验设备的培训</a:t>
            </a:r>
          </a:p>
          <a:p>
            <a:r>
              <a:rPr lang="zh-CN" altLang="en-US" sz="1600" dirty="0"/>
              <a:t>为保障学员的高效率学习，提供Ｍ</a:t>
            </a:r>
            <a:r>
              <a:rPr lang="en-US" altLang="zh-CN" sz="1600" dirty="0"/>
              <a:t>ac</a:t>
            </a:r>
            <a:r>
              <a:rPr lang="zh-CN" altLang="en-US" sz="1600" dirty="0"/>
              <a:t>一体机实验机房以及充足的</a:t>
            </a:r>
            <a:r>
              <a:rPr lang="en-US" altLang="zh-CN" sz="1600" dirty="0" smtClean="0"/>
              <a:t>iPhone</a:t>
            </a:r>
            <a:r>
              <a:rPr lang="zh-CN" altLang="en-US" sz="1600" dirty="0" smtClean="0"/>
              <a:t>实验</a:t>
            </a:r>
            <a:r>
              <a:rPr lang="zh-CN" altLang="en-US" sz="1600" dirty="0"/>
              <a:t>设备。拒绝传统的电脑设备</a:t>
            </a:r>
            <a:r>
              <a:rPr lang="zh-CN" altLang="en-US" sz="1600" dirty="0" smtClean="0"/>
              <a:t>教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课程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12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4800" b="0" dirty="0">
                <a:solidFill>
                  <a:schemeClr val="tx1"/>
                </a:solidFill>
                <a:effectLst/>
              </a:rPr>
              <a:t>移动互联网行业概况</a:t>
            </a:r>
            <a:endParaRPr lang="en-US" altLang="zh-CN" sz="4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1" y="1379716"/>
            <a:ext cx="8809047" cy="45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4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1764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移动互联网行业概况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7544" y="1268761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安卓</a:t>
            </a:r>
            <a:r>
              <a:rPr lang="zh-CN" altLang="en-US" dirty="0" smtClean="0"/>
              <a:t>与</a:t>
            </a:r>
            <a:r>
              <a:rPr lang="en-US" altLang="zh-CN" b="1" dirty="0"/>
              <a:t>I</a:t>
            </a:r>
            <a:r>
              <a:rPr lang="en-US" altLang="zh-CN" b="1" dirty="0" smtClean="0"/>
              <a:t>OS</a:t>
            </a:r>
            <a:r>
              <a:rPr lang="zh-CN" altLang="en-US" dirty="0"/>
              <a:t>平台用户比例约为</a:t>
            </a:r>
            <a:r>
              <a:rPr lang="en-US" altLang="zh-CN" b="1" dirty="0" smtClean="0"/>
              <a:t>7:4</a:t>
            </a:r>
            <a:r>
              <a:rPr lang="zh-CN" altLang="en-US" dirty="0" smtClean="0"/>
              <a:t>，</a:t>
            </a:r>
            <a:r>
              <a:rPr lang="en-US" altLang="zh-CN" b="1" dirty="0"/>
              <a:t>I</a:t>
            </a:r>
            <a:r>
              <a:rPr lang="en-US" altLang="zh-CN" b="1" dirty="0" smtClean="0"/>
              <a:t>OS</a:t>
            </a:r>
            <a:r>
              <a:rPr lang="zh-CN" altLang="en-US" dirty="0"/>
              <a:t>平台用户占比较年初</a:t>
            </a:r>
            <a:r>
              <a:rPr lang="zh-CN" altLang="en-US" dirty="0" smtClean="0"/>
              <a:t>有</a:t>
            </a:r>
            <a:r>
              <a:rPr lang="zh-CN" altLang="en-US" dirty="0"/>
              <a:t>所</a:t>
            </a:r>
            <a:r>
              <a:rPr lang="zh-CN" altLang="en-US" dirty="0" smtClean="0"/>
              <a:t>增长。但是由于软件生态链的问题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开的的收入却是安卓的数倍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0178" name="Picture 2" descr="C:\Users\Administrator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73" y="2136632"/>
            <a:ext cx="4723262" cy="21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2" name="Picture 2" descr="C:\Users\Administrator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726447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1764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移动互联网行业概况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b="1" dirty="0"/>
              <a:t>80</a:t>
            </a:r>
            <a:r>
              <a:rPr lang="zh-CN" altLang="en-US" dirty="0"/>
              <a:t>后中青年用户是移动网民的主力军，而</a:t>
            </a:r>
            <a:r>
              <a:rPr lang="en-US" altLang="zh-CN" b="1" dirty="0"/>
              <a:t>90</a:t>
            </a:r>
            <a:r>
              <a:rPr lang="zh-CN" altLang="en-US" dirty="0"/>
              <a:t>后青少年已逐渐成为移动互联网的新生力量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2226" name="Picture 2" descr="C:\Users\Administrator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3017"/>
            <a:ext cx="7848872" cy="36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1764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移动互联网行业概况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移动网民在沿海省份分布较集中，而湖南、河南、四川等中部地区用户占比也较高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3250" name="Picture 2" descr="C:\Users\Administrator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171675"/>
            <a:ext cx="7901309" cy="38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1764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移动互联网行业概况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城市用户呈现下沉趋势，一线城市用户仍保持较快增长，三线及以下城市的用户规模赶超二线城市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4274" name="Picture 2" descr="C:\Users\Administrator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318742"/>
            <a:ext cx="8424936" cy="36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1764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移动互联网行业概况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用户使用的移动设备中，苹果占据</a:t>
            </a:r>
            <a:r>
              <a:rPr lang="en-US" altLang="zh-CN" b="1" dirty="0"/>
              <a:t>32.1%</a:t>
            </a:r>
            <a:r>
              <a:rPr lang="zh-CN" altLang="en-US" dirty="0"/>
              <a:t>的最大份额，其次，三星设备占</a:t>
            </a:r>
            <a:r>
              <a:rPr lang="en-US" altLang="zh-CN" b="1" dirty="0"/>
              <a:t>15.5%</a:t>
            </a:r>
            <a:r>
              <a:rPr lang="zh-CN" altLang="en-US" dirty="0"/>
              <a:t>，小米设备占</a:t>
            </a:r>
            <a:r>
              <a:rPr lang="en-US" altLang="zh-CN" b="1" dirty="0"/>
              <a:t>11.8%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5298" name="Picture 2" descr="C:\Users\Administrator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05013"/>
            <a:ext cx="7914456" cy="358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4176464" y="260648"/>
            <a:ext cx="5868144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4000" b="0" dirty="0" smtClean="0">
                <a:solidFill>
                  <a:schemeClr val="tx1"/>
                </a:solidFill>
                <a:effectLst/>
                <a:cs typeface="+mn-cs"/>
              </a:rPr>
              <a:t>移动互联网行业概况</a:t>
            </a:r>
            <a:endParaRPr lang="en-US" sz="4000" b="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安卓平台主要机型以小米与三星占据主流，</a:t>
            </a:r>
            <a:r>
              <a:rPr lang="en-US" altLang="zh-CN" b="1" dirty="0"/>
              <a:t>iOS</a:t>
            </a:r>
            <a:r>
              <a:rPr lang="zh-CN" altLang="en-US" dirty="0"/>
              <a:t>平台</a:t>
            </a:r>
            <a:r>
              <a:rPr lang="en-US" altLang="zh-CN" b="1" dirty="0"/>
              <a:t>iPhone6</a:t>
            </a:r>
            <a:r>
              <a:rPr lang="zh-CN" altLang="en-US" dirty="0"/>
              <a:t>代新机型占比已超</a:t>
            </a:r>
            <a:r>
              <a:rPr lang="en-US" altLang="zh-CN" b="1" dirty="0"/>
              <a:t>10%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6322" name="Picture 2" descr="C:\Users\Administrator\Desktop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208634"/>
            <a:ext cx="7995418" cy="36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157299178</TotalTime>
  <Pages>0</Pages>
  <Words>986</Words>
  <Characters>0</Characters>
  <Application>Microsoft Office PowerPoint</Application>
  <DocSecurity>0</DocSecurity>
  <PresentationFormat>全屏显示(4:3)</PresentationFormat>
  <Lines>0</Lines>
  <Paragraphs>139</Paragraphs>
  <Slides>24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气流</vt:lpstr>
      <vt:lpstr>PowerPoint 演示文稿</vt:lpstr>
      <vt:lpstr>PowerPoint 演示文稿</vt:lpstr>
      <vt:lpstr>移动互联网行业概况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Administrator</cp:lastModifiedBy>
  <cp:revision>6493</cp:revision>
  <cp:lastPrinted>1899-12-30T00:00:00Z</cp:lastPrinted>
  <dcterms:created xsi:type="dcterms:W3CDTF">2012-07-12T07:10:00Z</dcterms:created>
  <dcterms:modified xsi:type="dcterms:W3CDTF">2015-03-11T14:43:36Z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