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26"/>
  </p:notesMasterIdLst>
  <p:handoutMasterIdLst>
    <p:handoutMasterId r:id="rId27"/>
  </p:handoutMasterIdLst>
  <p:sldIdLst>
    <p:sldId id="1550" r:id="rId2"/>
    <p:sldId id="1551" r:id="rId3"/>
    <p:sldId id="1552" r:id="rId4"/>
    <p:sldId id="1553" r:id="rId5"/>
    <p:sldId id="1554" r:id="rId6"/>
    <p:sldId id="1555" r:id="rId7"/>
    <p:sldId id="1556" r:id="rId8"/>
    <p:sldId id="1557" r:id="rId9"/>
    <p:sldId id="1558" r:id="rId10"/>
    <p:sldId id="1559" r:id="rId11"/>
    <p:sldId id="1560" r:id="rId12"/>
    <p:sldId id="1561" r:id="rId13"/>
    <p:sldId id="1562" r:id="rId14"/>
    <p:sldId id="1563" r:id="rId15"/>
    <p:sldId id="1564" r:id="rId16"/>
    <p:sldId id="1565" r:id="rId17"/>
    <p:sldId id="1566" r:id="rId18"/>
    <p:sldId id="1567" r:id="rId19"/>
    <p:sldId id="1568" r:id="rId20"/>
    <p:sldId id="1569" r:id="rId21"/>
    <p:sldId id="1570" r:id="rId22"/>
    <p:sldId id="1571" r:id="rId23"/>
    <p:sldId id="1572" r:id="rId24"/>
    <p:sldId id="1573" r:id="rId25"/>
  </p:sldIdLst>
  <p:sldSz cx="9144000" cy="6858000" type="screen4x3"/>
  <p:notesSz cx="6797675" cy="9874250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0"/>
            <p14:sldId id="1551"/>
            <p14:sldId id="1552"/>
            <p14:sldId id="1553"/>
            <p14:sldId id="1554"/>
            <p14:sldId id="1555"/>
            <p14:sldId id="1556"/>
            <p14:sldId id="1557"/>
            <p14:sldId id="1558"/>
            <p14:sldId id="1559"/>
            <p14:sldId id="1560"/>
            <p14:sldId id="1561"/>
            <p14:sldId id="1562"/>
            <p14:sldId id="1563"/>
            <p14:sldId id="1564"/>
            <p14:sldId id="1565"/>
            <p14:sldId id="1566"/>
            <p14:sldId id="1567"/>
            <p14:sldId id="1568"/>
            <p14:sldId id="1569"/>
            <p14:sldId id="1570"/>
            <p14:sldId id="1571"/>
            <p14:sldId id="1572"/>
            <p14:sldId id="157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00FF"/>
    <a:srgbClr val="3A7DCE"/>
    <a:srgbClr val="FFF2C9"/>
    <a:srgbClr val="B7E0FF"/>
    <a:srgbClr val="80ABE0"/>
    <a:srgbClr val="6599D9"/>
    <a:srgbClr val="6B9EDB"/>
    <a:srgbClr val="204A82"/>
    <a:srgbClr val="636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4" autoAdjust="0"/>
    <p:restoredTop sz="97623" autoAdjust="0"/>
  </p:normalViewPr>
  <p:slideViewPr>
    <p:cSldViewPr>
      <p:cViewPr>
        <p:scale>
          <a:sx n="100" d="100"/>
          <a:sy n="100" d="100"/>
        </p:scale>
        <p:origin x="-56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15/3/15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15/3/15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1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15/3/15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15/3/15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344815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图片 4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15/3/15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15/3/15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35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Title 13"/>
          <p:cNvSpPr txBox="1">
            <a:spLocks/>
          </p:cNvSpPr>
          <p:nvPr/>
        </p:nvSpPr>
        <p:spPr bwMode="auto">
          <a:xfrm>
            <a:off x="179512" y="188640"/>
            <a:ext cx="3143250" cy="836712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None/>
            </a:pPr>
            <a:r>
              <a:rPr lang="it-IT" altLang="zh-CN" sz="3200" dirty="0" err="1">
                <a:solidFill>
                  <a:schemeClr val="tx1"/>
                </a:solidFill>
                <a:effectLst/>
                <a:latin typeface="Heiti SC Light"/>
                <a:ea typeface="Heiti SC Light"/>
                <a:cs typeface="Heiti SC Light"/>
              </a:rPr>
              <a:t>iPhone</a:t>
            </a:r>
            <a:r>
              <a:rPr lang="it-IT" altLang="zh-CN" sz="3200" dirty="0">
                <a:solidFill>
                  <a:schemeClr val="tx1"/>
                </a:solidFill>
                <a:effectLst/>
                <a:latin typeface="Heiti SC Light"/>
                <a:ea typeface="Heiti SC Light"/>
                <a:cs typeface="Heiti SC Light"/>
              </a:rPr>
              <a:t> </a:t>
            </a:r>
            <a:r>
              <a:rPr lang="zh-CN" altLang="it-IT" sz="3200" dirty="0" smtClean="0">
                <a:solidFill>
                  <a:schemeClr val="tx1"/>
                </a:solidFill>
                <a:effectLst/>
                <a:latin typeface="Heiti SC Light"/>
                <a:ea typeface="Heiti SC Light"/>
                <a:cs typeface="Heiti SC Light"/>
              </a:rPr>
              <a:t>概述 </a:t>
            </a:r>
            <a:endParaRPr lang="it-IT" altLang="zh-CN" sz="3200" dirty="0">
              <a:solidFill>
                <a:schemeClr val="tx1"/>
              </a:solidFill>
              <a:effectLst/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472" y="1268760"/>
            <a:ext cx="8964488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iPhone</a:t>
            </a:r>
          </a:p>
          <a:p>
            <a:pPr marL="1257300" lvl="2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引导智能手机新潮流。</a:t>
            </a:r>
          </a:p>
          <a:p>
            <a:pPr marL="1257300" lvl="2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事实上的智能手机标准。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fr-FR" altLang="zh-CN" sz="2400" dirty="0" smtClean="0"/>
              <a:t>iPod </a:t>
            </a:r>
            <a:r>
              <a:rPr lang="fr-FR" altLang="zh-CN" sz="2400" dirty="0" err="1" smtClean="0"/>
              <a:t>Touch</a:t>
            </a:r>
            <a:endParaRPr lang="fr-FR" altLang="zh-CN" sz="2400" dirty="0" smtClean="0"/>
          </a:p>
          <a:p>
            <a:pPr marL="1257300" lvl="2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音乐手机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iPad</a:t>
            </a:r>
            <a:endParaRPr lang="en-US" altLang="zh-CN" sz="2400" dirty="0" smtClean="0"/>
          </a:p>
          <a:p>
            <a:pPr marL="1257300" lvl="2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平板电脑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endParaRPr lang="zh-CN" altLang="en-US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5"/>
                </a:solidFill>
              </a:rPr>
              <a:t>本课程适用以上苹果产品</a:t>
            </a:r>
            <a:r>
              <a:rPr lang="en-US" altLang="zh-CN" sz="2400" dirty="0" smtClean="0"/>
              <a:t>	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3723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Cocoa in IOS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916832"/>
            <a:ext cx="89662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87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开发环境搭建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340768"/>
            <a:ext cx="8892480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准备一台苹果电脑或笔记本</a:t>
            </a:r>
            <a:r>
              <a:rPr lang="zh-CN" altLang="en-US" sz="2400" dirty="0"/>
              <a:t>。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使用</a:t>
            </a:r>
            <a:r>
              <a:rPr lang="en-US" altLang="zh-TW" sz="2400" dirty="0"/>
              <a:t>Mac OS X</a:t>
            </a:r>
            <a:r>
              <a:rPr lang="zh-TW" altLang="en-US" sz="2400" dirty="0"/>
              <a:t>系统自带的</a:t>
            </a:r>
            <a:r>
              <a:rPr lang="en-US" altLang="zh-TW" sz="2400" dirty="0" err="1"/>
              <a:t>Xcode</a:t>
            </a:r>
            <a:r>
              <a:rPr lang="zh-TW" altLang="en-US" sz="2400" dirty="0"/>
              <a:t>工具。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下载安装</a:t>
            </a:r>
            <a:r>
              <a:rPr lang="en-US" altLang="zh-TW" sz="2400" dirty="0"/>
              <a:t>iPhone SDK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endParaRPr lang="zh-TW" altLang="en-US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需要部署应</a:t>
            </a:r>
            <a:r>
              <a:rPr lang="zh-TW" altLang="en-US" sz="2400" dirty="0"/>
              <a:t>用到</a:t>
            </a:r>
            <a:r>
              <a:rPr lang="en-US" altLang="zh-TW" sz="2400" dirty="0"/>
              <a:t>App Store</a:t>
            </a:r>
            <a:r>
              <a:rPr lang="zh-TW" altLang="en-US" sz="2400" dirty="0"/>
              <a:t>或真机调试：</a:t>
            </a:r>
          </a:p>
          <a:p>
            <a:pPr marL="1257300" lvl="2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Apple</a:t>
            </a:r>
            <a:r>
              <a:rPr lang="zh-TW" altLang="en-US" sz="2400" dirty="0"/>
              <a:t>开发人员帐号</a:t>
            </a:r>
          </a:p>
          <a:p>
            <a:pPr marL="1257300" lvl="2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准备</a:t>
            </a:r>
            <a:r>
              <a:rPr lang="zh-TW" altLang="en-US" sz="2400" dirty="0"/>
              <a:t>一台</a:t>
            </a:r>
            <a:r>
              <a:rPr lang="en-US" altLang="zh-TW" sz="2400" dirty="0"/>
              <a:t>iPhone</a:t>
            </a:r>
            <a:r>
              <a:rPr lang="zh-TW" altLang="en-US" sz="2400" dirty="0"/>
              <a:t>手机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64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Xcode</a:t>
            </a:r>
            <a:r>
              <a:rPr lang="zh-TW" altLang="en-US" b="0" dirty="0"/>
              <a:t>介绍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412776"/>
            <a:ext cx="8712968" cy="4204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一个</a:t>
            </a:r>
            <a:r>
              <a:rPr lang="zh-CN" altLang="en-US" sz="2400" dirty="0"/>
              <a:t>完整的开发者工具套件。</a:t>
            </a:r>
          </a:p>
          <a:p>
            <a:pPr marL="800100" lvl="1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用于创</a:t>
            </a:r>
            <a:r>
              <a:rPr lang="zh-TW" altLang="en-US" sz="2400" dirty="0"/>
              <a:t>建</a:t>
            </a:r>
            <a:r>
              <a:rPr lang="en-US" altLang="zh-TW" sz="2400" dirty="0"/>
              <a:t>Mac</a:t>
            </a:r>
            <a:r>
              <a:rPr lang="zh-TW" altLang="en-US" sz="2400" dirty="0"/>
              <a:t>、</a:t>
            </a:r>
            <a:r>
              <a:rPr lang="en-US" altLang="zh-TW" sz="2400" dirty="0"/>
              <a:t>iPhone</a:t>
            </a:r>
            <a:r>
              <a:rPr lang="zh-TW" altLang="en-US" sz="2400" dirty="0"/>
              <a:t>、</a:t>
            </a:r>
            <a:r>
              <a:rPr lang="en-US" altLang="zh-TW" sz="2400" dirty="0" err="1"/>
              <a:t>iPad</a:t>
            </a:r>
            <a:r>
              <a:rPr lang="zh-TW" altLang="en-US" sz="2400" dirty="0"/>
              <a:t>应用程序。</a:t>
            </a:r>
          </a:p>
          <a:p>
            <a:pPr marL="800100" lvl="1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缺省</a:t>
            </a:r>
            <a:r>
              <a:rPr lang="en-US" altLang="zh-CN" sz="2400" dirty="0" err="1"/>
              <a:t>Xcode</a:t>
            </a:r>
            <a:r>
              <a:rPr lang="zh-CN" altLang="en-US" sz="2400" dirty="0"/>
              <a:t>位于</a:t>
            </a:r>
            <a:r>
              <a:rPr lang="en-US" altLang="zh-CN" sz="2400" dirty="0">
                <a:solidFill>
                  <a:schemeClr val="accent3"/>
                </a:solidFill>
              </a:rPr>
              <a:t>/Developer/</a:t>
            </a:r>
            <a:r>
              <a:rPr lang="en-US" altLang="zh-CN" sz="2400" dirty="0" err="1">
                <a:solidFill>
                  <a:schemeClr val="accent3"/>
                </a:solidFill>
              </a:rPr>
              <a:t>Applictions</a:t>
            </a:r>
            <a:r>
              <a:rPr lang="zh-CN" altLang="en-US" sz="2400" dirty="0"/>
              <a:t>下面</a:t>
            </a:r>
          </a:p>
          <a:p>
            <a:pPr marL="800100" lvl="1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套</a:t>
            </a:r>
            <a:r>
              <a:rPr lang="zh-CN" altLang="en-US" sz="2400" dirty="0"/>
              <a:t>件中包含：</a:t>
            </a:r>
          </a:p>
          <a:p>
            <a:pPr marL="1257300" lvl="2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Xcode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IDE</a:t>
            </a:r>
          </a:p>
          <a:p>
            <a:pPr marL="1257300" lvl="2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性能</a:t>
            </a:r>
            <a:r>
              <a:rPr lang="zh-CN" altLang="en-US" sz="2400" dirty="0"/>
              <a:t>分析工具</a:t>
            </a:r>
            <a:r>
              <a:rPr lang="en-US" altLang="zh-CN" sz="2400" dirty="0"/>
              <a:t>:Instruments</a:t>
            </a:r>
          </a:p>
          <a:p>
            <a:pPr marL="1257300" lvl="2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iOS</a:t>
            </a:r>
            <a:r>
              <a:rPr lang="en-US" altLang="zh-TW" sz="2400" dirty="0" smtClean="0"/>
              <a:t> </a:t>
            </a:r>
            <a:r>
              <a:rPr lang="zh-TW" altLang="en-US" sz="2400" dirty="0"/>
              <a:t>仿真器</a:t>
            </a:r>
          </a:p>
          <a:p>
            <a:pPr marL="1257300" lvl="2" indent="-342900">
              <a:lnSpc>
                <a:spcPct val="14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Mac </a:t>
            </a:r>
            <a:r>
              <a:rPr lang="en-US" altLang="zh-TW" sz="2400" dirty="0"/>
              <a:t>OS X </a:t>
            </a:r>
            <a:r>
              <a:rPr lang="en-US" altLang="zh-TW" sz="2400" dirty="0" err="1"/>
              <a:t>iOS</a:t>
            </a:r>
            <a:r>
              <a:rPr lang="en-US" altLang="zh-TW" sz="2400" dirty="0"/>
              <a:t> SDK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5125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项目窗口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28800"/>
            <a:ext cx="80391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78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Interface Builder</a:t>
            </a:r>
            <a:r>
              <a:rPr lang="zh-TW" altLang="en-US" b="0" dirty="0"/>
              <a:t>介绍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412776"/>
            <a:ext cx="8712968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以可视化方式组装用户接</a:t>
            </a:r>
            <a:r>
              <a:rPr lang="zh-CN" altLang="en-US" sz="2400" dirty="0"/>
              <a:t>口的工具。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通过</a:t>
            </a:r>
            <a:r>
              <a:rPr lang="en-US" altLang="zh-TW" sz="2400" dirty="0"/>
              <a:t>Interface Builder</a:t>
            </a:r>
            <a:r>
              <a:rPr lang="zh-TW" altLang="en-US" sz="2400" dirty="0"/>
              <a:t>创建出来</a:t>
            </a:r>
            <a:r>
              <a:rPr lang="zh-TW" altLang="en-US" sz="2400" dirty="0" smtClean="0"/>
              <a:t>的接口对象将会保存到某种</a:t>
            </a:r>
            <a:r>
              <a:rPr lang="zh-TW" altLang="en-US" sz="2400" dirty="0"/>
              <a:t>特定格式的资源文件，并</a:t>
            </a:r>
            <a:r>
              <a:rPr lang="zh-TW" altLang="en-US" sz="2400" dirty="0" smtClean="0"/>
              <a:t>且在运行时加载到应用程序</a:t>
            </a:r>
            <a:r>
              <a:rPr lang="zh-TW" altLang="en-US" sz="2400" dirty="0"/>
              <a:t>。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三个核心设计</a:t>
            </a:r>
            <a:r>
              <a:rPr lang="zh-TW" altLang="en-US" sz="2400" dirty="0"/>
              <a:t>元素：</a:t>
            </a:r>
          </a:p>
          <a:p>
            <a:pPr marL="1257300" lvl="2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NIB</a:t>
            </a:r>
            <a:r>
              <a:rPr lang="en-US" altLang="zh-TW" sz="2400" dirty="0"/>
              <a:t>/XIB</a:t>
            </a:r>
            <a:r>
              <a:rPr lang="zh-TW" altLang="en-US" sz="2400" dirty="0"/>
              <a:t>文件：界面配置文件。</a:t>
            </a:r>
          </a:p>
          <a:p>
            <a:pPr marL="1257300" lvl="2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UI</a:t>
            </a:r>
            <a:r>
              <a:rPr lang="zh-TW" altLang="en-US" sz="2400" dirty="0"/>
              <a:t>面板： </a:t>
            </a:r>
            <a:r>
              <a:rPr lang="en-US" altLang="zh-TW" sz="2400" dirty="0"/>
              <a:t>UI</a:t>
            </a:r>
            <a:r>
              <a:rPr lang="zh-TW" altLang="en-US" sz="2400" dirty="0"/>
              <a:t>控件。</a:t>
            </a:r>
          </a:p>
          <a:p>
            <a:pPr marL="1257300" lvl="2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属性窗</a:t>
            </a:r>
            <a:r>
              <a:rPr lang="zh-TW" altLang="en-US" sz="2400" dirty="0"/>
              <a:t>口（ </a:t>
            </a:r>
            <a:r>
              <a:rPr lang="en-US" altLang="zh-TW" sz="2400" dirty="0"/>
              <a:t>Inspector</a:t>
            </a:r>
            <a:r>
              <a:rPr lang="zh-TW" altLang="en-US" sz="2400" dirty="0"/>
              <a:t>）：设置控件属性。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1017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Instruments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340768"/>
            <a:ext cx="85689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运行时</a:t>
            </a:r>
            <a:r>
              <a:rPr lang="zh-CN" altLang="en-US" sz="2400" dirty="0"/>
              <a:t>性能分析和调试工具。</a:t>
            </a:r>
          </a:p>
          <a:p>
            <a:pPr marL="1257300" lvl="2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可以通过</a:t>
            </a:r>
            <a:r>
              <a:rPr lang="en-US" altLang="zh-CN" sz="2400" dirty="0"/>
              <a:t>Instruments</a:t>
            </a:r>
            <a:r>
              <a:rPr lang="zh-CN" altLang="en-US" sz="2400" dirty="0"/>
              <a:t>收集应用程序运行时的行为</a:t>
            </a:r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信息，以此确认可能存在的问题。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>
                <a:solidFill>
                  <a:srgbClr val="FF8021"/>
                </a:solidFill>
              </a:rPr>
              <a:t>/</a:t>
            </a:r>
            <a:r>
              <a:rPr lang="en-US" altLang="zh-TW" sz="2400" dirty="0">
                <a:solidFill>
                  <a:srgbClr val="FF8021"/>
                </a:solidFill>
              </a:rPr>
              <a:t>Developer/Applications</a:t>
            </a:r>
            <a:r>
              <a:rPr lang="zh-TW" altLang="en-US" sz="2400" dirty="0"/>
              <a:t>目录下还有许多可用的</a:t>
            </a:r>
          </a:p>
          <a:p>
            <a:pPr lvl="1">
              <a:lnSpc>
                <a:spcPct val="150000"/>
              </a:lnSpc>
            </a:pPr>
            <a:r>
              <a:rPr lang="zh-TW" altLang="en-US" sz="2400" dirty="0"/>
              <a:t>工具程序。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6462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新建项目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340768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sz="2400" dirty="0"/>
              <a:t>● File &gt; New Project</a:t>
            </a:r>
            <a:endParaRPr kumimoji="1"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88840"/>
            <a:ext cx="7775519" cy="45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94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工程结构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96752"/>
            <a:ext cx="3175000" cy="5575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35896" y="1340768"/>
            <a:ext cx="5256584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Frameworks</a:t>
            </a:r>
            <a:r>
              <a:rPr lang="en-US" altLang="zh-TW" sz="2400" dirty="0"/>
              <a:t>:</a:t>
            </a:r>
            <a:r>
              <a:rPr lang="zh-TW" altLang="en-US" sz="2400" dirty="0"/>
              <a:t>系统的头文件集合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Supporting </a:t>
            </a:r>
            <a:r>
              <a:rPr lang="en-US" altLang="zh-CN" sz="2400" dirty="0"/>
              <a:t>Files:</a:t>
            </a:r>
            <a:r>
              <a:rPr lang="zh-CN" altLang="en-US" sz="2400" dirty="0"/>
              <a:t>支持文件集合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Products</a:t>
            </a:r>
            <a:r>
              <a:rPr lang="zh-TW" altLang="en-US" sz="2400" dirty="0"/>
              <a:t>：开发成果*</a:t>
            </a:r>
            <a:r>
              <a:rPr lang="en-US" altLang="zh-TW" sz="2400" dirty="0"/>
              <a:t>.app</a:t>
            </a:r>
            <a:r>
              <a:rPr lang="zh-TW" altLang="en-US" sz="2400" dirty="0"/>
              <a:t>文件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XxAppDelegate.h</a:t>
            </a:r>
            <a:r>
              <a:rPr lang="zh-TW" altLang="en-US" sz="2400" dirty="0"/>
              <a:t>和</a:t>
            </a:r>
            <a:r>
              <a:rPr lang="en-US" altLang="zh-TW" sz="2400" dirty="0"/>
              <a:t>.m:</a:t>
            </a:r>
            <a:r>
              <a:rPr lang="zh-TW" altLang="en-US" sz="2400" dirty="0"/>
              <a:t>应用委托类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MainWindow.xib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应用程序主窗口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main.m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应用程序入口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XX</a:t>
            </a:r>
            <a:r>
              <a:rPr lang="en-US" altLang="zh-TW" sz="2400" dirty="0"/>
              <a:t>-</a:t>
            </a:r>
            <a:r>
              <a:rPr lang="en-US" altLang="zh-TW" sz="2400" dirty="0" err="1"/>
              <a:t>Info.plist</a:t>
            </a:r>
            <a:r>
              <a:rPr lang="en-US" altLang="zh-TW" sz="2400" dirty="0"/>
              <a:t>:</a:t>
            </a:r>
            <a:r>
              <a:rPr lang="zh-TW" altLang="en-US" sz="2400" dirty="0"/>
              <a:t>配置文件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Xxx</a:t>
            </a:r>
            <a:r>
              <a:rPr lang="en-US" altLang="zh-TW" sz="2400" dirty="0"/>
              <a:t>-</a:t>
            </a:r>
            <a:r>
              <a:rPr lang="en-US" altLang="zh-TW" sz="2400" dirty="0" err="1"/>
              <a:t>Prefix.pch</a:t>
            </a:r>
            <a:r>
              <a:rPr lang="en-US" altLang="zh-TW" sz="2400" dirty="0"/>
              <a:t>:</a:t>
            </a:r>
            <a:r>
              <a:rPr lang="zh-TW" altLang="en-US" sz="2400" dirty="0"/>
              <a:t>预编译头文件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8828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main.m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340768"/>
            <a:ext cx="87849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#import &lt;</a:t>
            </a:r>
            <a:r>
              <a:rPr lang="en-US" altLang="zh-CN" sz="2400" dirty="0" err="1"/>
              <a:t>UIKit</a:t>
            </a:r>
            <a:r>
              <a:rPr lang="en-US" altLang="zh-CN" sz="2400" dirty="0"/>
              <a:t>/</a:t>
            </a:r>
            <a:r>
              <a:rPr lang="en-US" altLang="zh-CN" sz="2400" dirty="0" err="1"/>
              <a:t>UIKit.h</a:t>
            </a:r>
            <a:r>
              <a:rPr lang="en-US" altLang="zh-CN" sz="2400" dirty="0"/>
              <a:t>&gt;</a:t>
            </a:r>
          </a:p>
          <a:p>
            <a:endParaRPr lang="en-US" altLang="zh-CN" sz="2400" dirty="0"/>
          </a:p>
          <a:p>
            <a:r>
              <a:rPr lang="en-US" altLang="zh-CN" sz="2400" dirty="0"/>
              <a:t>#import "</a:t>
            </a:r>
            <a:r>
              <a:rPr lang="en-US" altLang="zh-CN" sz="2400" dirty="0" err="1"/>
              <a:t>AppDelegate.h</a:t>
            </a:r>
            <a:r>
              <a:rPr lang="en-US" altLang="zh-CN" sz="2400" dirty="0"/>
              <a:t>"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main(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argc</a:t>
            </a:r>
            <a:r>
              <a:rPr lang="en-US" altLang="zh-CN" sz="2400" dirty="0"/>
              <a:t>, char * </a:t>
            </a:r>
            <a:r>
              <a:rPr lang="en-US" altLang="zh-CN" sz="2400" dirty="0" err="1"/>
              <a:t>argv</a:t>
            </a:r>
            <a:r>
              <a:rPr lang="en-US" altLang="zh-CN" sz="2400" dirty="0"/>
              <a:t>[])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@</a:t>
            </a:r>
            <a:r>
              <a:rPr lang="en-US" altLang="zh-CN" sz="2400" dirty="0" err="1"/>
              <a:t>autoreleasepool</a:t>
            </a:r>
            <a:r>
              <a:rPr lang="en-US" altLang="zh-CN" sz="2400" dirty="0"/>
              <a:t> {</a:t>
            </a:r>
          </a:p>
          <a:p>
            <a:r>
              <a:rPr lang="en-US" altLang="zh-CN" sz="2400" dirty="0"/>
              <a:t>        return </a:t>
            </a:r>
            <a:r>
              <a:rPr lang="en-US" altLang="zh-CN" sz="2400" dirty="0" err="1"/>
              <a:t>UIApplicationMain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argc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argv</a:t>
            </a:r>
            <a:r>
              <a:rPr lang="en-US" altLang="zh-CN" sz="2400" dirty="0"/>
              <a:t>, nil, </a:t>
            </a:r>
            <a:r>
              <a:rPr lang="en-US" altLang="zh-CN" sz="2400" dirty="0" err="1"/>
              <a:t>NSStringFromClass</a:t>
            </a:r>
            <a:r>
              <a:rPr lang="en-US" altLang="zh-CN" sz="2400" dirty="0"/>
              <a:t>([</a:t>
            </a:r>
            <a:r>
              <a:rPr lang="en-US" altLang="zh-CN" sz="2400" dirty="0" err="1"/>
              <a:t>AppDelegate</a:t>
            </a:r>
            <a:r>
              <a:rPr lang="en-US" altLang="zh-CN" sz="2400" dirty="0"/>
              <a:t> class]));</a:t>
            </a:r>
          </a:p>
          <a:p>
            <a:r>
              <a:rPr lang="en-US" altLang="zh-CN" sz="2400" dirty="0"/>
              <a:t>    }</a:t>
            </a:r>
          </a:p>
          <a:p>
            <a:r>
              <a:rPr lang="en-US" altLang="zh-CN" sz="2400" dirty="0" smtClean="0"/>
              <a:t>}</a:t>
            </a:r>
          </a:p>
          <a:p>
            <a:endParaRPr kumimoji="1" lang="en-US" altLang="zh-CN" sz="2400" dirty="0"/>
          </a:p>
          <a:p>
            <a:r>
              <a:rPr lang="en-US" altLang="zh-TW" sz="2400" dirty="0"/>
              <a:t>1.NSAutoreleasePool: </a:t>
            </a:r>
            <a:r>
              <a:rPr lang="zh-TW" altLang="en-US" sz="2400" dirty="0"/>
              <a:t>自动内存释放池</a:t>
            </a:r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初始化</a:t>
            </a:r>
            <a:r>
              <a:rPr lang="en-US" altLang="zh-CN" sz="2400" dirty="0" err="1"/>
              <a:t>UIApplicationMain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5092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HelloiPhoneAppDelegate.h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196752"/>
            <a:ext cx="8568952" cy="5601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#import &lt;</a:t>
            </a:r>
            <a:r>
              <a:rPr lang="en-US" altLang="zh-CN" sz="2400" dirty="0" err="1"/>
              <a:t>UIKit</a:t>
            </a:r>
            <a:r>
              <a:rPr lang="en-US" altLang="zh-CN" sz="2400" dirty="0"/>
              <a:t>/</a:t>
            </a:r>
            <a:r>
              <a:rPr lang="en-US" altLang="zh-CN" sz="2400" dirty="0" err="1"/>
              <a:t>UIKit.h</a:t>
            </a:r>
            <a:r>
              <a:rPr lang="en-US" altLang="zh-CN" sz="24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@interface </a:t>
            </a:r>
            <a:r>
              <a:rPr lang="en-US" altLang="zh-CN" sz="2400" dirty="0" err="1"/>
              <a:t>HelloiPhoneAppDelegate</a:t>
            </a:r>
            <a:r>
              <a:rPr lang="en-US" altLang="zh-CN" sz="2400" dirty="0"/>
              <a:t> : </a:t>
            </a:r>
            <a:r>
              <a:rPr lang="en-US" altLang="zh-CN" sz="2400" dirty="0" err="1"/>
              <a:t>NSObject</a:t>
            </a:r>
            <a:r>
              <a:rPr lang="en-US" altLang="zh-CN" sz="2400" dirty="0"/>
              <a:t> &lt;</a:t>
            </a:r>
            <a:r>
              <a:rPr lang="en-US" altLang="zh-CN" sz="2400" dirty="0" err="1"/>
              <a:t>UIApplicationDelegate</a:t>
            </a:r>
            <a:r>
              <a:rPr lang="en-US" altLang="zh-CN" sz="2400" dirty="0"/>
              <a:t>&gt; {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@property (</a:t>
            </a:r>
            <a:r>
              <a:rPr lang="en-US" altLang="zh-CN" sz="2400" dirty="0" err="1"/>
              <a:t>nonatomic</a:t>
            </a:r>
            <a:r>
              <a:rPr lang="en-US" altLang="zh-CN" sz="2400" dirty="0"/>
              <a:t>, retain) </a:t>
            </a:r>
            <a:r>
              <a:rPr lang="en-US" altLang="zh-CN" sz="2400" dirty="0" err="1"/>
              <a:t>IBOutlet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UIWindow</a:t>
            </a:r>
            <a:r>
              <a:rPr lang="en-US" altLang="zh-CN" sz="2400" dirty="0"/>
              <a:t> *window;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@end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Nonatomic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使用单线程机制减少系统资源的</a:t>
            </a:r>
            <a:r>
              <a:rPr lang="zh-CN" altLang="en-US" sz="2400" dirty="0"/>
              <a:t>占用。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fi-FI" altLang="zh-CN" sz="2400" dirty="0" err="1" smtClean="0"/>
              <a:t>retain</a:t>
            </a:r>
            <a:r>
              <a:rPr lang="fi-FI" altLang="zh-CN" sz="2400" dirty="0"/>
              <a:t>: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发送</a:t>
            </a:r>
            <a:r>
              <a:rPr lang="zh-CN" altLang="en-US" sz="2400" dirty="0"/>
              <a:t>保留消息：引用计数＋ </a:t>
            </a:r>
            <a:r>
              <a:rPr lang="en-US" altLang="zh-CN" sz="2400" dirty="0"/>
              <a:t>1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066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Les s on One: iPhone </a:t>
            </a:r>
            <a:r>
              <a:rPr lang="zh-TW" altLang="en-US" dirty="0"/>
              <a:t>开发准备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340768"/>
            <a:ext cx="8712968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ja-JP" sz="2400" dirty="0" smtClean="0"/>
              <a:t>iPhone</a:t>
            </a:r>
            <a:r>
              <a:rPr lang="ja-JP" altLang="en-US" sz="2400" dirty="0"/>
              <a:t>概述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ja-JP" sz="2400" dirty="0" smtClean="0"/>
              <a:t>iPhone</a:t>
            </a:r>
            <a:r>
              <a:rPr lang="ja-JP" altLang="en-US" sz="2400" dirty="0"/>
              <a:t>程序有何不同？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IOS</a:t>
            </a:r>
            <a:r>
              <a:rPr lang="zh-TW" altLang="en-US" sz="2400" dirty="0"/>
              <a:t>架构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开发环境</a:t>
            </a:r>
            <a:r>
              <a:rPr lang="zh-TW" altLang="en-US" sz="2400" dirty="0"/>
              <a:t>搭建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Xcode</a:t>
            </a:r>
            <a:r>
              <a:rPr lang="zh-TW" altLang="en-US" sz="2400" dirty="0"/>
              <a:t>与</a:t>
            </a:r>
            <a:r>
              <a:rPr lang="en-US" altLang="zh-TW" sz="2400" dirty="0"/>
              <a:t>Interface Builder</a:t>
            </a:r>
            <a:r>
              <a:rPr lang="zh-TW" altLang="en-US" sz="2400" dirty="0"/>
              <a:t>介绍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开发</a:t>
            </a:r>
            <a:r>
              <a:rPr lang="en-US" altLang="zh-CN" sz="2400" dirty="0"/>
              <a:t>Hello world!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工程结构介绍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HelloiPhoneAppDelegate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412776"/>
            <a:ext cx="84249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#import "</a:t>
            </a:r>
            <a:r>
              <a:rPr lang="en-US" altLang="zh-CN" sz="2000" dirty="0" err="1" smtClean="0"/>
              <a:t>HelloiPhoneAppDelegate.h</a:t>
            </a:r>
            <a:r>
              <a:rPr lang="en-US" altLang="zh-CN" sz="2000" dirty="0" smtClean="0"/>
              <a:t>”</a:t>
            </a:r>
          </a:p>
          <a:p>
            <a:endParaRPr lang="en-US" altLang="zh-CN" sz="2000" dirty="0"/>
          </a:p>
          <a:p>
            <a:r>
              <a:rPr lang="en-US" altLang="zh-CN" sz="2000" dirty="0"/>
              <a:t>@implementation </a:t>
            </a:r>
            <a:r>
              <a:rPr lang="en-US" altLang="zh-CN" sz="2000" dirty="0" err="1"/>
              <a:t>HelloiPhoneAppDelegate</a:t>
            </a:r>
            <a:endParaRPr lang="en-US" altLang="zh-CN" sz="2000" dirty="0"/>
          </a:p>
          <a:p>
            <a:r>
              <a:rPr lang="en-US" altLang="zh-CN" sz="2000" dirty="0"/>
              <a:t>@synthesize window=_window;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/>
              <a:t>(</a:t>
            </a:r>
            <a:r>
              <a:rPr lang="en-US" altLang="zh-CN" sz="2000" dirty="0"/>
              <a:t>BOOL)application:(</a:t>
            </a:r>
            <a:r>
              <a:rPr lang="en-US" altLang="zh-CN" sz="2000" dirty="0" err="1"/>
              <a:t>UIApplication</a:t>
            </a:r>
            <a:r>
              <a:rPr lang="en-US" altLang="zh-CN" sz="2000" dirty="0"/>
              <a:t> *)application </a:t>
            </a:r>
            <a:r>
              <a:rPr lang="en-US" altLang="zh-CN" sz="2000" dirty="0" err="1"/>
              <a:t>didFinishLaunchingWithOptions</a:t>
            </a:r>
            <a:r>
              <a:rPr lang="en-US" altLang="zh-CN" sz="2000" dirty="0"/>
              <a:t>:(</a:t>
            </a:r>
            <a:r>
              <a:rPr lang="en-US" altLang="zh-CN" sz="2000" dirty="0" err="1"/>
              <a:t>NSDictionary</a:t>
            </a:r>
            <a:r>
              <a:rPr lang="en-US" altLang="zh-CN" sz="2000" dirty="0"/>
              <a:t> *)</a:t>
            </a:r>
            <a:r>
              <a:rPr lang="en-US" altLang="zh-CN" sz="2000" dirty="0" err="1" smtClean="0"/>
              <a:t>launchOptions</a:t>
            </a:r>
            <a:endParaRPr lang="en-US" altLang="zh-CN" sz="2000" dirty="0" smtClean="0"/>
          </a:p>
          <a:p>
            <a:r>
              <a:rPr lang="en-US" altLang="zh-CN" sz="2000" dirty="0" smtClean="0"/>
              <a:t>{</a:t>
            </a:r>
            <a:endParaRPr lang="en-US" altLang="zh-CN" sz="2000" dirty="0"/>
          </a:p>
          <a:p>
            <a:pPr lvl="1"/>
            <a:r>
              <a:rPr lang="en-US" altLang="zh-CN" sz="2000" dirty="0"/>
              <a:t>// Override point for customization after application launch.</a:t>
            </a:r>
          </a:p>
          <a:p>
            <a:pPr lvl="1"/>
            <a:r>
              <a:rPr lang="en-US" altLang="zh-CN" sz="2000" dirty="0"/>
              <a:t>[</a:t>
            </a:r>
            <a:r>
              <a:rPr lang="en-US" altLang="zh-CN" sz="2000" dirty="0" err="1"/>
              <a:t>self.window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makeKeyAndVisible</a:t>
            </a:r>
            <a:r>
              <a:rPr lang="en-US" altLang="zh-CN" sz="2000" dirty="0"/>
              <a:t>];</a:t>
            </a:r>
          </a:p>
          <a:p>
            <a:pPr lvl="1"/>
            <a:r>
              <a:rPr lang="en-US" altLang="zh-CN" sz="2000" dirty="0" err="1"/>
              <a:t>NSLog</a:t>
            </a:r>
            <a:r>
              <a:rPr lang="en-US" altLang="zh-CN" sz="2000" dirty="0"/>
              <a:t>(@"App start!!");</a:t>
            </a:r>
          </a:p>
          <a:p>
            <a:pPr lvl="1"/>
            <a:r>
              <a:rPr lang="en-US" altLang="zh-CN" sz="2000" dirty="0"/>
              <a:t>return YES;</a:t>
            </a:r>
          </a:p>
          <a:p>
            <a:pPr lvl="1"/>
            <a:r>
              <a:rPr lang="en-US" altLang="zh-CN" sz="2000" dirty="0"/>
              <a:t>}</a:t>
            </a:r>
          </a:p>
          <a:p>
            <a:pPr lvl="1"/>
            <a:r>
              <a:rPr lang="en-US" altLang="zh-CN" sz="2000" dirty="0"/>
              <a:t>- (void)</a:t>
            </a:r>
            <a:r>
              <a:rPr lang="en-US" altLang="zh-CN" sz="2000" dirty="0" err="1"/>
              <a:t>dealloc</a:t>
            </a:r>
            <a:r>
              <a:rPr lang="en-US" altLang="zh-CN" sz="2000" dirty="0"/>
              <a:t>{</a:t>
            </a:r>
          </a:p>
          <a:p>
            <a:pPr lvl="1"/>
            <a:r>
              <a:rPr lang="en-US" altLang="zh-CN" sz="2000" dirty="0"/>
              <a:t>[_window release];</a:t>
            </a:r>
          </a:p>
          <a:p>
            <a:pPr lvl="1"/>
            <a:r>
              <a:rPr lang="en-US" altLang="zh-CN" sz="2000" dirty="0"/>
              <a:t>[super </a:t>
            </a:r>
            <a:r>
              <a:rPr lang="en-US" altLang="zh-CN" sz="2000" dirty="0" err="1"/>
              <a:t>dealloc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@end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19760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运行模拟器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504" y="1196752"/>
            <a:ext cx="85689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工程的活动</a:t>
            </a:r>
            <a:r>
              <a:rPr lang="en-US" altLang="zh-TW" sz="2400" dirty="0"/>
              <a:t>SDK</a:t>
            </a:r>
            <a:r>
              <a:rPr lang="zh-TW" altLang="en-US" sz="2400" dirty="0"/>
              <a:t>设置为</a:t>
            </a:r>
            <a:r>
              <a:rPr lang="en-US" altLang="zh-TW" sz="2400" dirty="0"/>
              <a:t>iPhone Simulator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IOS </a:t>
            </a:r>
            <a:r>
              <a:rPr lang="en-US" altLang="zh-CN" sz="2400" dirty="0"/>
              <a:t>Device:</a:t>
            </a:r>
            <a:r>
              <a:rPr lang="zh-CN" altLang="en-US" sz="2400" dirty="0"/>
              <a:t>真机运行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iPad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Simulator: </a:t>
            </a:r>
            <a:r>
              <a:rPr lang="zh-TW" altLang="en-US" sz="2400" dirty="0"/>
              <a:t>运行于</a:t>
            </a:r>
            <a:r>
              <a:rPr lang="en-US" altLang="zh-TW" sz="2400" dirty="0" err="1"/>
              <a:t>iPad</a:t>
            </a:r>
            <a:r>
              <a:rPr lang="zh-TW" altLang="en-US" sz="2400" dirty="0"/>
              <a:t>模拟器</a:t>
            </a:r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068960"/>
            <a:ext cx="76454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30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设置应用程序图标与程序名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3528" y="1340768"/>
            <a:ext cx="8280920" cy="439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显示在用户</a:t>
            </a:r>
            <a:r>
              <a:rPr lang="en-US" altLang="zh-CN" sz="2400" dirty="0"/>
              <a:t>Home</a:t>
            </a:r>
            <a:r>
              <a:rPr lang="zh-CN" altLang="en-US" sz="2400" dirty="0"/>
              <a:t>屏幕上的图标文件的缺省文件名为</a:t>
            </a:r>
          </a:p>
          <a:p>
            <a:pPr>
              <a:lnSpc>
                <a:spcPct val="130000"/>
              </a:lnSpc>
            </a:pPr>
            <a:r>
              <a:rPr lang="en-US" altLang="zh-TW" sz="2400" dirty="0" err="1"/>
              <a:t>Icon.png</a:t>
            </a:r>
            <a:r>
              <a:rPr lang="zh-TW" altLang="en-US" sz="2400" dirty="0"/>
              <a:t>（虽然通过</a:t>
            </a:r>
            <a:r>
              <a:rPr lang="en-US" altLang="zh-TW" sz="2400" dirty="0" err="1">
                <a:solidFill>
                  <a:srgbClr val="FF6700"/>
                </a:solidFill>
              </a:rPr>
              <a:t>Info.plist</a:t>
            </a:r>
            <a:r>
              <a:rPr lang="zh-TW" altLang="en-US" sz="2400" dirty="0"/>
              <a:t>文件中的</a:t>
            </a:r>
            <a:r>
              <a:rPr lang="en-US" altLang="zh-TW" sz="2400" dirty="0" err="1">
                <a:solidFill>
                  <a:srgbClr val="FF6700"/>
                </a:solidFill>
              </a:rPr>
              <a:t>CFBundleIconFile</a:t>
            </a:r>
            <a:r>
              <a:rPr lang="zh-TW" altLang="en-US" sz="2400" dirty="0"/>
              <a:t>属性</a:t>
            </a:r>
          </a:p>
          <a:p>
            <a:pPr>
              <a:lnSpc>
                <a:spcPct val="130000"/>
              </a:lnSpc>
            </a:pPr>
            <a:r>
              <a:rPr lang="zh-TW" altLang="en-US" sz="2400" dirty="0"/>
              <a:t>可以进行重命名）。</a:t>
            </a:r>
          </a:p>
          <a:p>
            <a:pPr marL="342900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Icon.png</a:t>
            </a:r>
            <a:r>
              <a:rPr lang="zh-TW" altLang="en-US" sz="2400" dirty="0"/>
              <a:t>应该是一个位于程序包最上层目录的</a:t>
            </a:r>
            <a:r>
              <a:rPr lang="en-US" altLang="zh-TW" sz="2400" dirty="0"/>
              <a:t>PNG</a:t>
            </a:r>
            <a:r>
              <a:rPr lang="zh-TW" altLang="en-US" sz="2400" dirty="0"/>
              <a:t>文件。</a:t>
            </a:r>
          </a:p>
          <a:p>
            <a:pPr marL="342900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应用程序图标应该是一个</a:t>
            </a:r>
            <a:r>
              <a:rPr lang="en-US" altLang="zh-TW" sz="2400" dirty="0">
                <a:solidFill>
                  <a:srgbClr val="FF6700"/>
                </a:solidFill>
              </a:rPr>
              <a:t>57 x 57</a:t>
            </a:r>
            <a:r>
              <a:rPr lang="zh-TW" altLang="en-US" sz="2400" dirty="0"/>
              <a:t>像素的图像，</a:t>
            </a:r>
            <a:r>
              <a:rPr lang="zh-TW" altLang="en-US" sz="2400" dirty="0" smtClean="0"/>
              <a:t>不带任何刨光和圆角斜面效果</a:t>
            </a:r>
            <a:r>
              <a:rPr lang="zh-TW" altLang="en-US" sz="2400" dirty="0"/>
              <a:t>。系统会将这些效果应用到图标上。</a:t>
            </a:r>
          </a:p>
          <a:p>
            <a:pPr marL="342900" indent="-342900">
              <a:lnSpc>
                <a:spcPct val="13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将一个图像</a:t>
            </a:r>
            <a:r>
              <a:rPr lang="zh-TW" altLang="en-US" sz="2400" dirty="0"/>
              <a:t>文件加入到</a:t>
            </a:r>
            <a:r>
              <a:rPr lang="en-US" altLang="zh-TW" sz="2400" dirty="0" err="1"/>
              <a:t>Xcode</a:t>
            </a:r>
            <a:r>
              <a:rPr lang="zh-TW" altLang="en-US" sz="2400" dirty="0"/>
              <a:t>工程：从</a:t>
            </a:r>
            <a:r>
              <a:rPr lang="en-US" altLang="zh-TW" sz="2400" dirty="0"/>
              <a:t>Project</a:t>
            </a:r>
            <a:r>
              <a:rPr lang="zh-TW" altLang="en-US" sz="2400" dirty="0"/>
              <a:t>菜单中选择</a:t>
            </a:r>
            <a:r>
              <a:rPr lang="en-US" altLang="zh-TW" sz="2400" dirty="0" err="1" smtClean="0"/>
              <a:t>Add</a:t>
            </a:r>
            <a:r>
              <a:rPr lang="en-US" altLang="zh-CN" sz="2400" dirty="0" err="1" smtClean="0"/>
              <a:t>to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Project</a:t>
            </a:r>
            <a:r>
              <a:rPr lang="zh-CN" altLang="en-US" sz="2400" dirty="0"/>
              <a:t>命令，在浏览器中定位目标文件，然后点击</a:t>
            </a:r>
            <a:r>
              <a:rPr lang="en-US" altLang="zh-CN" sz="2400" dirty="0"/>
              <a:t>Add</a:t>
            </a:r>
            <a:r>
              <a:rPr lang="zh-CN" altLang="en-US" sz="2400" dirty="0"/>
              <a:t>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1489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Info.plist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0808"/>
            <a:ext cx="82296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30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本节课总结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268760"/>
            <a:ext cx="8784976" cy="3939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ja-JP" sz="2400" dirty="0" smtClean="0"/>
              <a:t>iPhone</a:t>
            </a:r>
            <a:r>
              <a:rPr lang="ja-JP" altLang="en-US" sz="2400" dirty="0"/>
              <a:t>概述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ja-JP" sz="2400" dirty="0" smtClean="0"/>
              <a:t>iPhone</a:t>
            </a:r>
            <a:r>
              <a:rPr lang="ja-JP" altLang="en-US" sz="2400" dirty="0"/>
              <a:t>程序有何不同？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IOS</a:t>
            </a:r>
            <a:r>
              <a:rPr lang="zh-TW" altLang="en-US" sz="2400" dirty="0"/>
              <a:t>架构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开发环境搭建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Xcode</a:t>
            </a:r>
            <a:r>
              <a:rPr lang="zh-TW" altLang="en-US" sz="2400" dirty="0" smtClean="0"/>
              <a:t>与</a:t>
            </a:r>
            <a:r>
              <a:rPr lang="en-US" altLang="zh-TW" sz="2400" dirty="0" smtClean="0"/>
              <a:t>Interface Builder</a:t>
            </a:r>
            <a:r>
              <a:rPr lang="zh-TW" altLang="en-US" sz="2400" dirty="0" smtClean="0"/>
              <a:t>介绍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开发</a:t>
            </a:r>
            <a:r>
              <a:rPr lang="en-US" altLang="zh-CN" sz="2400" dirty="0"/>
              <a:t>Hello world!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工程结构介绍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704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iPhone</a:t>
            </a:r>
            <a:r>
              <a:rPr lang="zh-CN" altLang="en-US" dirty="0"/>
              <a:t>程序有何不同？</a:t>
            </a:r>
            <a:br>
              <a:rPr lang="zh-CN" altLang="en-US" dirty="0"/>
            </a:br>
            <a:r>
              <a:rPr lang="en-US" altLang="zh-CN" dirty="0" smtClean="0"/>
              <a:t>	-</a:t>
            </a:r>
            <a:r>
              <a:rPr lang="en-US" altLang="zh-CN" dirty="0"/>
              <a:t>---</a:t>
            </a:r>
            <a:r>
              <a:rPr lang="zh-CN" altLang="en-US" dirty="0"/>
              <a:t>牢记平台间的差异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340768"/>
            <a:ext cx="8712968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紧凑</a:t>
            </a:r>
            <a:r>
              <a:rPr lang="zh-CN" altLang="en-US" sz="2400" dirty="0"/>
              <a:t>的屏幕尺寸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iOS</a:t>
            </a:r>
            <a:r>
              <a:rPr lang="zh-TW" altLang="en-US" sz="2400" dirty="0"/>
              <a:t>设备屏</a:t>
            </a:r>
            <a:r>
              <a:rPr lang="zh-TW" altLang="en-US" sz="2400" dirty="0" smtClean="0"/>
              <a:t>幕的尺寸是</a:t>
            </a:r>
            <a:r>
              <a:rPr lang="zh-CN" altLang="en-US" sz="2400" dirty="0" smtClean="0"/>
              <a:t>紧凑的</a:t>
            </a:r>
            <a:r>
              <a:rPr lang="zh-TW" altLang="en-US" sz="2400" dirty="0" smtClean="0"/>
              <a:t>。</a:t>
            </a:r>
            <a:endParaRPr lang="zh-TW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内存</a:t>
            </a:r>
            <a:r>
              <a:rPr lang="zh-TW" altLang="en-US" sz="2400" dirty="0"/>
              <a:t>是有限的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在应用程序中</a:t>
            </a:r>
            <a:r>
              <a:rPr lang="zh-TW" altLang="en-US" sz="2400" dirty="0">
                <a:solidFill>
                  <a:srgbClr val="8000FF"/>
                </a:solidFill>
              </a:rPr>
              <a:t>管理内存</a:t>
            </a:r>
            <a:r>
              <a:rPr lang="zh-TW" altLang="en-US" sz="2400" dirty="0"/>
              <a:t>至关重要。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每次只能显示一个窗</a:t>
            </a:r>
            <a:r>
              <a:rPr lang="zh-TW" altLang="en-US" sz="2400" dirty="0"/>
              <a:t>口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每次只能运行一个程序</a:t>
            </a:r>
            <a:endParaRPr lang="zh-TW" altLang="en-US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同一时刻</a:t>
            </a:r>
            <a:r>
              <a:rPr lang="zh-TW" altLang="en-US" sz="2400" dirty="0"/>
              <a:t>只有一个</a:t>
            </a:r>
            <a:r>
              <a:rPr lang="en-US" altLang="zh-TW" sz="2400" dirty="0"/>
              <a:t>iPhone</a:t>
            </a:r>
            <a:r>
              <a:rPr lang="zh-TW" altLang="en-US" sz="2400" dirty="0"/>
              <a:t>应用程序可以运行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第三方应用程序</a:t>
            </a:r>
            <a:r>
              <a:rPr lang="zh-TW" altLang="en-US" sz="2400" dirty="0"/>
              <a:t>不能在后台运行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简</a:t>
            </a:r>
            <a:r>
              <a:rPr lang="zh-TW" altLang="en-US" sz="2400" dirty="0"/>
              <a:t>短的用户帮助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160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iPhone</a:t>
            </a:r>
            <a:r>
              <a:rPr lang="zh-TW" altLang="en-US" dirty="0"/>
              <a:t>程序分类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340768"/>
            <a:ext cx="8640960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iPhone</a:t>
            </a:r>
            <a:r>
              <a:rPr lang="zh-TW" altLang="en-US" sz="2400" dirty="0"/>
              <a:t>本地应用程序</a:t>
            </a:r>
          </a:p>
          <a:p>
            <a:pPr marL="1257300" lvl="2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用</a:t>
            </a:r>
            <a:r>
              <a:rPr lang="en-US" altLang="zh-TW" sz="2400" dirty="0"/>
              <a:t>iPhone SDK</a:t>
            </a:r>
            <a:r>
              <a:rPr lang="zh-TW" altLang="en-US" sz="2400" dirty="0"/>
              <a:t>开发的，在</a:t>
            </a:r>
            <a:r>
              <a:rPr lang="en-US" altLang="zh-TW" sz="2400" dirty="0"/>
              <a:t>iPhone </a:t>
            </a:r>
            <a:r>
              <a:rPr lang="zh-TW" altLang="en-US" sz="2400" dirty="0"/>
              <a:t>设备上本地运</a:t>
            </a:r>
          </a:p>
          <a:p>
            <a:pPr lvl="2">
              <a:lnSpc>
                <a:spcPct val="150000"/>
              </a:lnSpc>
            </a:pPr>
            <a:r>
              <a:rPr lang="zh-TW" altLang="en-US" sz="2400" dirty="0"/>
              <a:t>行的程序。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仅在网页上显示</a:t>
            </a:r>
            <a:r>
              <a:rPr lang="zh-TW" altLang="en-US" sz="2400" dirty="0"/>
              <a:t>的内容</a:t>
            </a:r>
          </a:p>
          <a:p>
            <a:pPr marL="1257300" lvl="2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包括</a:t>
            </a:r>
            <a:r>
              <a:rPr lang="en-US" altLang="zh-TW" sz="2400" dirty="0"/>
              <a:t>Web</a:t>
            </a:r>
            <a:r>
              <a:rPr lang="zh-TW" altLang="en-US" sz="2400" dirty="0"/>
              <a:t>应用等，也就是像内置</a:t>
            </a:r>
            <a:r>
              <a:rPr lang="en-US" altLang="zh-TW" sz="2400" dirty="0"/>
              <a:t>iPhone</a:t>
            </a:r>
            <a:r>
              <a:rPr lang="zh-TW" altLang="en-US" sz="2400" dirty="0"/>
              <a:t>应用程</a:t>
            </a:r>
          </a:p>
          <a:p>
            <a:pPr lvl="2">
              <a:lnSpc>
                <a:spcPct val="150000"/>
              </a:lnSpc>
            </a:pPr>
            <a:r>
              <a:rPr lang="zh-TW" altLang="en-US" sz="2400" dirty="0"/>
              <a:t>序一样运行的网站。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混合应用程序</a:t>
            </a:r>
            <a:endParaRPr lang="zh-TW" altLang="en-US" sz="2400" dirty="0"/>
          </a:p>
          <a:p>
            <a:pPr marL="1257300" lvl="2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在</a:t>
            </a:r>
            <a:r>
              <a:rPr lang="en-US" altLang="zh-TW" sz="2400" dirty="0" smtClean="0"/>
              <a:t>Web</a:t>
            </a:r>
            <a:r>
              <a:rPr lang="zh-TW" altLang="en-US" sz="2400" dirty="0"/>
              <a:t>视图区域中提供网页内容的访问，但是也</a:t>
            </a:r>
          </a:p>
          <a:p>
            <a:pPr lvl="2">
              <a:lnSpc>
                <a:spcPct val="150000"/>
              </a:lnSpc>
            </a:pPr>
            <a:r>
              <a:rPr lang="zh-TW" altLang="en-US" sz="2400" dirty="0"/>
              <a:t>包含了一些</a:t>
            </a:r>
            <a:r>
              <a:rPr lang="en-US" altLang="zh-TW" sz="2400" dirty="0"/>
              <a:t>iPhone OS</a:t>
            </a:r>
            <a:r>
              <a:rPr lang="zh-TW" altLang="en-US" sz="2400" dirty="0"/>
              <a:t>用户界面元素。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907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iOS</a:t>
            </a:r>
            <a:r>
              <a:rPr lang="zh-TW" altLang="en-US" dirty="0"/>
              <a:t>架构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20888"/>
            <a:ext cx="3302000" cy="1943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07904" y="1251036"/>
            <a:ext cx="5256584" cy="5601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Foundation</a:t>
            </a:r>
            <a:r>
              <a:rPr lang="zh-CN" altLang="en-US" sz="2400" dirty="0"/>
              <a:t>框架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it-IT" altLang="zh-CN" sz="2400" dirty="0" smtClean="0"/>
              <a:t>Mac </a:t>
            </a:r>
            <a:r>
              <a:rPr lang="it-IT" altLang="zh-CN" sz="2400" dirty="0"/>
              <a:t>OS X/</a:t>
            </a:r>
            <a:r>
              <a:rPr lang="it-IT" altLang="zh-CN" sz="2400" dirty="0" err="1"/>
              <a:t>iPhone</a:t>
            </a:r>
            <a:r>
              <a:rPr lang="it-IT" altLang="zh-CN" sz="2400" dirty="0"/>
              <a:t> OS</a:t>
            </a:r>
            <a:r>
              <a:rPr lang="zh-CN" altLang="it-IT" sz="2400" dirty="0"/>
              <a:t>通用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Cocoa </a:t>
            </a:r>
            <a:r>
              <a:rPr lang="en-US" altLang="zh-CN" sz="2400" dirty="0"/>
              <a:t>Touch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iPhone </a:t>
            </a:r>
            <a:r>
              <a:rPr lang="en-US" altLang="zh-CN" sz="2400" dirty="0"/>
              <a:t>OS</a:t>
            </a:r>
            <a:r>
              <a:rPr lang="zh-CN" altLang="en-US" sz="2400" dirty="0"/>
              <a:t>的开发环境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ro-RO" altLang="zh-CN" sz="2400" dirty="0" smtClean="0"/>
              <a:t>Cocoa</a:t>
            </a:r>
            <a:endParaRPr lang="ro-RO" altLang="zh-CN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smtClean="0"/>
              <a:t>Mac </a:t>
            </a:r>
            <a:r>
              <a:rPr lang="en-US" altLang="zh-TW" sz="2400" dirty="0"/>
              <a:t>OS X </a:t>
            </a:r>
            <a:r>
              <a:rPr lang="zh-TW" altLang="en-US" sz="2400" dirty="0"/>
              <a:t>的开发环境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UIKit</a:t>
            </a:r>
            <a:endParaRPr lang="en-US" altLang="zh-TW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iPhone </a:t>
            </a:r>
            <a:r>
              <a:rPr lang="en-US" altLang="zh-CN" sz="2400" dirty="0"/>
              <a:t>OS</a:t>
            </a:r>
            <a:r>
              <a:rPr lang="zh-CN" altLang="en-US" sz="2400" dirty="0"/>
              <a:t>界面框架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err="1" smtClean="0"/>
              <a:t>AppKit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Mac </a:t>
            </a:r>
            <a:r>
              <a:rPr lang="en-US" altLang="zh-CN" sz="2400" dirty="0"/>
              <a:t>OS X</a:t>
            </a:r>
            <a:r>
              <a:rPr lang="zh-CN" altLang="en-US" sz="2400" dirty="0"/>
              <a:t>界面框架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288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Core OS</a:t>
            </a:r>
            <a:r>
              <a:rPr lang="zh-TW" altLang="en-US" dirty="0"/>
              <a:t>层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15" y="1165604"/>
            <a:ext cx="8384849" cy="564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9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Core Services</a:t>
            </a:r>
            <a:r>
              <a:rPr lang="zh-TW" altLang="en-US" dirty="0"/>
              <a:t>层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40" y="1151173"/>
            <a:ext cx="8124800" cy="570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6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Media</a:t>
            </a:r>
            <a:r>
              <a:rPr lang="zh-TW" altLang="en-US" b="0" dirty="0"/>
              <a:t>层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81" y="1196752"/>
            <a:ext cx="8534599" cy="565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0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Cocoa </a:t>
            </a:r>
            <a:r>
              <a:rPr lang="en-US" altLang="zh-TW" b="0" dirty="0" err="1"/>
              <a:t>Toach</a:t>
            </a:r>
            <a:r>
              <a:rPr lang="zh-TW" altLang="en-US" b="0" dirty="0"/>
              <a:t>层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71038"/>
            <a:ext cx="8316416" cy="568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307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157296066</TotalTime>
  <Pages>0</Pages>
  <Words>710</Words>
  <Characters>0</Characters>
  <Application>Microsoft Macintosh PowerPoint</Application>
  <DocSecurity>0</DocSecurity>
  <PresentationFormat>全屏显示(4:3)</PresentationFormat>
  <Lines>0</Lines>
  <Paragraphs>181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平衡</vt:lpstr>
      <vt:lpstr>PowerPoint 演示文稿</vt:lpstr>
      <vt:lpstr>Les s on One: iPhone 开发准备</vt:lpstr>
      <vt:lpstr>iPhone程序有何不同？  ----牢记平台间的差异</vt:lpstr>
      <vt:lpstr>iPhone程序分类</vt:lpstr>
      <vt:lpstr>iOS架构</vt:lpstr>
      <vt:lpstr>Core OS层</vt:lpstr>
      <vt:lpstr>Core Services层</vt:lpstr>
      <vt:lpstr>Media层</vt:lpstr>
      <vt:lpstr>Cocoa Toach层</vt:lpstr>
      <vt:lpstr>Cocoa in IOS</vt:lpstr>
      <vt:lpstr>开发环境搭建</vt:lpstr>
      <vt:lpstr>Xcode介绍</vt:lpstr>
      <vt:lpstr>项目窗口</vt:lpstr>
      <vt:lpstr>Interface Builder介绍</vt:lpstr>
      <vt:lpstr>Instruments</vt:lpstr>
      <vt:lpstr>新建项目</vt:lpstr>
      <vt:lpstr>工程结构</vt:lpstr>
      <vt:lpstr>main.m</vt:lpstr>
      <vt:lpstr>HelloiPhoneAppDelegate.h</vt:lpstr>
      <vt:lpstr>HelloiPhoneAppDelegate</vt:lpstr>
      <vt:lpstr>运行模拟器</vt:lpstr>
      <vt:lpstr>设置应用程序图标与程序名</vt:lpstr>
      <vt:lpstr>Info.plist</vt:lpstr>
      <vt:lpstr>本节课总结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6489</cp:revision>
  <cp:lastPrinted>1899-12-30T00:00:00Z</cp:lastPrinted>
  <dcterms:created xsi:type="dcterms:W3CDTF">2012-07-12T07:10:00Z</dcterms:created>
  <dcterms:modified xsi:type="dcterms:W3CDTF">2015-03-15T12:50:24Z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