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9"/>
  </p:notesMasterIdLst>
  <p:handoutMasterIdLst>
    <p:handoutMasterId r:id="rId20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8" r:id="rId18"/>
  </p:sldIdLst>
  <p:sldSz cx="9144000" cy="6858000" type="screen4x3"/>
  <p:notesSz cx="6797675" cy="987425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2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Lesson </a:t>
            </a:r>
            <a:r>
              <a:rPr lang="en-US" altLang="zh-TW" b="0" dirty="0" smtClean="0"/>
              <a:t>1</a:t>
            </a:r>
            <a:r>
              <a:rPr lang="en-US" altLang="zh-CN" b="0" dirty="0"/>
              <a:t>1</a:t>
            </a:r>
            <a:r>
              <a:rPr lang="en-US" altLang="zh-TW" b="0" dirty="0" smtClean="0"/>
              <a:t>: </a:t>
            </a:r>
            <a:r>
              <a:rPr lang="en-US" altLang="zh-TW" b="0" dirty="0"/>
              <a:t>Web</a:t>
            </a:r>
            <a:r>
              <a:rPr lang="zh-TW" altLang="en-US" b="0" dirty="0"/>
              <a:t>应用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HTML</a:t>
            </a:r>
            <a:r>
              <a:rPr lang="en-US" altLang="zh-TW" sz="2400" dirty="0"/>
              <a:t>/XML</a:t>
            </a:r>
            <a:r>
              <a:rPr lang="zh-TW" altLang="en-US" sz="2400" dirty="0"/>
              <a:t>技术介绍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如何</a:t>
            </a:r>
            <a:r>
              <a:rPr lang="zh-TW" altLang="en-US" sz="2400" dirty="0"/>
              <a:t>解析</a:t>
            </a:r>
            <a:r>
              <a:rPr lang="en-US" altLang="zh-TW" sz="2400" dirty="0"/>
              <a:t>XML</a:t>
            </a:r>
            <a:r>
              <a:rPr lang="zh-TW" altLang="en-US" sz="2400" dirty="0"/>
              <a:t>数据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UIWebView</a:t>
            </a:r>
            <a:r>
              <a:rPr lang="zh-TW" altLang="en-US" sz="2400" dirty="0"/>
              <a:t>类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Web</a:t>
            </a:r>
            <a:r>
              <a:rPr lang="zh-TW" altLang="en-US" sz="2400" dirty="0" smtClean="0"/>
              <a:t>视图显示网页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趋势分析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web</a:t>
            </a:r>
            <a:r>
              <a:rPr lang="zh-TW" altLang="en-US" b="0" dirty="0"/>
              <a:t>委托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12968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web</a:t>
            </a:r>
            <a:r>
              <a:rPr lang="zh-CN" altLang="en-US" sz="2400" dirty="0"/>
              <a:t>视图通过其关联的委托对象</a:t>
            </a:r>
            <a:r>
              <a:rPr lang="zh-CN" altLang="en-US" sz="2400" dirty="0" smtClean="0"/>
              <a:t>提供有关网页何时被装载</a:t>
            </a:r>
            <a:r>
              <a:rPr lang="zh-CN" altLang="en-US" sz="2400" dirty="0"/>
              <a:t>、及装载过程是否发生错误的信息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Web</a:t>
            </a:r>
            <a:r>
              <a:rPr lang="zh-TW" altLang="en-US" sz="2400" dirty="0"/>
              <a:t>委托是指实现一个或多个</a:t>
            </a:r>
            <a:r>
              <a:rPr lang="en-US" altLang="zh-TW" sz="2400" dirty="0" err="1">
                <a:solidFill>
                  <a:schemeClr val="accent3"/>
                </a:solidFill>
              </a:rPr>
              <a:t>UIWebViewDelegate</a:t>
            </a:r>
            <a:r>
              <a:rPr lang="zh-TW" altLang="en-US" sz="2400" dirty="0" smtClean="0"/>
              <a:t>协议</a:t>
            </a:r>
            <a:r>
              <a:rPr lang="zh-TW" altLang="en-US" sz="2400" dirty="0"/>
              <a:t>方法的对象。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-</a:t>
            </a:r>
            <a:r>
              <a:rPr lang="en-US" altLang="zh-CN" sz="2400" dirty="0">
                <a:solidFill>
                  <a:srgbClr val="FFFF00"/>
                </a:solidFill>
              </a:rPr>
              <a:t>(void)</a:t>
            </a:r>
            <a:r>
              <a:rPr lang="en-US" altLang="zh-CN" sz="2400" dirty="0" err="1">
                <a:solidFill>
                  <a:srgbClr val="FFFF00"/>
                </a:solidFill>
              </a:rPr>
              <a:t>webViewDidStartLoad</a:t>
            </a:r>
            <a:r>
              <a:rPr lang="en-US" altLang="zh-CN" sz="2400" dirty="0">
                <a:solidFill>
                  <a:srgbClr val="FFFF00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装载网页前调</a:t>
            </a:r>
            <a:r>
              <a:rPr lang="zh-CN" altLang="en-US" sz="2400" dirty="0"/>
              <a:t>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-</a:t>
            </a:r>
            <a:r>
              <a:rPr lang="en-US" altLang="zh-CN" sz="2400" dirty="0">
                <a:solidFill>
                  <a:srgbClr val="FFFF00"/>
                </a:solidFill>
              </a:rPr>
              <a:t>(void)</a:t>
            </a:r>
            <a:r>
              <a:rPr lang="en-US" altLang="zh-CN" sz="2400" dirty="0" err="1">
                <a:solidFill>
                  <a:srgbClr val="FFFF00"/>
                </a:solidFill>
              </a:rPr>
              <a:t>webViewDidFinishLoad</a:t>
            </a:r>
            <a:r>
              <a:rPr lang="en-US" altLang="zh-CN" sz="2400" dirty="0"/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装载完网页后调用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-(void)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webViewDidFailLoadWithError</a:t>
            </a:r>
            <a:r>
              <a:rPr lang="en-US" altLang="zh-CN" sz="2400" dirty="0" smtClean="0">
                <a:solidFill>
                  <a:srgbClr val="FFFF00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装载失败时调</a:t>
            </a:r>
            <a:r>
              <a:rPr lang="zh-CN" altLang="en-US" sz="2400" dirty="0"/>
              <a:t>用</a:t>
            </a:r>
            <a:endParaRPr kumimoji="1" lang="zh-CN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在</a:t>
            </a:r>
            <a:r>
              <a:rPr lang="en-US" altLang="zh-CN" b="0" dirty="0"/>
              <a:t>Web</a:t>
            </a:r>
            <a:r>
              <a:rPr lang="zh-CN" altLang="en-US" b="0" dirty="0"/>
              <a:t>视图中显示内容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24744"/>
            <a:ext cx="8712968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如果您</a:t>
            </a:r>
            <a:r>
              <a:rPr lang="zh-CN" altLang="en-US" sz="2000" dirty="0"/>
              <a:t>的用户界面包含</a:t>
            </a:r>
            <a:r>
              <a:rPr lang="en-US" altLang="zh-CN" sz="2000" dirty="0" err="1"/>
              <a:t>UIWebView</a:t>
            </a:r>
            <a:r>
              <a:rPr lang="zh-CN" altLang="en-US" sz="2000" dirty="0"/>
              <a:t>对象，</a:t>
            </a:r>
            <a:r>
              <a:rPr lang="zh-CN" altLang="en-US" sz="2000" dirty="0" smtClean="0"/>
              <a:t>就可以显示本地或网络上的</a:t>
            </a:r>
            <a:r>
              <a:rPr lang="zh-CN" altLang="en-US" sz="2000" dirty="0"/>
              <a:t>内容。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>
                <a:solidFill>
                  <a:schemeClr val="accent3"/>
                </a:solidFill>
              </a:rPr>
              <a:t>对于本地</a:t>
            </a:r>
            <a:r>
              <a:rPr lang="zh-CN" altLang="en-US" sz="2000" dirty="0">
                <a:solidFill>
                  <a:schemeClr val="accent3"/>
                </a:solidFill>
              </a:rPr>
              <a:t>内容</a:t>
            </a:r>
            <a:r>
              <a:rPr lang="zh-CN" altLang="en-US" sz="2000" dirty="0"/>
              <a:t>，您可以动态创建，也可以使用文件，然后调</a:t>
            </a:r>
            <a:r>
              <a:rPr lang="zh-CN" altLang="en-US" sz="2000" dirty="0" smtClean="0"/>
              <a:t>用</a:t>
            </a:r>
            <a:r>
              <a:rPr lang="hr-HR" altLang="zh-CN" sz="2000" dirty="0" smtClean="0"/>
              <a:t>loadData:MIMEType:textEncodingName:baseURL</a:t>
            </a:r>
            <a:r>
              <a:rPr lang="hr-HR" altLang="zh-CN" sz="2000" dirty="0"/>
              <a:t>:</a:t>
            </a:r>
            <a:r>
              <a:rPr lang="zh-CN" altLang="hr-HR" sz="2000" dirty="0" smtClean="0"/>
              <a:t>或</a:t>
            </a:r>
            <a:r>
              <a:rPr lang="ro-RO" altLang="zh-CN" sz="2000" dirty="0" smtClean="0"/>
              <a:t>loadHTMLString:baseURL</a:t>
            </a:r>
            <a:r>
              <a:rPr lang="ro-RO" altLang="zh-CN" sz="2000" dirty="0"/>
              <a:t>:</a:t>
            </a:r>
            <a:r>
              <a:rPr lang="zh-CN" altLang="ro-RO" sz="2000" dirty="0"/>
              <a:t>方法；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如果要从</a:t>
            </a:r>
            <a:r>
              <a:rPr lang="zh-CN" altLang="en-US" sz="2000" dirty="0" smtClean="0">
                <a:solidFill>
                  <a:srgbClr val="8000FF"/>
                </a:solidFill>
              </a:rPr>
              <a:t>网络加载</a:t>
            </a:r>
            <a:r>
              <a:rPr lang="zh-CN" altLang="en-US" sz="2000" dirty="0"/>
              <a:t>，则需要创建一个</a:t>
            </a:r>
            <a:r>
              <a:rPr lang="en-US" altLang="zh-CN" sz="2000" dirty="0" err="1">
                <a:solidFill>
                  <a:srgbClr val="FFFF00"/>
                </a:solidFill>
              </a:rPr>
              <a:t>NSURLRequest</a:t>
            </a:r>
            <a:r>
              <a:rPr lang="zh-CN" altLang="en-US" sz="2000" dirty="0"/>
              <a:t>对象，</a:t>
            </a:r>
            <a:r>
              <a:rPr lang="zh-CN" altLang="en-US" sz="2000" dirty="0" smtClean="0"/>
              <a:t>然</a:t>
            </a:r>
            <a:r>
              <a:rPr lang="zh-TW" altLang="en-US" sz="2000" dirty="0" smtClean="0"/>
              <a:t>后传递给</a:t>
            </a:r>
            <a:r>
              <a:rPr lang="en-US" altLang="zh-TW" sz="2000" dirty="0"/>
              <a:t>web</a:t>
            </a:r>
            <a:r>
              <a:rPr lang="zh-TW" altLang="en-US" sz="2000" dirty="0"/>
              <a:t>视图对象的</a:t>
            </a:r>
            <a:r>
              <a:rPr lang="en-US" altLang="zh-TW" sz="2000" dirty="0" err="1"/>
              <a:t>loadRequest</a:t>
            </a:r>
            <a:r>
              <a:rPr lang="en-US" altLang="zh-TW" sz="2000" dirty="0"/>
              <a:t>:</a:t>
            </a:r>
            <a:r>
              <a:rPr lang="zh-TW" altLang="en-US" sz="2000" dirty="0"/>
              <a:t>方法。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000" dirty="0" smtClean="0"/>
              <a:t>Web</a:t>
            </a:r>
            <a:r>
              <a:rPr lang="zh-TW" altLang="en-US" sz="2000" dirty="0"/>
              <a:t>视图的</a:t>
            </a:r>
            <a:r>
              <a:rPr lang="en-US" altLang="zh-TW" sz="2000" dirty="0" err="1">
                <a:solidFill>
                  <a:schemeClr val="accent3"/>
                </a:solidFill>
              </a:rPr>
              <a:t>stopLoading</a:t>
            </a:r>
            <a:r>
              <a:rPr lang="zh-TW" altLang="en-US" sz="2000" dirty="0"/>
              <a:t>方法：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如果由于某种原因必须释</a:t>
            </a:r>
            <a:r>
              <a:rPr lang="zh-TW" altLang="en-US" sz="2000" dirty="0"/>
              <a:t>放</a:t>
            </a:r>
            <a:r>
              <a:rPr lang="en-US" altLang="zh-TW" sz="2000" dirty="0"/>
              <a:t>web</a:t>
            </a:r>
            <a:r>
              <a:rPr lang="zh-TW" altLang="en-US" sz="2000" dirty="0"/>
              <a:t>视图，</a:t>
            </a:r>
            <a:r>
              <a:rPr lang="zh-TW" altLang="en-US" sz="2000" dirty="0" smtClean="0"/>
              <a:t>则必须在释放之前使用该方法取消待处</a:t>
            </a:r>
            <a:r>
              <a:rPr lang="zh-TW" altLang="en-US" sz="2000" dirty="0"/>
              <a:t>理的请求。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可以在</a:t>
            </a:r>
            <a:r>
              <a:rPr lang="en-US" altLang="zh-TW" sz="2000" dirty="0"/>
              <a:t>web</a:t>
            </a:r>
            <a:r>
              <a:rPr lang="zh-TW" altLang="en-US" sz="2000" dirty="0"/>
              <a:t>视图的视图控制器的</a:t>
            </a:r>
            <a:r>
              <a:rPr lang="en-US" altLang="zh-TW" sz="2000" dirty="0" err="1">
                <a:solidFill>
                  <a:srgbClr val="8000FF"/>
                </a:solidFill>
              </a:rPr>
              <a:t>viewWillDisappear</a:t>
            </a:r>
            <a:r>
              <a:rPr lang="en-US" altLang="zh-TW" sz="2000" dirty="0"/>
              <a:t>:</a:t>
            </a:r>
            <a:r>
              <a:rPr lang="zh-TW" altLang="en-US" sz="2000" dirty="0" smtClean="0"/>
              <a:t>方法中执行这些代码</a:t>
            </a:r>
            <a:r>
              <a:rPr lang="zh-TW" altLang="en-US" sz="2000" dirty="0"/>
              <a:t>。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b="0" dirty="0" err="1"/>
              <a:t>UIWebView</a:t>
            </a:r>
            <a:r>
              <a:rPr lang="pl-PL" altLang="zh-CN" b="0" dirty="0"/>
              <a:t> </a:t>
            </a:r>
            <a:r>
              <a:rPr lang="zh-CN" altLang="pl-PL" b="0" dirty="0"/>
              <a:t>案例 </a:t>
            </a:r>
            <a:r>
              <a:rPr lang="pl-PL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24821"/>
            <a:ext cx="8568952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- </a:t>
            </a:r>
            <a:r>
              <a:rPr lang="en-US" altLang="zh-CN" sz="2000" dirty="0"/>
              <a:t>(void)</a:t>
            </a:r>
            <a:r>
              <a:rPr lang="en-US" altLang="zh-CN" sz="2000" dirty="0" err="1"/>
              <a:t>applicationDidFinishLaunching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UIApplication</a:t>
            </a:r>
            <a:r>
              <a:rPr lang="en-US" altLang="zh-CN" sz="2000" dirty="0"/>
              <a:t> *)application {</a:t>
            </a:r>
          </a:p>
          <a:p>
            <a:pPr lvl="2">
              <a:lnSpc>
                <a:spcPct val="140000"/>
              </a:lnSpc>
            </a:pPr>
            <a:r>
              <a:rPr lang="en-US" altLang="zh-CN" sz="2000" dirty="0" err="1"/>
              <a:t>labeledwebview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myWeb</a:t>
            </a:r>
            <a:r>
              <a:rPr lang="en-US" altLang="zh-CN" sz="2000" dirty="0"/>
              <a:t> = [[</a:t>
            </a:r>
            <a:r>
              <a:rPr lang="en-US" altLang="zh-CN" sz="2000" dirty="0" err="1"/>
              <a:t>labeledwebview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initWithFrame</a:t>
            </a:r>
            <a:r>
              <a:rPr lang="en-US" altLang="zh-CN" sz="2000" dirty="0"/>
              <a:t>:[[</a:t>
            </a:r>
            <a:r>
              <a:rPr lang="en-US" altLang="zh-CN" sz="2000" dirty="0" err="1"/>
              <a:t>UIScreen</a:t>
            </a:r>
            <a:endParaRPr lang="en-US" altLang="zh-CN" sz="2000" dirty="0"/>
          </a:p>
          <a:p>
            <a:pPr lvl="2">
              <a:lnSpc>
                <a:spcPct val="140000"/>
              </a:lnSpc>
            </a:pPr>
            <a:r>
              <a:rPr lang="en-US" altLang="zh-CN" sz="2000" dirty="0" err="1"/>
              <a:t>mainScreen</a:t>
            </a:r>
            <a:r>
              <a:rPr lang="en-US" altLang="zh-CN" sz="2000" dirty="0"/>
              <a:t>] bounds]];</a:t>
            </a:r>
          </a:p>
          <a:p>
            <a:pPr lvl="2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myWeb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loadURL</a:t>
            </a:r>
            <a:r>
              <a:rPr lang="en-US" altLang="zh-CN" sz="2000" dirty="0"/>
              <a:t>:@"http://www.163.com/"];</a:t>
            </a:r>
          </a:p>
          <a:p>
            <a:pPr lvl="2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myWeb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setBackgroundColor</a:t>
            </a:r>
            <a:r>
              <a:rPr lang="en-US" altLang="zh-CN" sz="2000" dirty="0"/>
              <a:t>:[</a:t>
            </a:r>
            <a:r>
              <a:rPr lang="en-US" altLang="zh-CN" sz="2000" dirty="0" err="1"/>
              <a:t>UIColor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grayColor</a:t>
            </a:r>
            <a:r>
              <a:rPr lang="en-US" altLang="zh-CN" sz="2000" dirty="0"/>
              <a:t>]];</a:t>
            </a:r>
          </a:p>
          <a:p>
            <a:pPr lvl="2">
              <a:lnSpc>
                <a:spcPct val="140000"/>
              </a:lnSpc>
            </a:pPr>
            <a:r>
              <a:rPr lang="en-US" altLang="zh-CN" sz="2000" dirty="0"/>
              <a:t>[window </a:t>
            </a:r>
            <a:r>
              <a:rPr lang="en-US" altLang="zh-CN" sz="2000" dirty="0" err="1"/>
              <a:t>addSubview:myWeb</a:t>
            </a:r>
            <a:r>
              <a:rPr lang="en-US" altLang="zh-CN" sz="2000" dirty="0"/>
              <a:t>];</a:t>
            </a:r>
          </a:p>
          <a:p>
            <a:pPr lvl="2">
              <a:lnSpc>
                <a:spcPct val="140000"/>
              </a:lnSpc>
            </a:pPr>
            <a:r>
              <a:rPr lang="en-US" altLang="zh-CN" sz="2000" dirty="0"/>
              <a:t>[window </a:t>
            </a:r>
            <a:r>
              <a:rPr lang="en-US" altLang="zh-CN" sz="2000" dirty="0" err="1"/>
              <a:t>makeKeyAndVisible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*</a:t>
            </a:r>
            <a:r>
              <a:rPr lang="en-US" altLang="zh-CN" sz="2000" dirty="0" err="1"/>
              <a:t>labeledwebview</a:t>
            </a:r>
            <a:r>
              <a:rPr lang="zh-CN" altLang="en-US" sz="2000" dirty="0"/>
              <a:t>是自定义的</a:t>
            </a:r>
            <a:r>
              <a:rPr lang="en-US" altLang="zh-CN" sz="2000" dirty="0" err="1"/>
              <a:t>UIView</a:t>
            </a:r>
            <a:r>
              <a:rPr lang="zh-CN" altLang="en-US" sz="2000" dirty="0"/>
              <a:t>子类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*</a:t>
            </a:r>
            <a:r>
              <a:rPr lang="en-US" altLang="zh-CN" sz="2000" dirty="0" err="1"/>
              <a:t>initWithFrame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loadURL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setBackgroundColor</a:t>
            </a:r>
            <a:r>
              <a:rPr lang="zh-CN" altLang="en-US" sz="2000" dirty="0"/>
              <a:t>是自定义的方法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000" dirty="0" smtClean="0"/>
              <a:t>演示</a:t>
            </a:r>
            <a:r>
              <a:rPr lang="zh-CN" altLang="pl-PL" sz="2000" dirty="0"/>
              <a:t>案例： </a:t>
            </a:r>
            <a:r>
              <a:rPr lang="pl-PL" altLang="zh-CN" sz="2000" dirty="0" err="1">
                <a:solidFill>
                  <a:srgbClr val="FF6700"/>
                </a:solidFill>
              </a:rPr>
              <a:t>UIWebViewDemo</a:t>
            </a:r>
            <a:endParaRPr kumimoji="1" lang="zh-CN" altLang="en-US" sz="20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b="0" dirty="0" err="1"/>
              <a:t>UIWebView</a:t>
            </a:r>
            <a:r>
              <a:rPr lang="pl-PL" altLang="zh-CN" b="0" dirty="0"/>
              <a:t> </a:t>
            </a:r>
            <a:r>
              <a:rPr lang="zh-CN" altLang="pl-PL" b="0" dirty="0"/>
              <a:t>案例 </a:t>
            </a:r>
            <a:r>
              <a:rPr lang="pl-PL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340768"/>
            <a:ext cx="8568952" cy="550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● - (id)</a:t>
            </a:r>
            <a:r>
              <a:rPr lang="en-US" altLang="zh-CN" dirty="0" err="1"/>
              <a:t>initWithFrame</a:t>
            </a:r>
            <a:r>
              <a:rPr lang="en-US" altLang="zh-CN" dirty="0"/>
              <a:t>:(</a:t>
            </a:r>
            <a:r>
              <a:rPr lang="en-US" altLang="zh-CN" dirty="0" err="1"/>
              <a:t>CGRect</a:t>
            </a:r>
            <a:r>
              <a:rPr lang="en-US" altLang="zh-CN" dirty="0"/>
              <a:t>)frame {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if (self == [super </a:t>
            </a:r>
            <a:r>
              <a:rPr lang="en-US" altLang="zh-CN" dirty="0" err="1"/>
              <a:t>initWithFrame:frame</a:t>
            </a:r>
            <a:r>
              <a:rPr lang="en-US" altLang="zh-CN" dirty="0"/>
              <a:t>]) {</a:t>
            </a:r>
          </a:p>
          <a:p>
            <a:pPr lvl="2">
              <a:lnSpc>
                <a:spcPct val="140000"/>
              </a:lnSpc>
            </a:pPr>
            <a:r>
              <a:rPr lang="en-US" altLang="zh-CN" dirty="0" err="1"/>
              <a:t>myLabel</a:t>
            </a:r>
            <a:r>
              <a:rPr lang="en-US" altLang="zh-CN" dirty="0"/>
              <a:t> = [[</a:t>
            </a:r>
            <a:r>
              <a:rPr lang="en-US" altLang="zh-CN" dirty="0" err="1"/>
              <a:t>UILabel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initWithFrame:CGRectMake</a:t>
            </a:r>
            <a:r>
              <a:rPr lang="en-US" altLang="zh-CN" dirty="0"/>
              <a:t>(20, 20, 280,</a:t>
            </a:r>
          </a:p>
          <a:p>
            <a:pPr lvl="2">
              <a:lnSpc>
                <a:spcPct val="140000"/>
              </a:lnSpc>
            </a:pPr>
            <a:r>
              <a:rPr lang="en-US" altLang="zh-CN" dirty="0"/>
              <a:t>50)];</a:t>
            </a:r>
          </a:p>
          <a:p>
            <a:pPr lvl="2">
              <a:lnSpc>
                <a:spcPct val="140000"/>
              </a:lnSpc>
            </a:pPr>
            <a:r>
              <a:rPr lang="en-US" altLang="zh-CN" dirty="0" err="1"/>
              <a:t>myWebView</a:t>
            </a:r>
            <a:r>
              <a:rPr lang="en-US" altLang="zh-CN" dirty="0"/>
              <a:t> = [[</a:t>
            </a:r>
            <a:r>
              <a:rPr lang="en-US" altLang="zh-CN" dirty="0" err="1"/>
              <a:t>UIWebView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</a:t>
            </a:r>
          </a:p>
          <a:p>
            <a:pPr lvl="2">
              <a:lnSpc>
                <a:spcPct val="140000"/>
              </a:lnSpc>
            </a:pPr>
            <a:r>
              <a:rPr lang="en-US" altLang="zh-CN" dirty="0" err="1"/>
              <a:t>initWithFrame:CGRectMake</a:t>
            </a:r>
            <a:r>
              <a:rPr lang="en-US" altLang="zh-CN" dirty="0"/>
              <a:t>(20,60,280,400)];</a:t>
            </a:r>
          </a:p>
          <a:p>
            <a:pPr lvl="2">
              <a:lnSpc>
                <a:spcPct val="140000"/>
              </a:lnSpc>
            </a:pPr>
            <a:r>
              <a:rPr lang="en-US" altLang="zh-CN" dirty="0" err="1"/>
              <a:t>myLabel.textColor</a:t>
            </a:r>
            <a:r>
              <a:rPr lang="en-US" altLang="zh-CN" dirty="0"/>
              <a:t> = [</a:t>
            </a:r>
            <a:r>
              <a:rPr lang="en-US" altLang="zh-CN" dirty="0" err="1"/>
              <a:t>UIColor</a:t>
            </a:r>
            <a:r>
              <a:rPr lang="en-US" altLang="zh-CN" dirty="0"/>
              <a:t> </a:t>
            </a:r>
            <a:r>
              <a:rPr lang="en-US" altLang="zh-CN" dirty="0" err="1"/>
              <a:t>whiteColor</a:t>
            </a:r>
            <a:r>
              <a:rPr lang="en-US" altLang="zh-CN" dirty="0"/>
              <a:t>];</a:t>
            </a:r>
          </a:p>
          <a:p>
            <a:pPr lvl="2">
              <a:lnSpc>
                <a:spcPct val="140000"/>
              </a:lnSpc>
            </a:pPr>
            <a:r>
              <a:rPr lang="en-US" altLang="zh-CN" dirty="0" err="1"/>
              <a:t>myLabel.shadowColor</a:t>
            </a:r>
            <a:r>
              <a:rPr lang="en-US" altLang="zh-CN" dirty="0"/>
              <a:t> = [</a:t>
            </a:r>
            <a:r>
              <a:rPr lang="en-US" altLang="zh-CN" dirty="0" err="1"/>
              <a:t>UIColor</a:t>
            </a:r>
            <a:r>
              <a:rPr lang="en-US" altLang="zh-CN" dirty="0"/>
              <a:t> </a:t>
            </a:r>
            <a:r>
              <a:rPr lang="en-US" altLang="zh-CN" dirty="0" err="1"/>
              <a:t>blackColor</a:t>
            </a:r>
            <a:r>
              <a:rPr lang="en-US" altLang="zh-CN" dirty="0"/>
              <a:t>];</a:t>
            </a:r>
          </a:p>
          <a:p>
            <a:pPr lvl="2">
              <a:lnSpc>
                <a:spcPct val="140000"/>
              </a:lnSpc>
            </a:pPr>
            <a:r>
              <a:rPr lang="en-US" altLang="zh-CN" dirty="0" err="1"/>
              <a:t>myLabel.adjustsFontSizeToFitWidth</a:t>
            </a:r>
            <a:r>
              <a:rPr lang="en-US" altLang="zh-CN" dirty="0"/>
              <a:t> = YES;</a:t>
            </a:r>
          </a:p>
          <a:p>
            <a:pPr lvl="2">
              <a:lnSpc>
                <a:spcPct val="140000"/>
              </a:lnSpc>
            </a:pPr>
            <a:r>
              <a:rPr lang="en-US" altLang="zh-CN" dirty="0" err="1"/>
              <a:t>myWebView.scalesPageToFit</a:t>
            </a:r>
            <a:r>
              <a:rPr lang="en-US" altLang="zh-CN" dirty="0"/>
              <a:t> = YES;</a:t>
            </a:r>
          </a:p>
          <a:p>
            <a:pPr lvl="2">
              <a:lnSpc>
                <a:spcPct val="140000"/>
              </a:lnSpc>
            </a:pPr>
            <a:r>
              <a:rPr lang="en-US" altLang="zh-CN" dirty="0"/>
              <a:t>[self </a:t>
            </a:r>
            <a:r>
              <a:rPr lang="en-US" altLang="zh-CN" dirty="0" err="1"/>
              <a:t>addSubview:myLabel</a:t>
            </a:r>
            <a:r>
              <a:rPr lang="en-US" altLang="zh-CN" dirty="0"/>
              <a:t>];</a:t>
            </a:r>
          </a:p>
          <a:p>
            <a:pPr lvl="2">
              <a:lnSpc>
                <a:spcPct val="140000"/>
              </a:lnSpc>
            </a:pPr>
            <a:r>
              <a:rPr lang="en-US" altLang="zh-CN" dirty="0"/>
              <a:t>[self </a:t>
            </a:r>
            <a:r>
              <a:rPr lang="en-US" altLang="zh-CN" dirty="0" err="1"/>
              <a:t>addSubview:myWebView</a:t>
            </a:r>
            <a:r>
              <a:rPr lang="en-US" altLang="zh-CN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}return self;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57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b="0" dirty="0" err="1"/>
              <a:t>UIWebView</a:t>
            </a:r>
            <a:r>
              <a:rPr lang="pl-PL" altLang="zh-CN" b="0" dirty="0"/>
              <a:t> </a:t>
            </a:r>
            <a:r>
              <a:rPr lang="zh-CN" altLang="pl-PL" b="0" dirty="0"/>
              <a:t>案例 </a:t>
            </a:r>
            <a:r>
              <a:rPr lang="pl-PL" altLang="zh-CN" b="0" dirty="0"/>
              <a:t>3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5708" y="1412776"/>
            <a:ext cx="8784976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i-FI" altLang="zh-CN" sz="2000" dirty="0" smtClean="0"/>
              <a:t>- </a:t>
            </a:r>
            <a:r>
              <a:rPr lang="fi-FI" altLang="zh-CN" sz="2000" dirty="0"/>
              <a:t>(</a:t>
            </a:r>
            <a:r>
              <a:rPr lang="fi-FI" altLang="zh-CN" sz="2000" dirty="0" err="1"/>
              <a:t>void)loadURL:(NSString</a:t>
            </a:r>
            <a:r>
              <a:rPr lang="fi-FI" altLang="zh-CN" sz="2000" dirty="0"/>
              <a:t> *)</a:t>
            </a:r>
            <a:r>
              <a:rPr lang="fi-FI" altLang="zh-CN" sz="2000" dirty="0" err="1"/>
              <a:t>url</a:t>
            </a:r>
            <a:r>
              <a:rPr lang="fi-FI" altLang="zh-CN" sz="2000" dirty="0"/>
              <a:t> {</a:t>
            </a:r>
          </a:p>
          <a:p>
            <a:pPr lvl="2">
              <a:lnSpc>
                <a:spcPct val="150000"/>
              </a:lnSpc>
            </a:pPr>
            <a:r>
              <a:rPr lang="fi-FI" altLang="zh-CN" sz="2000" dirty="0"/>
              <a:t>[</a:t>
            </a:r>
            <a:r>
              <a:rPr lang="fi-FI" altLang="zh-CN" sz="2000" dirty="0" err="1"/>
              <a:t>myWebView</a:t>
            </a:r>
            <a:r>
              <a:rPr lang="fi-FI" altLang="zh-CN" sz="2000" dirty="0"/>
              <a:t> </a:t>
            </a:r>
            <a:r>
              <a:rPr lang="fi-FI" altLang="zh-CN" sz="2000" dirty="0" err="1"/>
              <a:t>loadRequest</a:t>
            </a:r>
            <a:r>
              <a:rPr lang="fi-FI" altLang="zh-CN" sz="2000" dirty="0"/>
              <a:t>: [</a:t>
            </a:r>
            <a:r>
              <a:rPr lang="fi-FI" altLang="zh-CN" sz="2000" dirty="0" err="1"/>
              <a:t>NSURLRequest</a:t>
            </a:r>
            <a:r>
              <a:rPr lang="fi-FI" altLang="zh-CN" sz="2000" dirty="0"/>
              <a:t> </a:t>
            </a:r>
            <a:r>
              <a:rPr lang="fi-FI" altLang="zh-CN" sz="2000" dirty="0" err="1"/>
              <a:t>requestWithURL</a:t>
            </a:r>
            <a:r>
              <a:rPr lang="fi-FI" altLang="zh-CN" sz="2000" dirty="0"/>
              <a:t>: [NSURL</a:t>
            </a:r>
          </a:p>
          <a:p>
            <a:pPr lvl="2">
              <a:lnSpc>
                <a:spcPct val="150000"/>
              </a:lnSpc>
            </a:pPr>
            <a:r>
              <a:rPr lang="fi-FI" altLang="zh-CN" sz="2000" dirty="0" err="1"/>
              <a:t>URLWithString:url</a:t>
            </a:r>
            <a:r>
              <a:rPr lang="fi-FI" altLang="zh-CN" sz="2000" dirty="0"/>
              <a:t>]]];</a:t>
            </a:r>
          </a:p>
          <a:p>
            <a:pPr lvl="2">
              <a:lnSpc>
                <a:spcPct val="150000"/>
              </a:lnSpc>
            </a:pPr>
            <a:r>
              <a:rPr lang="fi-FI" altLang="zh-CN" sz="2000" dirty="0" err="1"/>
              <a:t>myLabel.text</a:t>
            </a:r>
            <a:r>
              <a:rPr lang="fi-FI" altLang="zh-CN" sz="2000" dirty="0"/>
              <a:t> = </a:t>
            </a:r>
            <a:r>
              <a:rPr lang="fi-FI" altLang="zh-CN" sz="2000" dirty="0" err="1"/>
              <a:t>url</a:t>
            </a:r>
            <a:r>
              <a:rPr lang="fi-FI" altLang="zh-CN" sz="2000" dirty="0"/>
              <a:t>;</a:t>
            </a:r>
          </a:p>
          <a:p>
            <a:pPr lvl="1">
              <a:lnSpc>
                <a:spcPct val="150000"/>
              </a:lnSpc>
            </a:pPr>
            <a:r>
              <a:rPr lang="fi-FI" altLang="zh-CN" sz="2000" dirty="0"/>
              <a:t>}</a:t>
            </a:r>
          </a:p>
          <a:p>
            <a:pPr lvl="1">
              <a:lnSpc>
                <a:spcPct val="150000"/>
              </a:lnSpc>
            </a:pPr>
            <a:r>
              <a:rPr lang="fi-FI" altLang="zh-CN" sz="2000" dirty="0">
                <a:solidFill>
                  <a:srgbClr val="FF6700"/>
                </a:solidFill>
              </a:rPr>
              <a:t>*</a:t>
            </a:r>
            <a:r>
              <a:rPr lang="zh-CN" altLang="fi-FI" sz="2000" dirty="0">
                <a:solidFill>
                  <a:srgbClr val="FF6700"/>
                </a:solidFill>
              </a:rPr>
              <a:t>通过</a:t>
            </a:r>
            <a:r>
              <a:rPr lang="fi-FI" altLang="zh-CN" sz="2000" dirty="0">
                <a:solidFill>
                  <a:srgbClr val="FF6700"/>
                </a:solidFill>
              </a:rPr>
              <a:t>NSURL</a:t>
            </a:r>
            <a:r>
              <a:rPr lang="zh-CN" altLang="fi-FI" sz="2000" dirty="0">
                <a:solidFill>
                  <a:srgbClr val="FF6700"/>
                </a:solidFill>
              </a:rPr>
              <a:t>构造</a:t>
            </a:r>
            <a:r>
              <a:rPr lang="fi-FI" altLang="zh-CN" sz="2000" dirty="0" err="1">
                <a:solidFill>
                  <a:srgbClr val="FF6700"/>
                </a:solidFill>
              </a:rPr>
              <a:t>NSURLRequest</a:t>
            </a:r>
            <a:r>
              <a:rPr lang="zh-CN" altLang="fi-FI" sz="2000" dirty="0">
                <a:solidFill>
                  <a:srgbClr val="FF6700"/>
                </a:solidFill>
              </a:rPr>
              <a:t>请求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- </a:t>
            </a:r>
            <a:r>
              <a:rPr lang="en-US" altLang="zh-CN" sz="2000" dirty="0"/>
              <a:t>(void)</a:t>
            </a:r>
            <a:r>
              <a:rPr lang="en-US" altLang="zh-CN" sz="2000" dirty="0" err="1"/>
              <a:t>setBackgroundColor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UIColor</a:t>
            </a:r>
            <a:r>
              <a:rPr lang="en-US" altLang="zh-CN" sz="2000" dirty="0"/>
              <a:t> *)color {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[super </a:t>
            </a:r>
            <a:r>
              <a:rPr lang="en-US" altLang="zh-CN" sz="2000" dirty="0" err="1"/>
              <a:t>setBackgroundColor:color</a:t>
            </a:r>
            <a:r>
              <a:rPr lang="en-US" altLang="zh-CN" sz="2000" dirty="0"/>
              <a:t>];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myLabel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setBackgroundColor:color</a:t>
            </a:r>
            <a:r>
              <a:rPr lang="en-US" altLang="zh-CN" sz="2000" dirty="0"/>
              <a:t>]</a:t>
            </a:r>
            <a:r>
              <a:rPr lang="en-US" altLang="zh-CN" sz="20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}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7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UIWebView</a:t>
            </a:r>
            <a:r>
              <a:rPr lang="zh-TW" altLang="en-US" b="0" dirty="0"/>
              <a:t>网页相关方法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784976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-</a:t>
            </a:r>
            <a:r>
              <a:rPr lang="en-US" altLang="zh-TW" sz="2400" dirty="0"/>
              <a:t>(void)reload:</a:t>
            </a:r>
            <a:r>
              <a:rPr lang="zh-TW" altLang="en-US" sz="2400" dirty="0" smtClean="0"/>
              <a:t>重载网页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-</a:t>
            </a:r>
            <a:r>
              <a:rPr lang="en-US" altLang="zh-CN" sz="2400" dirty="0"/>
              <a:t>(void)</a:t>
            </a:r>
            <a:r>
              <a:rPr lang="en-US" altLang="zh-CN" sz="2400" dirty="0" err="1"/>
              <a:t>stopLoading</a:t>
            </a:r>
            <a:r>
              <a:rPr lang="en-US" altLang="zh-CN" sz="2400" dirty="0"/>
              <a:t>:</a:t>
            </a:r>
            <a:r>
              <a:rPr lang="zh-CN" altLang="en-US" sz="2400" dirty="0" smtClean="0"/>
              <a:t>停止装载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-</a:t>
            </a:r>
            <a:r>
              <a:rPr lang="en-US" altLang="zh-TW" sz="2400" dirty="0"/>
              <a:t>(void)</a:t>
            </a:r>
            <a:r>
              <a:rPr lang="en-US" altLang="zh-TW" sz="2400" dirty="0" err="1"/>
              <a:t>goBack</a:t>
            </a:r>
            <a:r>
              <a:rPr lang="en-US" altLang="zh-TW" sz="2400" dirty="0"/>
              <a:t>:</a:t>
            </a:r>
            <a:r>
              <a:rPr lang="zh-TW" altLang="en-US" sz="2400" dirty="0"/>
              <a:t>返回</a:t>
            </a:r>
            <a:r>
              <a:rPr lang="zh-TW" altLang="en-US" sz="2400" dirty="0" smtClean="0"/>
              <a:t>到前一个网页</a:t>
            </a:r>
            <a:endParaRPr lang="en-US" altLang="zh-TW" sz="24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-</a:t>
            </a:r>
            <a:r>
              <a:rPr lang="en-US" altLang="zh-TW" sz="2400" dirty="0"/>
              <a:t>(void)</a:t>
            </a:r>
            <a:r>
              <a:rPr lang="en-US" altLang="zh-TW" sz="2400" dirty="0" err="1"/>
              <a:t>goForward</a:t>
            </a:r>
            <a:r>
              <a:rPr lang="en-US" altLang="zh-TW" sz="2400" dirty="0"/>
              <a:t>:</a:t>
            </a:r>
            <a:r>
              <a:rPr lang="zh-TW" altLang="en-US" sz="2400" dirty="0"/>
              <a:t>前进到下一个网页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趋势分析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6824" y="1412776"/>
            <a:ext cx="8784976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可以开发出跨手</a:t>
            </a:r>
            <a:r>
              <a:rPr lang="zh-CN" altLang="en-US" sz="2400" dirty="0"/>
              <a:t>机平台的</a:t>
            </a:r>
            <a:r>
              <a:rPr lang="en-US" altLang="zh-CN" sz="2400" dirty="0"/>
              <a:t>Web</a:t>
            </a:r>
            <a:r>
              <a:rPr lang="zh-CN" altLang="en-US" sz="2400" dirty="0"/>
              <a:t>应用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jQuery</a:t>
            </a:r>
            <a:r>
              <a:rPr lang="en-US" altLang="zh-TW" sz="2400" dirty="0"/>
              <a:t>/</a:t>
            </a:r>
            <a:r>
              <a:rPr lang="en-US" altLang="zh-TW" sz="2400" dirty="0" err="1"/>
              <a:t>extjs</a:t>
            </a:r>
            <a:r>
              <a:rPr lang="zh-TW" altLang="en-US" sz="2400" dirty="0"/>
              <a:t>都有移动</a:t>
            </a:r>
            <a:r>
              <a:rPr lang="zh-TW" altLang="en-US" sz="2400" dirty="0" smtClean="0"/>
              <a:t>版的开发框架，</a:t>
            </a:r>
            <a:r>
              <a:rPr lang="zh-CN" altLang="en-US" sz="2400" dirty="0" smtClean="0"/>
              <a:t>微信也放出了</a:t>
            </a:r>
            <a:r>
              <a:rPr lang="en-US" altLang="zh-CN" sz="2400" dirty="0" smtClean="0"/>
              <a:t>JS-SDK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Web</a:t>
            </a:r>
            <a:r>
              <a:rPr lang="zh-TW" altLang="en-US" sz="2400" dirty="0"/>
              <a:t>应用效率不如原生应用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Web</a:t>
            </a:r>
            <a:r>
              <a:rPr lang="zh-TW" altLang="en-US" sz="2400" dirty="0"/>
              <a:t>应用使用手机特定硬件的能力</a:t>
            </a:r>
            <a:r>
              <a:rPr lang="zh-TW" altLang="en-US" sz="2400" dirty="0" smtClean="0"/>
              <a:t>目前还不够</a:t>
            </a:r>
            <a:endParaRPr lang="en-US" altLang="zh-TW" sz="24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HTML5</a:t>
            </a:r>
            <a:r>
              <a:rPr lang="zh-TW" altLang="en-US" sz="2400" dirty="0"/>
              <a:t>是趋势！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7849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HTML</a:t>
            </a:r>
            <a:r>
              <a:rPr lang="en-US" altLang="zh-TW" sz="2400" dirty="0"/>
              <a:t>/XML</a:t>
            </a:r>
            <a:r>
              <a:rPr lang="zh-TW" altLang="en-US" sz="2400" dirty="0"/>
              <a:t>技术介绍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如何</a:t>
            </a:r>
            <a:r>
              <a:rPr lang="zh-TW" altLang="en-US" sz="2400" dirty="0"/>
              <a:t>解析</a:t>
            </a:r>
            <a:r>
              <a:rPr lang="en-US" altLang="zh-TW" sz="2400" dirty="0"/>
              <a:t>XML</a:t>
            </a:r>
            <a:r>
              <a:rPr lang="zh-TW" altLang="en-US" sz="2400" dirty="0"/>
              <a:t>数据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UIWebView</a:t>
            </a:r>
            <a:r>
              <a:rPr lang="zh-TW" altLang="en-US" sz="2400" dirty="0"/>
              <a:t>类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Web</a:t>
            </a:r>
            <a:r>
              <a:rPr lang="zh-TW" altLang="en-US" sz="2400" dirty="0"/>
              <a:t>视图显示网页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趋势</a:t>
            </a:r>
            <a:r>
              <a:rPr lang="zh-TW" altLang="en-US" sz="2400" dirty="0"/>
              <a:t>分析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6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/>
              <a:t>HTML</a:t>
            </a:r>
            <a:r>
              <a:rPr lang="zh-TW" altLang="en-US" b="0" dirty="0"/>
              <a:t>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35292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超文本传输协议</a:t>
            </a:r>
            <a:r>
              <a:rPr lang="zh-CN" altLang="en-US" sz="2400" dirty="0"/>
              <a:t>、跨平台的数据传输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标签不可扩展</a:t>
            </a:r>
            <a:r>
              <a:rPr lang="zh-CN" altLang="en-US" sz="2400" dirty="0"/>
              <a:t>、不可自定义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chemeClr val="accent3"/>
                </a:solidFill>
              </a:rPr>
              <a:t>HTML</a:t>
            </a:r>
            <a:r>
              <a:rPr lang="zh-CN" altLang="en-US" sz="2400" dirty="0"/>
              <a:t>整体布局网页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可以</a:t>
            </a:r>
            <a:r>
              <a:rPr lang="zh-CN" altLang="en-US" sz="2400" dirty="0"/>
              <a:t>使用</a:t>
            </a:r>
            <a:r>
              <a:rPr lang="en-US" altLang="zh-CN" sz="2400" dirty="0">
                <a:solidFill>
                  <a:srgbClr val="8000FF"/>
                </a:solidFill>
              </a:rPr>
              <a:t>CSS</a:t>
            </a:r>
            <a:r>
              <a:rPr lang="zh-CN" altLang="en-US" sz="2400" dirty="0"/>
              <a:t>定义样式，控制显示效果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可以</a:t>
            </a:r>
            <a:r>
              <a:rPr lang="zh-CN" altLang="en-US" sz="2400" dirty="0"/>
              <a:t>使用</a:t>
            </a:r>
            <a:r>
              <a:rPr lang="en-US" altLang="zh-CN" sz="2400" dirty="0">
                <a:solidFill>
                  <a:srgbClr val="FFFF00"/>
                </a:solidFill>
              </a:rPr>
              <a:t>JavaScript</a:t>
            </a:r>
            <a:r>
              <a:rPr lang="zh-CN" altLang="en-US" sz="2400" dirty="0"/>
              <a:t>在客户端做动态更新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&lt;html&gt;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&lt;head&gt;&lt;title&gt;</a:t>
            </a:r>
            <a:r>
              <a:rPr lang="zh-CN" altLang="en-US" sz="2400" dirty="0"/>
              <a:t>标题</a:t>
            </a:r>
            <a:r>
              <a:rPr lang="en-US" altLang="zh-CN" sz="2400" dirty="0"/>
              <a:t>&lt;/title&gt;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&lt;script type="text/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"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lxt.js</a:t>
            </a:r>
            <a:r>
              <a:rPr lang="en-US" altLang="zh-CN" sz="2400" dirty="0"/>
              <a:t>"&gt;&lt;/script&gt;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&lt;link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 "</a:t>
            </a:r>
            <a:r>
              <a:rPr lang="en-US" altLang="zh-CN" sz="2400" dirty="0" err="1"/>
              <a:t>lxt.css</a:t>
            </a:r>
            <a:r>
              <a:rPr lang="en-US" altLang="zh-CN" sz="2400" dirty="0"/>
              <a:t>" </a:t>
            </a:r>
            <a:r>
              <a:rPr lang="en-US" altLang="zh-CN" sz="2400" dirty="0" err="1"/>
              <a:t>rel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stylesheet</a:t>
            </a:r>
            <a:r>
              <a:rPr lang="en-US" altLang="zh-CN" sz="2400" dirty="0"/>
              <a:t>" type="text/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"&gt;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&lt;/head&gt;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&lt;body&gt;</a:t>
            </a:r>
            <a:r>
              <a:rPr lang="zh-CN" altLang="en-US" sz="2400" dirty="0"/>
              <a:t>内容</a:t>
            </a:r>
            <a:r>
              <a:rPr lang="en-US" altLang="zh-CN" sz="2400" dirty="0"/>
              <a:t>&lt;/body&gt;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XML</a:t>
            </a:r>
            <a:r>
              <a:rPr lang="zh-TW" altLang="en-US" b="0" dirty="0"/>
              <a:t>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跨</a:t>
            </a:r>
            <a:r>
              <a:rPr lang="zh-CN" altLang="en-US" sz="2400" dirty="0"/>
              <a:t>平台支持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跨语</a:t>
            </a:r>
            <a:r>
              <a:rPr lang="zh-CN" altLang="en-US" sz="2400" dirty="0"/>
              <a:t>言支持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跨数据库</a:t>
            </a:r>
            <a:r>
              <a:rPr lang="zh-CN" altLang="en-US" sz="2400" dirty="0"/>
              <a:t>支持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支持标签扩展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作为数据交换</a:t>
            </a:r>
            <a:r>
              <a:rPr lang="zh-CN" altLang="en-US" sz="2400" dirty="0"/>
              <a:t>的标准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WebService</a:t>
            </a:r>
            <a:r>
              <a:rPr lang="zh-TW" altLang="en-US" sz="2400" dirty="0"/>
              <a:t>数据传输标准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很多云计算平台返</a:t>
            </a:r>
            <a:r>
              <a:rPr lang="zh-TW" altLang="en-US" sz="2400" dirty="0"/>
              <a:t>回</a:t>
            </a:r>
            <a:r>
              <a:rPr lang="en-US" altLang="zh-TW" sz="2400" dirty="0"/>
              <a:t>XML</a:t>
            </a:r>
            <a:r>
              <a:rPr lang="zh-TW" altLang="en-US" sz="2400" dirty="0"/>
              <a:t>数据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相关技术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184652"/>
            <a:ext cx="896448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e-DE" altLang="zh-CN" sz="2400" dirty="0" smtClean="0"/>
              <a:t>DTD</a:t>
            </a:r>
            <a:r>
              <a:rPr lang="de-DE" altLang="zh-CN" sz="2400" dirty="0"/>
              <a:t>/Schema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XML</a:t>
            </a:r>
            <a:r>
              <a:rPr lang="zh-CN" altLang="en-US" sz="2400" dirty="0"/>
              <a:t>数据有效性验证</a:t>
            </a:r>
            <a:r>
              <a:rPr lang="en-US" altLang="zh-CN" sz="2400" dirty="0"/>
              <a:t>,</a:t>
            </a:r>
            <a:r>
              <a:rPr lang="zh-CN" altLang="en-US" sz="2400" dirty="0"/>
              <a:t>新程序大多使用</a:t>
            </a:r>
            <a:r>
              <a:rPr lang="en-US" altLang="zh-CN" sz="2400" dirty="0"/>
              <a:t>Schema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XSLT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XSL</a:t>
            </a:r>
            <a:r>
              <a:rPr lang="zh-CN" altLang="en-US" sz="2400" dirty="0"/>
              <a:t>转换</a:t>
            </a:r>
            <a:r>
              <a:rPr lang="en-US" altLang="zh-CN" sz="2400" dirty="0"/>
              <a:t>,</a:t>
            </a:r>
            <a:r>
              <a:rPr lang="zh-CN" altLang="en-US" sz="2400" dirty="0"/>
              <a:t>可以把</a:t>
            </a:r>
            <a:r>
              <a:rPr lang="en-US" altLang="zh-CN" sz="2400" dirty="0"/>
              <a:t>XML</a:t>
            </a:r>
            <a:r>
              <a:rPr lang="zh-CN" altLang="en-US" sz="2400" dirty="0"/>
              <a:t>文档转换成</a:t>
            </a:r>
            <a:r>
              <a:rPr lang="en-US" altLang="zh-CN" sz="2400" dirty="0"/>
              <a:t>html</a:t>
            </a:r>
            <a:r>
              <a:rPr lang="zh-CN" altLang="en-US" sz="2400" dirty="0"/>
              <a:t>或其他格式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XPATH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定位</a:t>
            </a:r>
            <a:r>
              <a:rPr lang="en-US" altLang="zh-CN" sz="2400" dirty="0"/>
              <a:t>XML</a:t>
            </a:r>
            <a:r>
              <a:rPr lang="zh-CN" altLang="en-US" sz="2400" dirty="0"/>
              <a:t>节点的技术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DOM</a:t>
            </a:r>
            <a:r>
              <a:rPr lang="zh-CN" altLang="en-US" sz="2400" dirty="0"/>
              <a:t>等解析技术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CRUD</a:t>
            </a:r>
            <a:r>
              <a:rPr lang="zh-TW" altLang="en-US" sz="2400" dirty="0"/>
              <a:t>数据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XML</a:t>
            </a:r>
            <a:r>
              <a:rPr lang="ja-JP" altLang="en-US" b="0" dirty="0"/>
              <a:t>解析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14039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Libxml2</a:t>
            </a:r>
            <a:r>
              <a:rPr lang="zh-TW" altLang="en-US" sz="2400" dirty="0"/>
              <a:t>：一边下载一边解析</a:t>
            </a:r>
            <a:r>
              <a:rPr lang="en-US" altLang="zh-TW" sz="2400" dirty="0"/>
              <a:t>,</a:t>
            </a:r>
            <a:r>
              <a:rPr lang="zh-TW" altLang="en-US" sz="2400" dirty="0"/>
              <a:t>支持</a:t>
            </a:r>
            <a:r>
              <a:rPr lang="en-US" altLang="zh-TW" sz="2400" dirty="0"/>
              <a:t>SAX</a:t>
            </a:r>
            <a:r>
              <a:rPr lang="zh-TW" altLang="en-US" sz="2400" dirty="0"/>
              <a:t>和</a:t>
            </a:r>
            <a:r>
              <a:rPr lang="en-US" altLang="zh-TW" sz="2400" dirty="0" smtClean="0"/>
              <a:t>DOM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en-US" altLang="zh-TW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SAX</a:t>
            </a:r>
            <a:r>
              <a:rPr lang="zh-CN" altLang="en-US" sz="2400" dirty="0"/>
              <a:t>解析方式</a:t>
            </a:r>
            <a:r>
              <a:rPr lang="en-US" altLang="zh-CN" sz="2400" dirty="0"/>
              <a:t>(</a:t>
            </a:r>
            <a:r>
              <a:rPr lang="zh-CN" altLang="en-US" sz="2400" dirty="0"/>
              <a:t>只读但非常快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chemeClr val="accent3"/>
                </a:solidFill>
              </a:rPr>
              <a:t>NSXMLParser</a:t>
            </a:r>
            <a:r>
              <a:rPr lang="zh-CN" altLang="en-US" sz="2400" dirty="0"/>
              <a:t>：下载完再解析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但使用简单点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DOM</a:t>
            </a:r>
            <a:r>
              <a:rPr lang="zh-CN" altLang="en-US" sz="2400" dirty="0"/>
              <a:t>解析方式</a:t>
            </a:r>
            <a:r>
              <a:rPr lang="en-US" altLang="zh-CN" sz="2400" dirty="0"/>
              <a:t>(</a:t>
            </a:r>
            <a:r>
              <a:rPr lang="zh-CN" altLang="en-US" sz="2400" dirty="0"/>
              <a:t>功能完整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GDataXML</a:t>
            </a:r>
            <a:r>
              <a:rPr lang="en-US" altLang="zh-CN" sz="2400" dirty="0"/>
              <a:t>(Google Data APIs)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TouchXML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KissXML</a:t>
            </a:r>
            <a:endParaRPr kumimoji="1" lang="zh-CN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NSXMLParser</a:t>
            </a:r>
            <a:r>
              <a:rPr lang="en-US" altLang="zh-CN" b="0" dirty="0"/>
              <a:t> 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84976" cy="525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支持</a:t>
            </a:r>
            <a:r>
              <a:rPr lang="zh-CN" altLang="en-US" sz="2000" dirty="0"/>
              <a:t>文件中加入</a:t>
            </a:r>
            <a:r>
              <a:rPr lang="en-US" altLang="zh-CN" sz="2000" dirty="0" err="1"/>
              <a:t>books.xml</a:t>
            </a:r>
            <a:r>
              <a:rPr lang="zh-CN" altLang="en-US" sz="2000" dirty="0"/>
              <a:t>文件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@</a:t>
            </a:r>
            <a:r>
              <a:rPr lang="en-US" altLang="zh-CN" sz="2000" dirty="0"/>
              <a:t>interface </a:t>
            </a:r>
            <a:r>
              <a:rPr lang="en-US" altLang="zh-CN" sz="2000" dirty="0" err="1"/>
              <a:t>XmlParserDemoAppDelegate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NSObject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UIApplicationDelegate,</a:t>
            </a:r>
            <a:r>
              <a:rPr lang="en-US" altLang="zh-CN" sz="2000" dirty="0" err="1">
                <a:solidFill>
                  <a:srgbClr val="FF6700"/>
                </a:solidFill>
              </a:rPr>
              <a:t>NSXMLParserDelegate</a:t>
            </a:r>
            <a:r>
              <a:rPr lang="en-US" altLang="zh-CN" sz="2000" dirty="0"/>
              <a:t>&gt; {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NSXMLParser</a:t>
            </a:r>
            <a:r>
              <a:rPr lang="en-US" altLang="zh-CN" sz="2000" dirty="0" smtClean="0"/>
              <a:t> *</a:t>
            </a:r>
            <a:r>
              <a:rPr lang="en-US" altLang="zh-CN" sz="2000" dirty="0" err="1" smtClean="0"/>
              <a:t>xmlRead</a:t>
            </a:r>
            <a:r>
              <a:rPr lang="en-US" altLang="zh-CN" sz="2000" dirty="0" smtClean="0"/>
              <a:t>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 smtClean="0"/>
              <a:t>NSString</a:t>
            </a:r>
            <a:r>
              <a:rPr lang="en-US" altLang="zh-CN" sz="2000" dirty="0" smtClean="0"/>
              <a:t> *path = [[</a:t>
            </a:r>
            <a:r>
              <a:rPr lang="en-US" altLang="zh-CN" sz="2000" dirty="0" err="1" smtClean="0"/>
              <a:t>NSBundle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mainBundle</a:t>
            </a:r>
            <a:r>
              <a:rPr lang="en-US" altLang="zh-CN" sz="2000" dirty="0" smtClean="0"/>
              <a:t>] </a:t>
            </a:r>
            <a:r>
              <a:rPr lang="en-US" altLang="zh-CN" sz="2000" dirty="0" err="1" smtClean="0"/>
              <a:t>pathForResource</a:t>
            </a:r>
            <a:r>
              <a:rPr lang="en-US" altLang="zh-CN" sz="2000" dirty="0" smtClean="0"/>
              <a:t>:@"books" </a:t>
            </a:r>
            <a:r>
              <a:rPr lang="en-US" altLang="zh-CN" sz="2000" dirty="0" err="1" smtClean="0"/>
              <a:t>ofType</a:t>
            </a:r>
            <a:r>
              <a:rPr lang="en-US" altLang="zh-CN" sz="2000" dirty="0" smtClean="0"/>
              <a:t>:@"xml"];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 smtClean="0"/>
              <a:t>NSFileHandle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*file = [</a:t>
            </a:r>
            <a:r>
              <a:rPr lang="en-US" altLang="zh-CN" sz="2000" dirty="0" err="1"/>
              <a:t>NSFileHandle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fileHandleForReadingAtPath:path</a:t>
            </a:r>
            <a:r>
              <a:rPr lang="en-US" altLang="zh-CN" sz="2000" dirty="0"/>
              <a:t>];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NSData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*data = [file </a:t>
            </a:r>
            <a:r>
              <a:rPr lang="en-US" altLang="zh-CN" sz="2000" dirty="0" err="1"/>
              <a:t>readDataToEndOfFile</a:t>
            </a:r>
            <a:r>
              <a:rPr lang="en-US" altLang="zh-CN" sz="2000" dirty="0"/>
              <a:t>];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/>
              <a:t>file </a:t>
            </a:r>
            <a:r>
              <a:rPr lang="en-US" altLang="zh-CN" sz="2000" dirty="0" err="1"/>
              <a:t>closeFile</a:t>
            </a:r>
            <a:r>
              <a:rPr lang="en-US" altLang="zh-CN" sz="2000" dirty="0"/>
              <a:t>];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xmlRead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[[</a:t>
            </a:r>
            <a:r>
              <a:rPr lang="en-US" altLang="zh-CN" sz="2000" dirty="0" err="1"/>
              <a:t>NSXMLParser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initWithData:data</a:t>
            </a:r>
            <a:r>
              <a:rPr lang="en-US" altLang="zh-CN" sz="2000" dirty="0"/>
              <a:t>];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/>
              <a:t>data release];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xmlRead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setDelegate:self</a:t>
            </a:r>
            <a:r>
              <a:rPr lang="en-US" altLang="zh-CN" sz="2000" dirty="0"/>
              <a:t>];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BOOL </a:t>
            </a:r>
            <a:r>
              <a:rPr lang="en-US" altLang="zh-CN" sz="2000" dirty="0"/>
              <a:t>success = [</a:t>
            </a:r>
            <a:r>
              <a:rPr lang="en-US" altLang="zh-CN" sz="2000" dirty="0" err="1"/>
              <a:t>xmlRead</a:t>
            </a:r>
            <a:r>
              <a:rPr lang="en-US" altLang="zh-CN" sz="2000" dirty="0"/>
              <a:t> parse];</a:t>
            </a:r>
            <a:endParaRPr kumimoji="1" lang="zh-CN" altLang="en-US" sz="20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NSXMLParser</a:t>
            </a:r>
            <a:r>
              <a:rPr lang="en-US" altLang="zh-CN" b="0" dirty="0"/>
              <a:t> 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524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/</a:t>
            </a:r>
            <a:r>
              <a:rPr lang="en-US" altLang="zh-CN" sz="1600" dirty="0"/>
              <a:t>/</a:t>
            </a:r>
            <a:r>
              <a:rPr lang="zh-CN" altLang="en-US" sz="1600" dirty="0"/>
              <a:t>解析器，从两个结点之间文本内容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- (void)parser:(</a:t>
            </a:r>
            <a:r>
              <a:rPr lang="en-US" altLang="zh-CN" sz="1600" dirty="0" err="1"/>
              <a:t>NSXMLParser</a:t>
            </a:r>
            <a:r>
              <a:rPr lang="en-US" altLang="zh-CN" sz="1600" dirty="0"/>
              <a:t> *)parser </a:t>
            </a:r>
            <a:r>
              <a:rPr lang="en-US" altLang="zh-CN" sz="1600" dirty="0" err="1"/>
              <a:t>foundCharacters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*)string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{ </a:t>
            </a:r>
            <a:r>
              <a:rPr lang="en-US" altLang="zh-CN" sz="1600" dirty="0" err="1"/>
              <a:t>NSLog</a:t>
            </a:r>
            <a:r>
              <a:rPr lang="en-US" altLang="zh-CN" sz="1600" dirty="0"/>
              <a:t>(@"%@",string); }</a:t>
            </a:r>
          </a:p>
          <a:p>
            <a:pPr marL="285750" indent="-2857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/</a:t>
            </a:r>
            <a:r>
              <a:rPr lang="en-US" altLang="zh-CN" sz="1600" dirty="0"/>
              <a:t>/</a:t>
            </a:r>
            <a:r>
              <a:rPr lang="zh-CN" altLang="en-US" sz="1600" dirty="0"/>
              <a:t>解析到结束元素时调用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- (void)parser:(</a:t>
            </a:r>
            <a:r>
              <a:rPr lang="en-US" altLang="zh-CN" sz="1600" dirty="0" err="1"/>
              <a:t>NSXMLParser</a:t>
            </a:r>
            <a:r>
              <a:rPr lang="en-US" altLang="zh-CN" sz="1600" dirty="0"/>
              <a:t> *)parser </a:t>
            </a:r>
            <a:r>
              <a:rPr lang="en-US" altLang="zh-CN" sz="1600" dirty="0" err="1"/>
              <a:t>didEndElement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elementName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namespaceURI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namespaceURI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qualifiedName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qName</a:t>
            </a:r>
            <a:r>
              <a:rPr lang="en-US" altLang="zh-CN" sz="1600" dirty="0"/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NSLog</a:t>
            </a:r>
            <a:r>
              <a:rPr lang="en-US" altLang="zh-CN" sz="1600" dirty="0"/>
              <a:t>(@"%@",</a:t>
            </a:r>
            <a:r>
              <a:rPr lang="en-US" altLang="zh-CN" sz="1600" dirty="0" err="1"/>
              <a:t>elementName</a:t>
            </a:r>
            <a:r>
              <a:rPr lang="en-US" altLang="zh-CN" sz="1600" dirty="0"/>
              <a:t>); }</a:t>
            </a:r>
          </a:p>
          <a:p>
            <a:pPr marL="285750" indent="-2857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/</a:t>
            </a:r>
            <a:r>
              <a:rPr lang="en-US" altLang="zh-CN" sz="1600" dirty="0"/>
              <a:t>/</a:t>
            </a:r>
            <a:r>
              <a:rPr lang="zh-CN" altLang="en-US" sz="1600" dirty="0"/>
              <a:t>解析到开始元素时调用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- (void)parser:(</a:t>
            </a:r>
            <a:r>
              <a:rPr lang="en-US" altLang="zh-CN" sz="1600" dirty="0" err="1"/>
              <a:t>NSXMLParser</a:t>
            </a:r>
            <a:r>
              <a:rPr lang="en-US" altLang="zh-CN" sz="1600" dirty="0"/>
              <a:t> *)parser </a:t>
            </a:r>
            <a:r>
              <a:rPr lang="en-US" altLang="zh-CN" sz="1600" dirty="0" err="1"/>
              <a:t>didStartElement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elementName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namespaceURI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namespaceURI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qualifiedName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qName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attributes:(</a:t>
            </a:r>
            <a:r>
              <a:rPr lang="en-US" altLang="zh-CN" sz="1600" dirty="0" err="1"/>
              <a:t>NSDictionary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attributeDict</a:t>
            </a:r>
            <a:r>
              <a:rPr lang="en-US" altLang="zh-CN" sz="1600" dirty="0"/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NSLog</a:t>
            </a:r>
            <a:r>
              <a:rPr lang="en-US" altLang="zh-CN" sz="1600" dirty="0"/>
              <a:t>(@"%@",</a:t>
            </a:r>
            <a:r>
              <a:rPr lang="en-US" altLang="zh-CN" sz="1600" dirty="0" err="1"/>
              <a:t>elementName</a:t>
            </a:r>
            <a:r>
              <a:rPr lang="en-US" altLang="zh-CN" sz="16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}</a:t>
            </a:r>
          </a:p>
          <a:p>
            <a:pPr marL="285750" indent="-2857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1600" dirty="0" smtClean="0"/>
              <a:t>参考</a:t>
            </a:r>
            <a:r>
              <a:rPr lang="en-US" altLang="zh-CN" sz="1600" dirty="0" err="1"/>
              <a:t>XmlParserDemo</a:t>
            </a:r>
            <a:endParaRPr kumimoji="1"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UIWebView</a:t>
            </a:r>
            <a:r>
              <a:rPr lang="zh-TW" altLang="en-US" b="0" dirty="0"/>
              <a:t>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71296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UIWebView</a:t>
            </a:r>
            <a:r>
              <a:rPr lang="zh-CN" altLang="en-US" sz="2400" dirty="0"/>
              <a:t>类使您可以将一个微型</a:t>
            </a:r>
            <a:r>
              <a:rPr lang="en-US" altLang="zh-CN" sz="2400" dirty="0"/>
              <a:t>web</a:t>
            </a:r>
            <a:r>
              <a:rPr lang="zh-CN" altLang="en-US" sz="2400" dirty="0" smtClean="0"/>
              <a:t>浏览器集成到应用程序</a:t>
            </a:r>
            <a:r>
              <a:rPr lang="zh-CN" altLang="en-US" sz="2400" dirty="0"/>
              <a:t>的用户界面上。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UIWebView</a:t>
            </a:r>
            <a:r>
              <a:rPr lang="zh-TW" altLang="en-US" sz="2400" dirty="0"/>
              <a:t>类充分使用了</a:t>
            </a:r>
            <a:r>
              <a:rPr lang="en-US" altLang="zh-TW" sz="2400" dirty="0" err="1"/>
              <a:t>iOS</a:t>
            </a:r>
            <a:r>
              <a:rPr lang="zh-TW" altLang="en-US" sz="2400" dirty="0"/>
              <a:t>上的</a:t>
            </a:r>
            <a:r>
              <a:rPr lang="en-US" altLang="zh-TW" sz="2400" dirty="0"/>
              <a:t>web</a:t>
            </a:r>
            <a:r>
              <a:rPr lang="zh-TW" altLang="en-US" sz="2400" dirty="0"/>
              <a:t>技术，同样</a:t>
            </a:r>
            <a:r>
              <a:rPr lang="zh-TW" altLang="en-US" sz="2400" dirty="0" smtClean="0"/>
              <a:t>的这些技术也用于实现</a:t>
            </a:r>
            <a:r>
              <a:rPr lang="en-US" altLang="zh-TW" sz="2400" dirty="0" err="1"/>
              <a:t>iOs</a:t>
            </a:r>
            <a:r>
              <a:rPr lang="zh-TW" altLang="en-US" sz="2400" dirty="0"/>
              <a:t>上的</a:t>
            </a:r>
            <a:r>
              <a:rPr lang="en-US" altLang="zh-TW" sz="2400" dirty="0"/>
              <a:t>Safari</a:t>
            </a:r>
            <a:r>
              <a:rPr lang="zh-TW" altLang="en-US" sz="2400" dirty="0"/>
              <a:t>、</a:t>
            </a:r>
            <a:r>
              <a:rPr lang="zh-TW" altLang="en-US" sz="2400" dirty="0" smtClean="0">
                <a:solidFill>
                  <a:srgbClr val="FF6700"/>
                </a:solidFill>
              </a:rPr>
              <a:t>实现对</a:t>
            </a:r>
            <a:r>
              <a:rPr lang="en-US" altLang="zh-TW" sz="2400" dirty="0" smtClean="0">
                <a:solidFill>
                  <a:srgbClr val="FF6700"/>
                </a:solidFill>
              </a:rPr>
              <a:t>HTML</a:t>
            </a:r>
            <a:r>
              <a:rPr lang="zh-TW" altLang="en-US" sz="2400" dirty="0">
                <a:solidFill>
                  <a:srgbClr val="FF6700"/>
                </a:solidFill>
              </a:rPr>
              <a:t>、</a:t>
            </a:r>
            <a:r>
              <a:rPr lang="en-US" altLang="zh-TW" sz="2400" dirty="0">
                <a:solidFill>
                  <a:srgbClr val="FF6700"/>
                </a:solidFill>
              </a:rPr>
              <a:t>CSS</a:t>
            </a:r>
            <a:r>
              <a:rPr lang="zh-TW" altLang="en-US" sz="2400" dirty="0" smtClean="0">
                <a:solidFill>
                  <a:srgbClr val="FF6700"/>
                </a:solidFill>
              </a:rPr>
              <a:t>、</a:t>
            </a:r>
            <a:r>
              <a:rPr lang="en-US" altLang="zh-TW" sz="2400" dirty="0" smtClean="0">
                <a:solidFill>
                  <a:srgbClr val="FF6700"/>
                </a:solidFill>
              </a:rPr>
              <a:t>JavaScript</a:t>
            </a:r>
            <a:r>
              <a:rPr lang="zh-TW" altLang="en-US" sz="2400" dirty="0">
                <a:solidFill>
                  <a:srgbClr val="FF6700"/>
                </a:solidFill>
              </a:rPr>
              <a:t>内容的全面支持</a:t>
            </a:r>
            <a:r>
              <a:rPr lang="zh-TW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UIWebView</a:t>
            </a:r>
            <a:r>
              <a:rPr lang="zh-TW" altLang="en-US" sz="2400" dirty="0"/>
              <a:t>还支持很多用户在</a:t>
            </a:r>
            <a:r>
              <a:rPr lang="en-US" altLang="zh-TW" sz="2400" dirty="0"/>
              <a:t>Safari</a:t>
            </a:r>
            <a:r>
              <a:rPr lang="zh-TW" altLang="en-US" sz="2400" dirty="0"/>
              <a:t>中已经熟悉</a:t>
            </a:r>
            <a:r>
              <a:rPr lang="zh-TW" altLang="en-US" sz="2400" dirty="0" smtClean="0"/>
              <a:t>了的</a:t>
            </a:r>
            <a:r>
              <a:rPr lang="zh-TW" altLang="en-US" sz="2400" dirty="0" smtClean="0">
                <a:solidFill>
                  <a:srgbClr val="FFFF00"/>
                </a:solidFill>
              </a:rPr>
              <a:t>手势</a:t>
            </a:r>
            <a:r>
              <a:rPr lang="zh-TW" altLang="en-US" sz="2400" dirty="0"/>
              <a:t>，比如通过双击和双指捏夹的手势来</a:t>
            </a:r>
            <a:r>
              <a:rPr lang="zh-TW" altLang="en-US" sz="2400" dirty="0" smtClean="0"/>
              <a:t>放大和缩小页面</a:t>
            </a:r>
            <a:r>
              <a:rPr lang="zh-TW" altLang="en-US" sz="2400" dirty="0"/>
              <a:t>，还有通过手指拖动来滚动页面。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UIWebView</a:t>
            </a:r>
            <a:r>
              <a:rPr lang="zh-TW" altLang="en-US" b="0" dirty="0"/>
              <a:t>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还可以</a:t>
            </a:r>
            <a:r>
              <a:rPr lang="zh-CN" altLang="en-US" sz="2400" dirty="0"/>
              <a:t>用</a:t>
            </a:r>
            <a:r>
              <a:rPr lang="en-US" altLang="zh-CN" sz="2400" dirty="0"/>
              <a:t>web</a:t>
            </a:r>
            <a:r>
              <a:rPr lang="zh-CN" altLang="en-US" sz="2400" dirty="0"/>
              <a:t>视图对象来显示</a:t>
            </a:r>
            <a:r>
              <a:rPr lang="en-US" altLang="zh-CN" sz="2400" dirty="0"/>
              <a:t>web</a:t>
            </a:r>
            <a:r>
              <a:rPr lang="zh-CN" altLang="en-US" sz="2400" dirty="0"/>
              <a:t>表单，</a:t>
            </a:r>
            <a:r>
              <a:rPr lang="zh-CN" altLang="en-US" sz="2400" dirty="0" smtClean="0"/>
              <a:t>收集用户输入</a:t>
            </a:r>
            <a:r>
              <a:rPr lang="zh-CN" altLang="en-US" sz="2400" dirty="0"/>
              <a:t>。和</a:t>
            </a:r>
            <a:r>
              <a:rPr lang="en-US" altLang="zh-CN" sz="2400" dirty="0" err="1"/>
              <a:t>UIKit</a:t>
            </a:r>
            <a:r>
              <a:rPr lang="zh-CN" altLang="en-US" sz="2400" dirty="0"/>
              <a:t>的其它文本类相似，</a:t>
            </a:r>
            <a:r>
              <a:rPr lang="zh-CN" altLang="en-US" sz="2400" dirty="0" smtClean="0"/>
              <a:t>如果您在</a:t>
            </a:r>
            <a:r>
              <a:rPr lang="en-US" altLang="zh-CN" sz="2400" dirty="0"/>
              <a:t>web</a:t>
            </a:r>
            <a:r>
              <a:rPr lang="zh-CN" altLang="en-US" sz="2400" dirty="0"/>
              <a:t>页面的表单中有可编辑的文本框，</a:t>
            </a:r>
            <a:r>
              <a:rPr lang="zh-CN" altLang="en-US" sz="2400" dirty="0" smtClean="0"/>
              <a:t>则轻触该</a:t>
            </a:r>
            <a:r>
              <a:rPr lang="zh-CN" altLang="en-US" sz="2400" dirty="0"/>
              <a:t>文本框就会弹出键盘，</a:t>
            </a:r>
            <a:r>
              <a:rPr lang="zh-CN" altLang="en-US" sz="2400" dirty="0" smtClean="0"/>
              <a:t>用户可以通过键盘输入</a:t>
            </a:r>
            <a:r>
              <a:rPr lang="zh-CN" altLang="en-US" sz="2400" dirty="0"/>
              <a:t>文本。这是</a:t>
            </a:r>
            <a:r>
              <a:rPr lang="en-US" altLang="zh-CN" sz="2400" dirty="0"/>
              <a:t>web</a:t>
            </a:r>
            <a:r>
              <a:rPr lang="zh-CN" altLang="en-US" sz="2400" dirty="0"/>
              <a:t>浏览整体体验的</a:t>
            </a:r>
            <a:r>
              <a:rPr lang="zh-CN" altLang="en-US" sz="2400" dirty="0" smtClean="0"/>
              <a:t>一部分</a:t>
            </a:r>
            <a:r>
              <a:rPr lang="zh-CN" altLang="en-US" sz="2400" dirty="0"/>
              <a:t>， </a:t>
            </a:r>
            <a:r>
              <a:rPr lang="en-US" altLang="zh-CN" sz="2400" dirty="0"/>
              <a:t>web</a:t>
            </a:r>
            <a:r>
              <a:rPr lang="zh-CN" altLang="en-US" sz="2400" dirty="0"/>
              <a:t>视图会自行管理键盘的显示和消除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157296422</TotalTime>
  <Pages>0</Pages>
  <Words>1013</Words>
  <Characters>0</Characters>
  <Application>Microsoft Macintosh PowerPoint</Application>
  <DocSecurity>0</DocSecurity>
  <PresentationFormat>全屏显示(4:3)</PresentationFormat>
  <Lines>0</Lines>
  <Paragraphs>172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平衡</vt:lpstr>
      <vt:lpstr>Lesson 11: Web应用</vt:lpstr>
      <vt:lpstr>HTML介绍</vt:lpstr>
      <vt:lpstr>XML介绍</vt:lpstr>
      <vt:lpstr>XML相关技术</vt:lpstr>
      <vt:lpstr>XML解析</vt:lpstr>
      <vt:lpstr>NSXMLParser 1</vt:lpstr>
      <vt:lpstr>NSXMLParser 2</vt:lpstr>
      <vt:lpstr>UIWebView类</vt:lpstr>
      <vt:lpstr>UIWebView类</vt:lpstr>
      <vt:lpstr>web委托</vt:lpstr>
      <vt:lpstr>在Web视图中显示内容</vt:lpstr>
      <vt:lpstr>UIWebView 案例 1</vt:lpstr>
      <vt:lpstr>UIWebView 案例 2</vt:lpstr>
      <vt:lpstr>UIWebView 案例 3</vt:lpstr>
      <vt:lpstr>UIWebView网页相关方法</vt:lpstr>
      <vt:lpstr>趋势分析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6936</cp:revision>
  <cp:lastPrinted>1899-12-30T00:00:00Z</cp:lastPrinted>
  <dcterms:created xsi:type="dcterms:W3CDTF">2012-07-12T07:10:00Z</dcterms:created>
  <dcterms:modified xsi:type="dcterms:W3CDTF">2015-03-11T11:49:11Z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