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1"/>
  </p:notesMasterIdLst>
  <p:handoutMasterIdLst>
    <p:handoutMasterId r:id="rId12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</p:sldIdLst>
  <p:sldSz cx="9144000" cy="6858000" type="screen4x3"/>
  <p:notesSz cx="6797675" cy="987425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ig/json-framewor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</a:t>
            </a:r>
            <a:r>
              <a:rPr lang="en-US" altLang="zh-TW" b="0" dirty="0" smtClean="0"/>
              <a:t>1</a:t>
            </a:r>
            <a:r>
              <a:rPr lang="en-US" altLang="zh-CN" b="0" dirty="0"/>
              <a:t>2</a:t>
            </a:r>
            <a:r>
              <a:rPr lang="en-US" altLang="zh-TW" b="0" dirty="0" smtClean="0"/>
              <a:t>: </a:t>
            </a:r>
            <a:r>
              <a:rPr lang="en-US" altLang="zh-TW" b="0" dirty="0" err="1"/>
              <a:t>WebService</a:t>
            </a:r>
            <a:r>
              <a:rPr lang="zh-TW" altLang="en-US" b="0" dirty="0"/>
              <a:t>及推送技术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WebService</a:t>
            </a:r>
            <a:r>
              <a:rPr lang="zh-TW" altLang="en-US" sz="2400" dirty="0" smtClean="0"/>
              <a:t>介绍与标准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JSON</a:t>
            </a:r>
            <a:r>
              <a:rPr lang="zh-TW" altLang="en-US" sz="2400" dirty="0"/>
              <a:t>调用与数据解析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调</a:t>
            </a:r>
            <a:r>
              <a:rPr lang="zh-TW" altLang="en-US" sz="2400" dirty="0"/>
              <a:t>用</a:t>
            </a:r>
            <a:r>
              <a:rPr lang="en-US" altLang="zh-TW" sz="2400" dirty="0" err="1"/>
              <a:t>WebService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推送技术介绍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WebService</a:t>
            </a:r>
            <a:r>
              <a:rPr lang="zh-CN" altLang="en-US" b="0" dirty="0"/>
              <a:t>基本概念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35292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400" dirty="0" smtClean="0"/>
              <a:t>概念</a:t>
            </a:r>
            <a:endParaRPr lang="ja-JP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400" dirty="0" smtClean="0"/>
              <a:t>异构应用通过互联网进行功能级别</a:t>
            </a:r>
            <a:r>
              <a:rPr lang="ja-JP" altLang="en-US" sz="2400" dirty="0"/>
              <a:t>集成的技术。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400" dirty="0" smtClean="0"/>
              <a:t>是能用程序通过</a:t>
            </a:r>
            <a:r>
              <a:rPr lang="en-US" altLang="ja-JP" sz="2400" dirty="0"/>
              <a:t>Web</a:t>
            </a:r>
            <a:r>
              <a:rPr lang="ja-JP" altLang="en-US" sz="2400" dirty="0"/>
              <a:t>调用来实现某个功能的程序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异构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不同编程语</a:t>
            </a:r>
            <a:r>
              <a:rPr lang="zh-TW" altLang="en-US" sz="2400" dirty="0"/>
              <a:t>言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不同数据库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不同操作系统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不同硬</a:t>
            </a:r>
            <a:r>
              <a:rPr lang="zh-TW" altLang="en-US" sz="2400" dirty="0"/>
              <a:t>件平台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WebService</a:t>
            </a:r>
            <a:r>
              <a:rPr lang="zh-TW" altLang="en-US" b="0" dirty="0"/>
              <a:t>标准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协议</a:t>
            </a:r>
            <a:r>
              <a:rPr lang="en-US" altLang="zh-CN" sz="2400" dirty="0"/>
              <a:t>(</a:t>
            </a:r>
            <a:r>
              <a:rPr lang="zh-CN" altLang="en-US" sz="2400" dirty="0"/>
              <a:t>通讯规则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基于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协议的</a:t>
            </a:r>
            <a:r>
              <a:rPr lang="en-US" altLang="zh-CN" sz="2400" dirty="0"/>
              <a:t>SOAP (</a:t>
            </a:r>
            <a:r>
              <a:rPr lang="zh-CN" altLang="en-US" sz="2400" dirty="0"/>
              <a:t>简单对象访问协议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或</a:t>
            </a:r>
            <a:r>
              <a:rPr lang="en-US" altLang="zh-CN" sz="2400" dirty="0"/>
              <a:t>REST</a:t>
            </a:r>
            <a:r>
              <a:rPr lang="zh-CN" altLang="en-US" sz="2400" dirty="0"/>
              <a:t>架构风格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数据交换</a:t>
            </a:r>
            <a:r>
              <a:rPr lang="zh-CN" altLang="en-US" sz="2400" dirty="0"/>
              <a:t>格式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XML</a:t>
            </a:r>
            <a:r>
              <a:rPr lang="zh-TW" altLang="en-US" sz="2400" dirty="0"/>
              <a:t>数据格式</a:t>
            </a:r>
            <a:r>
              <a:rPr lang="en-US" altLang="zh-TW" sz="2400" dirty="0"/>
              <a:t>,JSON</a:t>
            </a:r>
            <a:r>
              <a:rPr lang="zh-TW" altLang="en-US" sz="2400" dirty="0"/>
              <a:t>格式</a:t>
            </a:r>
            <a:r>
              <a:rPr lang="en-US" altLang="zh-TW" sz="2400" dirty="0"/>
              <a:t>(REST</a:t>
            </a:r>
            <a:r>
              <a:rPr lang="zh-TW" altLang="en-US" sz="2400" dirty="0"/>
              <a:t>常用</a:t>
            </a:r>
            <a:r>
              <a:rPr lang="en-US" altLang="zh-TW" sz="2400" dirty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服务描述</a:t>
            </a:r>
            <a:r>
              <a:rPr lang="zh-CN" altLang="en-US" sz="2400" dirty="0"/>
              <a:t>格式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WSDL:Web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Service</a:t>
            </a:r>
            <a:r>
              <a:rPr lang="zh-TW" altLang="en-US" sz="2400" dirty="0"/>
              <a:t>描述语言</a:t>
            </a:r>
            <a:r>
              <a:rPr lang="en-US" altLang="zh-TW" sz="2400" dirty="0"/>
              <a:t>(REST</a:t>
            </a:r>
            <a:r>
              <a:rPr lang="zh-TW" altLang="en-US" sz="2400" dirty="0"/>
              <a:t>不需要</a:t>
            </a:r>
            <a:r>
              <a:rPr lang="en-US" altLang="zh-TW" sz="2400" dirty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服务发现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UDDI</a:t>
            </a:r>
            <a:r>
              <a:rPr lang="zh-CN" altLang="en-US" sz="2400" dirty="0"/>
              <a:t>通用描述发现集成</a:t>
            </a:r>
            <a:r>
              <a:rPr lang="en-US" altLang="zh-CN" sz="2400" dirty="0"/>
              <a:t>(REST</a:t>
            </a:r>
            <a:r>
              <a:rPr lang="zh-CN" altLang="en-US" sz="2400" dirty="0"/>
              <a:t>不需要</a:t>
            </a:r>
            <a:r>
              <a:rPr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JSON</a:t>
            </a:r>
            <a:r>
              <a:rPr lang="zh-TW" altLang="en-US" b="0" dirty="0"/>
              <a:t>格式数据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184652"/>
            <a:ext cx="896448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smtClean="0"/>
              <a:t>{</a:t>
            </a:r>
            <a:r>
              <a:rPr lang="de-DE" altLang="zh-CN" sz="2400" dirty="0"/>
              <a:t>"UserID":11, "Name":“lxt008", "Email":“lxt008◎163.com"};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smtClean="0"/>
              <a:t>{</a:t>
            </a:r>
            <a:endParaRPr lang="de-DE" altLang="zh-CN" sz="2400" dirty="0"/>
          </a:p>
          <a:p>
            <a:pPr lvl="2">
              <a:lnSpc>
                <a:spcPct val="150000"/>
              </a:lnSpc>
            </a:pPr>
            <a:r>
              <a:rPr lang="de-DE" altLang="zh-CN" sz="2400" dirty="0"/>
              <a:t>"UserID":11,</a:t>
            </a:r>
          </a:p>
          <a:p>
            <a:pPr lvl="2">
              <a:lnSpc>
                <a:spcPct val="150000"/>
              </a:lnSpc>
            </a:pPr>
            <a:r>
              <a:rPr lang="de-DE" altLang="zh-CN" sz="2400" dirty="0"/>
              <a:t>"Name":{"</a:t>
            </a:r>
            <a:r>
              <a:rPr lang="de-DE" altLang="zh-CN" sz="2400" dirty="0" err="1"/>
              <a:t>FirstName</a:t>
            </a:r>
            <a:r>
              <a:rPr lang="de-DE" altLang="zh-CN" sz="2400" dirty="0"/>
              <a:t>":" </a:t>
            </a:r>
            <a:r>
              <a:rPr lang="de-DE" altLang="zh-CN" sz="2400" dirty="0" err="1"/>
              <a:t>xiaotao</a:t>
            </a:r>
            <a:r>
              <a:rPr lang="de-DE" altLang="zh-CN" sz="2400" dirty="0"/>
              <a:t> ","</a:t>
            </a:r>
            <a:r>
              <a:rPr lang="de-DE" altLang="zh-CN" sz="2400" dirty="0" err="1"/>
              <a:t>LastName</a:t>
            </a:r>
            <a:r>
              <a:rPr lang="de-DE" altLang="zh-CN" sz="2400" dirty="0"/>
              <a:t>":“</a:t>
            </a:r>
            <a:r>
              <a:rPr lang="de-DE" altLang="zh-CN" sz="2400" dirty="0" err="1"/>
              <a:t>liu</a:t>
            </a:r>
            <a:r>
              <a:rPr lang="de-DE" altLang="zh-CN" sz="2400" dirty="0"/>
              <a:t>"},</a:t>
            </a:r>
          </a:p>
          <a:p>
            <a:pPr lvl="2">
              <a:lnSpc>
                <a:spcPct val="150000"/>
              </a:lnSpc>
            </a:pPr>
            <a:r>
              <a:rPr lang="de-DE" altLang="zh-CN" sz="2400" dirty="0"/>
              <a:t>"Email":”lxt008@163.com"</a:t>
            </a:r>
          </a:p>
          <a:p>
            <a:pPr lvl="1">
              <a:lnSpc>
                <a:spcPct val="150000"/>
              </a:lnSpc>
            </a:pPr>
            <a:r>
              <a:rPr lang="de-DE" altLang="zh-CN" sz="2400" dirty="0"/>
              <a:t>};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键可以不加引号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6700"/>
                </a:solidFill>
              </a:rPr>
              <a:t>值是字符串需加引号，值是数字不要加引号</a:t>
            </a:r>
            <a:endParaRPr lang="zh-TW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JSON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14039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基于</a:t>
            </a:r>
            <a:r>
              <a:rPr lang="en-US" altLang="zh-TW" sz="2400" dirty="0"/>
              <a:t>ECMA262</a:t>
            </a:r>
            <a:r>
              <a:rPr lang="zh-TW" altLang="en-US" sz="2400" dirty="0"/>
              <a:t>规范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编程语言的一个子集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JSON:JavaScript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Object </a:t>
            </a:r>
            <a:r>
              <a:rPr lang="en-US" altLang="zh-CN" sz="2400" dirty="0" smtClean="0"/>
              <a:t>Notation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是一种轻量级数据交换格式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易于阅读和编</a:t>
            </a:r>
            <a:r>
              <a:rPr lang="zh-CN" altLang="en-US" sz="2400" dirty="0"/>
              <a:t>写</a:t>
            </a:r>
            <a:r>
              <a:rPr lang="en-US" altLang="zh-CN" sz="2400" dirty="0"/>
              <a:t>,</a:t>
            </a:r>
            <a:r>
              <a:rPr lang="zh-CN" altLang="en-US" sz="2400" dirty="0"/>
              <a:t>也易于机器解析和生成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JSON</a:t>
            </a:r>
            <a:r>
              <a:rPr lang="zh-CN" altLang="en-US" sz="2400" dirty="0"/>
              <a:t>采用与编程语言无关的文本格式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解析</a:t>
            </a:r>
            <a:r>
              <a:rPr lang="en-US" altLang="zh-CN" b="0" dirty="0"/>
              <a:t>JSON</a:t>
            </a:r>
            <a:r>
              <a:rPr lang="zh-CN" altLang="en-US" b="0" dirty="0"/>
              <a:t>格式数据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下载</a:t>
            </a:r>
            <a:r>
              <a:rPr lang="en-US" altLang="zh-CN" sz="2400" dirty="0"/>
              <a:t>JSON</a:t>
            </a:r>
            <a:r>
              <a:rPr lang="zh-CN" altLang="en-US" sz="2400" dirty="0"/>
              <a:t>框架：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err="1">
                <a:hlinkClick r:id="rId2"/>
              </a:rPr>
              <a:t>github.com</a:t>
            </a:r>
            <a:r>
              <a:rPr lang="en-US" altLang="zh-CN" sz="2400" dirty="0">
                <a:hlinkClick r:id="rId2"/>
              </a:rPr>
              <a:t>/</a:t>
            </a:r>
            <a:r>
              <a:rPr lang="en-US" altLang="zh-CN" sz="2400" dirty="0" err="1">
                <a:hlinkClick r:id="rId2"/>
              </a:rPr>
              <a:t>stig</a:t>
            </a:r>
            <a:r>
              <a:rPr lang="en-US" altLang="zh-CN" sz="2400" dirty="0">
                <a:hlinkClick r:id="rId2"/>
              </a:rPr>
              <a:t>/</a:t>
            </a:r>
            <a:r>
              <a:rPr lang="en-US" altLang="zh-CN" sz="2400" dirty="0" err="1">
                <a:hlinkClick r:id="rId2"/>
              </a:rPr>
              <a:t>json</a:t>
            </a:r>
            <a:r>
              <a:rPr lang="en-US" altLang="zh-CN" sz="2400" dirty="0">
                <a:hlinkClick r:id="rId2"/>
              </a:rPr>
              <a:t>-framework/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en-US" altLang="zh-CN" sz="2400" dirty="0"/>
              <a:t>JSON</a:t>
            </a:r>
            <a:r>
              <a:rPr lang="zh-CN" altLang="en-US" sz="2400" dirty="0"/>
              <a:t>框架：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将</a:t>
            </a:r>
            <a:r>
              <a:rPr lang="en-US" altLang="zh-CN" sz="2400" dirty="0"/>
              <a:t>Classes</a:t>
            </a:r>
            <a:r>
              <a:rPr lang="zh-CN" altLang="en-US" sz="2400" dirty="0"/>
              <a:t>文件夹中的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h.m</a:t>
            </a:r>
            <a:r>
              <a:rPr lang="en-US" altLang="zh-CN" sz="2400" dirty="0"/>
              <a:t> </a:t>
            </a:r>
            <a:r>
              <a:rPr lang="zh-CN" altLang="en-US" sz="2400" dirty="0"/>
              <a:t>文件 ，拷贝到需要</a:t>
            </a:r>
            <a:r>
              <a:rPr lang="zh-CN" altLang="en-US" sz="2400" dirty="0" smtClean="0"/>
              <a:t>使用的项</a:t>
            </a:r>
            <a:r>
              <a:rPr lang="zh-CN" altLang="en-US" sz="2400" dirty="0"/>
              <a:t>目中就可以了。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 "</a:t>
            </a:r>
            <a:r>
              <a:rPr lang="en-US" altLang="zh-CN" sz="2400" dirty="0" err="1" smtClean="0"/>
              <a:t>JSON.h</a:t>
            </a:r>
            <a:r>
              <a:rPr lang="en-US" altLang="zh-CN" sz="2400" dirty="0" smtClean="0"/>
              <a:t>”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 "</a:t>
            </a:r>
            <a:r>
              <a:rPr lang="en-US" altLang="zh-CN" sz="2400" dirty="0" err="1"/>
              <a:t>SBJson.h</a:t>
            </a:r>
            <a:r>
              <a:rPr lang="en-US" altLang="zh-CN" sz="2400" dirty="0"/>
              <a:t>"(</a:t>
            </a:r>
            <a:r>
              <a:rPr lang="zh-CN" altLang="en-US" sz="2400" dirty="0"/>
              <a:t>新版本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 smtClean="0"/>
              <a:t>也可以用系统自带的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NSJSONSerialization</a:t>
            </a:r>
            <a:r>
              <a:rPr lang="zh-CN" altLang="en-US" sz="2400" dirty="0" smtClean="0"/>
              <a:t>类来解析（推荐）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调用</a:t>
            </a:r>
            <a:r>
              <a:rPr lang="en-US" altLang="zh-TW" b="0" dirty="0" err="1"/>
              <a:t>WebService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大量的</a:t>
            </a:r>
            <a:r>
              <a:rPr lang="en-US" altLang="zh-CN" sz="2400" dirty="0" err="1"/>
              <a:t>WebService</a:t>
            </a:r>
            <a:r>
              <a:rPr lang="zh-CN" altLang="en-US" sz="2400" dirty="0"/>
              <a:t>以</a:t>
            </a:r>
            <a:r>
              <a:rPr lang="en-US" altLang="zh-CN" sz="2400" dirty="0"/>
              <a:t>Rest</a:t>
            </a:r>
            <a:r>
              <a:rPr lang="zh-CN" altLang="en-US" sz="2400" dirty="0"/>
              <a:t>风格提供，需要互联网支持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通过</a:t>
            </a:r>
            <a:r>
              <a:rPr lang="en-US" altLang="zh-TW" sz="2400" dirty="0" err="1"/>
              <a:t>WebService</a:t>
            </a:r>
            <a:r>
              <a:rPr lang="zh-TW" altLang="en-US" sz="2400" dirty="0"/>
              <a:t>获取云端图片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返</a:t>
            </a:r>
            <a:r>
              <a:rPr lang="zh-TW" altLang="en-US" sz="2400" dirty="0"/>
              <a:t>回</a:t>
            </a:r>
            <a:r>
              <a:rPr lang="en-US" altLang="zh-TW" sz="2400" dirty="0"/>
              <a:t>JSON</a:t>
            </a:r>
            <a:r>
              <a:rPr lang="zh-TW" altLang="en-US" sz="2400" dirty="0"/>
              <a:t>数据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解析</a:t>
            </a:r>
            <a:r>
              <a:rPr lang="en-US" altLang="zh-TW" sz="2400" dirty="0"/>
              <a:t>JSON</a:t>
            </a:r>
            <a:r>
              <a:rPr lang="zh-TW" altLang="en-US" sz="2400" dirty="0"/>
              <a:t>数据在</a:t>
            </a:r>
            <a:r>
              <a:rPr lang="en-US" altLang="zh-TW" sz="2400" dirty="0"/>
              <a:t>iPhone</a:t>
            </a:r>
            <a:r>
              <a:rPr lang="zh-TW" altLang="en-US" sz="2400" dirty="0"/>
              <a:t>上显示出来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推送技术介绍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拉技术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request</a:t>
            </a:r>
            <a:r>
              <a:rPr lang="en-US" altLang="zh-CN" sz="2000" dirty="0"/>
              <a:t>-response</a:t>
            </a:r>
            <a:r>
              <a:rPr lang="zh-CN" altLang="en-US" sz="2000" dirty="0"/>
              <a:t>模式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只有请</a:t>
            </a:r>
            <a:r>
              <a:rPr lang="zh-CN" altLang="en-US" sz="2000" dirty="0"/>
              <a:t>求了才会有响应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推技术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服务器主动推数据到客户端</a:t>
            </a:r>
            <a:r>
              <a:rPr lang="zh-CN" altLang="en-US" sz="2000" dirty="0"/>
              <a:t>，不需要请求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000" dirty="0" smtClean="0"/>
              <a:t>推送</a:t>
            </a:r>
            <a:r>
              <a:rPr lang="ja-JP" altLang="en-US" sz="2000" dirty="0"/>
              <a:t>提供商</a:t>
            </a:r>
            <a:r>
              <a:rPr lang="en-US" altLang="ja-JP" sz="2000" dirty="0"/>
              <a:t>--&gt;</a:t>
            </a:r>
            <a:r>
              <a:rPr lang="en-US" altLang="ja-JP" sz="2000" dirty="0">
                <a:solidFill>
                  <a:schemeClr val="accent3"/>
                </a:solidFill>
              </a:rPr>
              <a:t>APNS</a:t>
            </a:r>
            <a:r>
              <a:rPr lang="en-US" altLang="ja-JP" sz="2000" dirty="0"/>
              <a:t>--&gt;iPhone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>
                <a:solidFill>
                  <a:schemeClr val="accent5"/>
                </a:solidFill>
              </a:rPr>
              <a:t>不可靠</a:t>
            </a:r>
            <a:r>
              <a:rPr lang="zh-CN" altLang="en-US" sz="2000" dirty="0">
                <a:solidFill>
                  <a:schemeClr val="accent5"/>
                </a:solidFill>
              </a:rPr>
              <a:t>、不保证顺序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模拟器上</a:t>
            </a:r>
            <a:r>
              <a:rPr lang="zh-CN" altLang="en-US" sz="2000" dirty="0"/>
              <a:t>看不到效果，而且需要通过</a:t>
            </a:r>
            <a:r>
              <a:rPr lang="en-US" altLang="zh-CN" sz="2000" dirty="0"/>
              <a:t>Apple</a:t>
            </a:r>
            <a:r>
              <a:rPr lang="zh-CN" altLang="en-US" sz="2000" dirty="0" smtClean="0"/>
              <a:t>审核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FFFF00"/>
                </a:solidFill>
              </a:rPr>
              <a:t>可参考</a:t>
            </a:r>
            <a:r>
              <a:rPr kumimoji="1" lang="en-US" altLang="zh-CN" sz="2000" dirty="0">
                <a:solidFill>
                  <a:srgbClr val="FFFF00"/>
                </a:solidFill>
              </a:rPr>
              <a:t>https://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developer.apple.com</a:t>
            </a:r>
            <a:r>
              <a:rPr kumimoji="1" lang="en-US" altLang="zh-CN" sz="2000" dirty="0">
                <a:solidFill>
                  <a:srgbClr val="FFFF00"/>
                </a:solidFill>
              </a:rPr>
              <a:t>/library/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ios</a:t>
            </a:r>
            <a:r>
              <a:rPr kumimoji="1" lang="en-US" altLang="zh-CN" sz="2000" dirty="0">
                <a:solidFill>
                  <a:srgbClr val="FFFF00"/>
                </a:solidFill>
              </a:rPr>
              <a:t>/documentation/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NetworkingInternet</a:t>
            </a:r>
            <a:r>
              <a:rPr kumimoji="1" lang="en-US" altLang="zh-CN" sz="2000" dirty="0">
                <a:solidFill>
                  <a:srgbClr val="FFFF00"/>
                </a:solidFill>
              </a:rPr>
              <a:t>/Conceptual/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RemoteNotificationsPG</a:t>
            </a:r>
            <a:r>
              <a:rPr kumimoji="1" lang="en-US" altLang="zh-CN" sz="2000" dirty="0">
                <a:solidFill>
                  <a:srgbClr val="FFFF00"/>
                </a:solidFill>
              </a:rPr>
              <a:t>/Chapters/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ApplePushService.html</a:t>
            </a:r>
            <a:endParaRPr kumimoji="1"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/>
              <a:t>WebService</a:t>
            </a:r>
            <a:r>
              <a:rPr lang="zh-TW" altLang="en-US" sz="2400" dirty="0"/>
              <a:t>介绍与标准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JSON</a:t>
            </a:r>
            <a:r>
              <a:rPr lang="zh-TW" altLang="en-US" sz="2400" dirty="0"/>
              <a:t>调用与数据解析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调用</a:t>
            </a:r>
            <a:r>
              <a:rPr lang="en-US" altLang="zh-TW" sz="2400" dirty="0" err="1"/>
              <a:t>WebService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推送技术介绍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157296476</TotalTime>
  <Pages>0</Pages>
  <Words>355</Words>
  <Characters>0</Characters>
  <Application>Microsoft Macintosh PowerPoint</Application>
  <DocSecurity>0</DocSecurity>
  <PresentationFormat>全屏显示(4:3)</PresentationFormat>
  <Lines>0</Lines>
  <Paragraphs>79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平衡</vt:lpstr>
      <vt:lpstr>Lesson 12: WebService及推送技术</vt:lpstr>
      <vt:lpstr>WebService基本概念</vt:lpstr>
      <vt:lpstr>WebService标准</vt:lpstr>
      <vt:lpstr>JSON格式数据</vt:lpstr>
      <vt:lpstr>JSON介绍</vt:lpstr>
      <vt:lpstr>解析JSON格式数据</vt:lpstr>
      <vt:lpstr>调用WebService</vt:lpstr>
      <vt:lpstr>推送技术介绍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6957</cp:revision>
  <cp:lastPrinted>1899-12-30T00:00:00Z</cp:lastPrinted>
  <dcterms:created xsi:type="dcterms:W3CDTF">2012-07-12T07:10:00Z</dcterms:created>
  <dcterms:modified xsi:type="dcterms:W3CDTF">2015-03-11T11:49:22Z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