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3"/>
  </p:notesMasterIdLst>
  <p:handoutMasterIdLst>
    <p:handoutMasterId r:id="rId24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8" r:id="rId19"/>
    <p:sldId id="1569" r:id="rId20"/>
    <p:sldId id="1570" r:id="rId21"/>
    <p:sldId id="1571" r:id="rId22"/>
  </p:sldIdLst>
  <p:sldSz cx="9144000" cy="6858000" type="screen4x3"/>
  <p:notesSz cx="6797675" cy="987425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  <p14:sldId id="1570"/>
            <p14:sldId id="15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56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ityViewCtl.title=@%22%E5%9F%8E%E5%B8%82%E4%BF%A1%E6%81%AF" TargetMode="External"/><Relationship Id="rId3" Type="http://schemas.openxmlformats.org/officeDocument/2006/relationships/hyperlink" Target="mailto:cityDetailViewCtl.title=@%22%E7%BB%86%E8%8A%82%E4%BF%A1%E6%81%A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Lesson 6: </a:t>
            </a:r>
            <a:r>
              <a:rPr lang="zh-CN" altLang="en-US" b="0" dirty="0"/>
              <a:t>表视图</a:t>
            </a:r>
            <a:r>
              <a:rPr lang="en-US" altLang="zh-CN" b="0" dirty="0" smtClean="0"/>
              <a:t>&amp;</a:t>
            </a:r>
            <a:r>
              <a:rPr lang="zh-CN" altLang="en-US" b="0" dirty="0" smtClean="0"/>
              <a:t>集合视图</a:t>
            </a:r>
            <a:r>
              <a:rPr lang="en-US" altLang="zh-CN" b="0" dirty="0" smtClean="0"/>
              <a:t>&amp;</a:t>
            </a:r>
            <a:r>
              <a:rPr lang="zh-CN" altLang="en-US" b="0" dirty="0" smtClean="0"/>
              <a:t>标签</a:t>
            </a:r>
            <a:r>
              <a:rPr lang="en-US" altLang="zh-CN" b="0" dirty="0"/>
              <a:t>&amp;</a:t>
            </a:r>
            <a:r>
              <a:rPr lang="zh-CN" altLang="en-US" b="0" dirty="0"/>
              <a:t>导航控制器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表视图</a:t>
            </a:r>
            <a:r>
              <a:rPr lang="zh-CN" altLang="en-US" sz="2400" dirty="0" smtClean="0"/>
              <a:t>控制器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集合视图控制器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导</a:t>
            </a:r>
            <a:r>
              <a:rPr lang="zh-CN" altLang="en-US" sz="2400" dirty="0"/>
              <a:t>航控制器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标签栏</a:t>
            </a:r>
            <a:r>
              <a:rPr lang="zh-CN" altLang="en-US" sz="2400" dirty="0"/>
              <a:t>控制器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表视图控制器案例</a:t>
            </a:r>
            <a:r>
              <a:rPr lang="en-US" altLang="zh-CN" b="0" dirty="0"/>
              <a:t>(</a:t>
            </a:r>
            <a:r>
              <a:rPr lang="zh-CN" altLang="en-US" b="0" dirty="0"/>
              <a:t>再续</a:t>
            </a:r>
            <a:r>
              <a:rPr lang="en-US" altLang="zh-CN" b="0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15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返回指定块</a:t>
            </a:r>
            <a:r>
              <a:rPr lang="zh-CN" altLang="en-US" dirty="0"/>
              <a:t>和行的表单元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dirty="0" smtClean="0"/>
              <a:t>- </a:t>
            </a:r>
            <a:r>
              <a:rPr lang="pl-PL" altLang="zh-CN" dirty="0"/>
              <a:t>(</a:t>
            </a:r>
            <a:r>
              <a:rPr lang="pl-PL" altLang="zh-CN" dirty="0" err="1"/>
              <a:t>UITableViewCell</a:t>
            </a:r>
            <a:r>
              <a:rPr lang="pl-PL" altLang="zh-CN" dirty="0"/>
              <a:t> *)</a:t>
            </a:r>
            <a:r>
              <a:rPr lang="pl-PL" altLang="zh-CN" dirty="0" err="1"/>
              <a:t>tableView</a:t>
            </a:r>
            <a:r>
              <a:rPr lang="pl-PL" altLang="zh-CN" dirty="0"/>
              <a:t>:(</a:t>
            </a:r>
            <a:r>
              <a:rPr lang="pl-PL" altLang="zh-CN" dirty="0" err="1"/>
              <a:t>UITableView</a:t>
            </a:r>
            <a:r>
              <a:rPr lang="pl-PL" altLang="zh-CN" dirty="0"/>
              <a:t> *)</a:t>
            </a:r>
            <a:r>
              <a:rPr lang="pl-PL" altLang="zh-CN" dirty="0" err="1"/>
              <a:t>tableView</a:t>
            </a:r>
            <a:endParaRPr lang="pl-PL" altLang="zh-CN" dirty="0"/>
          </a:p>
          <a:p>
            <a:pPr>
              <a:lnSpc>
                <a:spcPct val="130000"/>
              </a:lnSpc>
            </a:pPr>
            <a:r>
              <a:rPr lang="pl-PL" altLang="zh-CN" dirty="0" err="1"/>
              <a:t>cellForRowAtIndexPath</a:t>
            </a:r>
            <a:r>
              <a:rPr lang="pl-PL" altLang="zh-CN" dirty="0"/>
              <a:t>:(</a:t>
            </a:r>
            <a:r>
              <a:rPr lang="pl-PL" altLang="zh-CN" dirty="0" err="1"/>
              <a:t>NSIndexPath</a:t>
            </a:r>
            <a:r>
              <a:rPr lang="pl-PL" altLang="zh-CN" dirty="0"/>
              <a:t> *)</a:t>
            </a:r>
            <a:r>
              <a:rPr lang="pl-PL" altLang="zh-CN" dirty="0" err="1"/>
              <a:t>indexPath</a:t>
            </a:r>
            <a:r>
              <a:rPr lang="pl-PL" altLang="zh-CN" dirty="0"/>
              <a:t>{</a:t>
            </a:r>
          </a:p>
          <a:p>
            <a:pPr lvl="1">
              <a:lnSpc>
                <a:spcPct val="130000"/>
              </a:lnSpc>
            </a:pPr>
            <a:r>
              <a:rPr lang="pl-PL" altLang="zh-CN" dirty="0" err="1"/>
              <a:t>static</a:t>
            </a:r>
            <a:r>
              <a:rPr lang="pl-PL" altLang="zh-CN" dirty="0"/>
              <a:t> </a:t>
            </a:r>
            <a:r>
              <a:rPr lang="pl-PL" altLang="zh-CN" dirty="0" err="1"/>
              <a:t>NSString</a:t>
            </a:r>
            <a:r>
              <a:rPr lang="pl-PL" altLang="zh-CN" dirty="0"/>
              <a:t> *</a:t>
            </a:r>
            <a:r>
              <a:rPr lang="pl-PL" altLang="zh-CN" dirty="0" err="1"/>
              <a:t>CellIdentifier</a:t>
            </a:r>
            <a:r>
              <a:rPr lang="pl-PL" altLang="zh-CN" dirty="0"/>
              <a:t> = @"Cell";</a:t>
            </a:r>
          </a:p>
          <a:p>
            <a:pPr lvl="1">
              <a:lnSpc>
                <a:spcPct val="130000"/>
              </a:lnSpc>
            </a:pPr>
            <a:r>
              <a:rPr lang="pl-PL" altLang="zh-CN" dirty="0" err="1">
                <a:solidFill>
                  <a:srgbClr val="FFFF00"/>
                </a:solidFill>
              </a:rPr>
              <a:t>UITableViewCell</a:t>
            </a:r>
            <a:r>
              <a:rPr lang="pl-PL" altLang="zh-CN" dirty="0">
                <a:solidFill>
                  <a:srgbClr val="FFFF00"/>
                </a:solidFill>
              </a:rPr>
              <a:t> *</a:t>
            </a:r>
            <a:r>
              <a:rPr lang="pl-PL" altLang="zh-CN" dirty="0" err="1">
                <a:solidFill>
                  <a:srgbClr val="FFFF00"/>
                </a:solidFill>
              </a:rPr>
              <a:t>cell</a:t>
            </a:r>
            <a:r>
              <a:rPr lang="pl-PL" altLang="zh-CN" dirty="0">
                <a:solidFill>
                  <a:srgbClr val="FFFF00"/>
                </a:solidFill>
              </a:rPr>
              <a:t> = [</a:t>
            </a:r>
            <a:r>
              <a:rPr lang="pl-PL" altLang="zh-CN" dirty="0" err="1">
                <a:solidFill>
                  <a:srgbClr val="FFFF00"/>
                </a:solidFill>
              </a:rPr>
              <a:t>tableView</a:t>
            </a:r>
            <a:endParaRPr lang="pl-PL" altLang="zh-CN" dirty="0">
              <a:solidFill>
                <a:srgbClr val="FFFF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pl-PL" altLang="zh-CN" dirty="0" err="1">
                <a:solidFill>
                  <a:srgbClr val="FFFF00"/>
                </a:solidFill>
              </a:rPr>
              <a:t>dequeueReusableCellWithIdentifier:CellIdentifier</a:t>
            </a:r>
            <a:r>
              <a:rPr lang="pl-PL" altLang="zh-CN" dirty="0">
                <a:solidFill>
                  <a:srgbClr val="FFFF00"/>
                </a:solidFill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sv-SE" altLang="zh-CN" dirty="0" err="1"/>
              <a:t>if</a:t>
            </a:r>
            <a:r>
              <a:rPr lang="sv-SE" altLang="zh-CN" dirty="0"/>
              <a:t> (cell == </a:t>
            </a:r>
            <a:r>
              <a:rPr lang="sv-SE" altLang="zh-CN" dirty="0" err="1"/>
              <a:t>nil</a:t>
            </a:r>
            <a:r>
              <a:rPr lang="sv-SE" altLang="zh-CN" dirty="0"/>
              <a:t>) {</a:t>
            </a:r>
          </a:p>
          <a:p>
            <a:pPr lvl="2">
              <a:lnSpc>
                <a:spcPct val="130000"/>
              </a:lnSpc>
            </a:pPr>
            <a:r>
              <a:rPr lang="sv-SE" altLang="zh-CN" dirty="0"/>
              <a:t>cell = [[[</a:t>
            </a:r>
            <a:r>
              <a:rPr lang="sv-SE" altLang="zh-CN" dirty="0" err="1"/>
              <a:t>UITableViewCell</a:t>
            </a:r>
            <a:r>
              <a:rPr lang="sv-SE" altLang="zh-CN" dirty="0"/>
              <a:t> </a:t>
            </a:r>
            <a:r>
              <a:rPr lang="sv-SE" altLang="zh-CN" dirty="0" err="1"/>
              <a:t>alloc</a:t>
            </a:r>
            <a:r>
              <a:rPr lang="sv-SE" altLang="zh-CN" dirty="0"/>
              <a:t>] </a:t>
            </a:r>
            <a:r>
              <a:rPr lang="sv-SE" altLang="zh-CN" dirty="0" err="1"/>
              <a:t>initWithStyle:UITableViewCellStyleDefault</a:t>
            </a:r>
            <a:endParaRPr lang="sv-SE" altLang="zh-CN" dirty="0"/>
          </a:p>
          <a:p>
            <a:pPr lvl="2">
              <a:lnSpc>
                <a:spcPct val="130000"/>
              </a:lnSpc>
            </a:pPr>
            <a:r>
              <a:rPr lang="sv-SE" altLang="zh-CN" dirty="0" err="1"/>
              <a:t>reuseIdentifier:CellIdentifier</a:t>
            </a:r>
            <a:r>
              <a:rPr lang="sv-SE" altLang="zh-CN" dirty="0"/>
              <a:t>] autorelease];</a:t>
            </a:r>
          </a:p>
          <a:p>
            <a:pPr lvl="1">
              <a:lnSpc>
                <a:spcPct val="130000"/>
              </a:lnSpc>
            </a:pPr>
            <a:r>
              <a:rPr lang="sv-SE" altLang="zh-CN" dirty="0"/>
              <a:t>}</a:t>
            </a:r>
          </a:p>
          <a:p>
            <a:pPr lvl="1">
              <a:lnSpc>
                <a:spcPct val="130000"/>
              </a:lnSpc>
            </a:pPr>
            <a:r>
              <a:rPr lang="sv-SE" altLang="zh-CN" dirty="0" err="1"/>
              <a:t>cell.textLabel.text</a:t>
            </a:r>
            <a:r>
              <a:rPr lang="sv-SE" altLang="zh-CN" dirty="0"/>
              <a:t>=[city </a:t>
            </a:r>
            <a:r>
              <a:rPr lang="sv-SE" altLang="zh-CN" dirty="0" err="1"/>
              <a:t>objectAtIndex:indexPath.row</a:t>
            </a:r>
            <a:r>
              <a:rPr lang="sv-SE" altLang="zh-CN" dirty="0"/>
              <a:t>];</a:t>
            </a:r>
          </a:p>
          <a:p>
            <a:pPr lvl="1">
              <a:lnSpc>
                <a:spcPct val="130000"/>
              </a:lnSpc>
            </a:pPr>
            <a:r>
              <a:rPr lang="sv-SE" altLang="zh-CN" dirty="0" err="1"/>
              <a:t>cell.detailTextLabel.text</a:t>
            </a:r>
            <a:r>
              <a:rPr lang="sv-SE" altLang="zh-CN" dirty="0"/>
              <a:t>=@"</a:t>
            </a:r>
            <a:r>
              <a:rPr lang="zh-CN" altLang="sv-SE" dirty="0"/>
              <a:t>详细信息</a:t>
            </a:r>
            <a:r>
              <a:rPr lang="sv-SE" altLang="zh-CN" dirty="0"/>
              <a:t>";</a:t>
            </a:r>
          </a:p>
          <a:p>
            <a:pPr lvl="1">
              <a:lnSpc>
                <a:spcPct val="130000"/>
              </a:lnSpc>
            </a:pPr>
            <a:r>
              <a:rPr lang="sv-SE" altLang="zh-CN" dirty="0" err="1"/>
              <a:t>return</a:t>
            </a:r>
            <a:r>
              <a:rPr lang="sv-SE" altLang="zh-CN" dirty="0"/>
              <a:t> cell;</a:t>
            </a:r>
          </a:p>
          <a:p>
            <a:pPr>
              <a:lnSpc>
                <a:spcPct val="130000"/>
              </a:lnSpc>
            </a:pPr>
            <a:r>
              <a:rPr lang="sv-SE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导航控制器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344816" cy="54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b="0" dirty="0" err="1"/>
              <a:t>NavigationController</a:t>
            </a:r>
            <a:r>
              <a:rPr lang="zh-CHT" altLang="en-US" b="0" dirty="0"/>
              <a:t>案例之一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84784"/>
            <a:ext cx="8568952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新建</a:t>
            </a:r>
            <a:r>
              <a:rPr lang="en-US" altLang="zh-CN" sz="2400" dirty="0"/>
              <a:t>Window-based Application</a:t>
            </a:r>
            <a:r>
              <a:rPr lang="zh-CN" altLang="en-US" sz="2400" dirty="0"/>
              <a:t>项目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smtClean="0"/>
              <a:t>File</a:t>
            </a:r>
            <a:r>
              <a:rPr lang="pl-PL" altLang="zh-CN" sz="2400" dirty="0"/>
              <a:t>-&gt;New File-&gt;</a:t>
            </a:r>
            <a:r>
              <a:rPr lang="pl-PL" altLang="zh-CN" sz="2400" dirty="0" err="1"/>
              <a:t>UIViewController</a:t>
            </a:r>
            <a:r>
              <a:rPr lang="pl-PL" altLang="zh-CN" sz="2400" dirty="0"/>
              <a:t> </a:t>
            </a:r>
            <a:r>
              <a:rPr lang="pl-PL" altLang="zh-CN" sz="2400" dirty="0" err="1"/>
              <a:t>subclass</a:t>
            </a:r>
            <a:endParaRPr lang="pl-PL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CityViewController.h</a:t>
            </a:r>
            <a:r>
              <a:rPr lang="pl-PL" altLang="zh-CN" sz="2400" dirty="0" smtClean="0"/>
              <a:t> </a:t>
            </a:r>
            <a:r>
              <a:rPr lang="pl-PL" altLang="zh-CN" sz="2400" dirty="0"/>
              <a:t>.m .</a:t>
            </a:r>
            <a:r>
              <a:rPr lang="pl-PL" altLang="zh-CN" sz="2400" dirty="0" err="1"/>
              <a:t>xib</a:t>
            </a:r>
            <a:endParaRPr lang="pl-PL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CityDetailViewController.h</a:t>
            </a:r>
            <a:r>
              <a:rPr lang="pl-PL" altLang="zh-CN" sz="2400" dirty="0" smtClean="0"/>
              <a:t> </a:t>
            </a:r>
            <a:r>
              <a:rPr lang="pl-PL" altLang="zh-CN" sz="2400" dirty="0"/>
              <a:t>.m .</a:t>
            </a:r>
            <a:r>
              <a:rPr lang="pl-PL" altLang="zh-CN" sz="2400" dirty="0" err="1"/>
              <a:t>xib</a:t>
            </a:r>
            <a:endParaRPr lang="pl-PL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打开</a:t>
            </a:r>
            <a:r>
              <a:rPr lang="pl-PL" altLang="zh-CN" sz="2400" dirty="0" err="1"/>
              <a:t>CityViewController.xib</a:t>
            </a:r>
            <a:r>
              <a:rPr lang="zh-CN" altLang="pl-PL" sz="2400" dirty="0"/>
              <a:t>文件，</a:t>
            </a:r>
            <a:r>
              <a:rPr lang="zh-CN" altLang="pl-PL" sz="2400" dirty="0" smtClean="0"/>
              <a:t>添加</a:t>
            </a:r>
            <a:r>
              <a:rPr lang="pl-PL" altLang="zh-CN" sz="2400" dirty="0" smtClean="0"/>
              <a:t>“</a:t>
            </a:r>
            <a:r>
              <a:rPr lang="zh-CN" altLang="pl-PL" sz="2400" dirty="0" smtClean="0"/>
              <a:t>深圳</a:t>
            </a:r>
            <a:r>
              <a:rPr lang="pl-PL" altLang="zh-CN" sz="2400" dirty="0" smtClean="0"/>
              <a:t>”</a:t>
            </a:r>
            <a:r>
              <a:rPr lang="zh-CN" altLang="pl-PL" sz="2400" dirty="0" smtClean="0"/>
              <a:t>按钮</a:t>
            </a:r>
            <a:endParaRPr lang="zh-CN" altLang="pl-PL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</a:t>
            </a:r>
            <a:r>
              <a:rPr lang="zh-CN" altLang="en-US" sz="2400" dirty="0"/>
              <a:t>方法</a:t>
            </a:r>
            <a:r>
              <a:rPr lang="en-US" altLang="zh-CN" sz="2400" dirty="0" err="1"/>
              <a:t>selectCity</a:t>
            </a:r>
            <a:r>
              <a:rPr lang="en-US" altLang="zh-CN" sz="2400" dirty="0"/>
              <a:t>,</a:t>
            </a:r>
            <a:r>
              <a:rPr lang="zh-CN" altLang="en-US" sz="2400" dirty="0"/>
              <a:t>简历按钮与方法的连接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打开</a:t>
            </a:r>
            <a:r>
              <a:rPr lang="en-US" altLang="zh-TW" sz="2400" dirty="0" err="1"/>
              <a:t>CityDetailViewController.xib</a:t>
            </a:r>
            <a:r>
              <a:rPr lang="zh-TW" altLang="en-US" sz="2400" dirty="0"/>
              <a:t>文件，添加标签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b="0" dirty="0" err="1"/>
              <a:t>NavigationController</a:t>
            </a:r>
            <a:r>
              <a:rPr lang="zh-CHT" altLang="en-US" b="0" dirty="0"/>
              <a:t>案例之二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62204"/>
            <a:ext cx="8712968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r-FR" altLang="zh-CN" sz="2000" dirty="0" smtClean="0"/>
              <a:t>- </a:t>
            </a:r>
            <a:r>
              <a:rPr lang="fr-FR" altLang="zh-CN" sz="2000" dirty="0"/>
              <a:t>(BOOL)application:(</a:t>
            </a:r>
            <a:r>
              <a:rPr lang="fr-FR" altLang="zh-CN" sz="2000" dirty="0" err="1"/>
              <a:t>UIApplication</a:t>
            </a:r>
            <a:r>
              <a:rPr lang="fr-FR" altLang="zh-CN" sz="2000" dirty="0"/>
              <a:t> *)application</a:t>
            </a:r>
          </a:p>
          <a:p>
            <a:pPr>
              <a:lnSpc>
                <a:spcPct val="140000"/>
              </a:lnSpc>
            </a:pPr>
            <a:r>
              <a:rPr lang="fr-FR" altLang="zh-CN" sz="2000" dirty="0" err="1"/>
              <a:t>didFinishLaunchingWithOptions</a:t>
            </a:r>
            <a:r>
              <a:rPr lang="fr-FR" altLang="zh-CN" sz="2000" dirty="0"/>
              <a:t>:(</a:t>
            </a:r>
            <a:r>
              <a:rPr lang="fr-FR" altLang="zh-CN" sz="2000" dirty="0" err="1"/>
              <a:t>NSDictionary</a:t>
            </a:r>
            <a:r>
              <a:rPr lang="fr-FR" altLang="zh-CN" sz="2000" dirty="0"/>
              <a:t> *)</a:t>
            </a:r>
            <a:r>
              <a:rPr lang="fr-FR" altLang="zh-CN" sz="2000" dirty="0" err="1"/>
              <a:t>launchOptions</a:t>
            </a:r>
            <a:r>
              <a:rPr lang="fr-FR" altLang="zh-CN" sz="2000" dirty="0"/>
              <a:t>{</a:t>
            </a:r>
          </a:p>
          <a:p>
            <a:pPr lvl="1">
              <a:lnSpc>
                <a:spcPct val="140000"/>
              </a:lnSpc>
            </a:pPr>
            <a:r>
              <a:rPr lang="fr-FR" altLang="zh-CN" sz="2000" dirty="0" err="1"/>
              <a:t>navController</a:t>
            </a:r>
            <a:r>
              <a:rPr lang="fr-FR" altLang="zh-CN" sz="2000" dirty="0"/>
              <a:t>=[[</a:t>
            </a:r>
            <a:r>
              <a:rPr lang="fr-FR" altLang="zh-CN" sz="2000" dirty="0" err="1"/>
              <a:t>UINavigationController</a:t>
            </a:r>
            <a:r>
              <a:rPr lang="fr-FR" altLang="zh-CN" sz="2000" dirty="0"/>
              <a:t> alloc] </a:t>
            </a:r>
            <a:r>
              <a:rPr lang="fr-FR" altLang="zh-CN" sz="2000" dirty="0" err="1"/>
              <a:t>init</a:t>
            </a:r>
            <a:r>
              <a:rPr lang="fr-FR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fr-FR" altLang="zh-CN" sz="2000" dirty="0" err="1"/>
              <a:t>CityViewController</a:t>
            </a:r>
            <a:r>
              <a:rPr lang="fr-FR" altLang="zh-CN" sz="2000" dirty="0"/>
              <a:t> *</a:t>
            </a:r>
            <a:r>
              <a:rPr lang="fr-FR" altLang="zh-CN" sz="2000" dirty="0" err="1"/>
              <a:t>cityViewController</a:t>
            </a:r>
            <a:r>
              <a:rPr lang="fr-FR" altLang="zh-CN" sz="2000" dirty="0"/>
              <a:t>=[[</a:t>
            </a:r>
            <a:r>
              <a:rPr lang="fr-FR" altLang="zh-CN" sz="2000" dirty="0" err="1"/>
              <a:t>CityViewController</a:t>
            </a:r>
            <a:r>
              <a:rPr lang="fr-FR" altLang="zh-CN" sz="2000" dirty="0"/>
              <a:t> alloc] </a:t>
            </a:r>
            <a:r>
              <a:rPr lang="fr-FR" altLang="zh-CN" sz="2000" dirty="0" err="1"/>
              <a:t>init</a:t>
            </a:r>
            <a:r>
              <a:rPr lang="fr-FR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fr-FR" altLang="zh-CN" sz="2000" dirty="0" err="1"/>
              <a:t>cityViewController.title</a:t>
            </a:r>
            <a:r>
              <a:rPr lang="fr-FR" altLang="zh-CN" sz="2000" dirty="0"/>
              <a:t>=@"</a:t>
            </a:r>
            <a:r>
              <a:rPr lang="zh-CN" altLang="fr-FR" sz="2000" dirty="0"/>
              <a:t>城市介绍</a:t>
            </a:r>
            <a:r>
              <a:rPr lang="fr-FR" altLang="zh-CN" sz="2000" dirty="0"/>
              <a:t>";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把视图控制器压入堆栈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navController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pushViewController:cityViewController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animated:NO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cityViewController</a:t>
            </a:r>
            <a:r>
              <a:rPr lang="en-US" altLang="zh-CN" sz="2000" dirty="0"/>
              <a:t> release];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self.window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addSubview:navController.view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self.window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makeKeyAndVisible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return YES;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}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代码位于委托类中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101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b="0" dirty="0" err="1"/>
              <a:t>NavigationController</a:t>
            </a:r>
            <a:r>
              <a:rPr lang="zh-CHT" altLang="en-US" b="0" dirty="0"/>
              <a:t>案例之三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024044"/>
            <a:ext cx="8928992" cy="583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-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IBAction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selectCity</a:t>
            </a:r>
            <a:r>
              <a:rPr lang="en-US" altLang="zh-CN" sz="2400" dirty="0"/>
              <a:t>:(id)sender{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err="1"/>
              <a:t>CityDetailViewController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*</a:t>
            </a:r>
            <a:r>
              <a:rPr lang="en-US" altLang="zh-CN" sz="2400" dirty="0" err="1"/>
              <a:t>cityDetailViewController</a:t>
            </a:r>
            <a:r>
              <a:rPr lang="en-US" altLang="zh-CN" sz="2400" dirty="0"/>
              <a:t>=[[</a:t>
            </a:r>
            <a:r>
              <a:rPr lang="en-US" altLang="zh-CN" sz="2400" dirty="0" err="1"/>
              <a:t>CityDetailViewController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alloc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err="1"/>
              <a:t>cityDetailViewController.title</a:t>
            </a:r>
            <a:r>
              <a:rPr lang="en-US" altLang="zh-CN" sz="2400" dirty="0"/>
              <a:t>=</a:t>
            </a:r>
            <a:r>
              <a:rPr lang="en-US" altLang="zh-CN" sz="2400" dirty="0" smtClean="0"/>
              <a:t>@“</a:t>
            </a:r>
            <a:r>
              <a:rPr lang="zh-CN" altLang="en-US" sz="2400" dirty="0" smtClean="0"/>
              <a:t>广州欢迎你</a:t>
            </a:r>
            <a:r>
              <a:rPr lang="zh-CN" altLang="en-US" sz="2400" dirty="0"/>
              <a:t>！ </a:t>
            </a:r>
            <a:r>
              <a:rPr lang="en-US" altLang="zh-CN" sz="2400" dirty="0"/>
              <a:t>";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self.navigationController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pushViewController:cityDetailViewController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dirty="0" err="1"/>
              <a:t>animated:YES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cityDetailViewController</a:t>
            </a:r>
            <a:r>
              <a:rPr lang="en-US" altLang="zh-CN" sz="2400" dirty="0"/>
              <a:t> release];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}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代码位于</a:t>
            </a:r>
            <a:r>
              <a:rPr lang="en-US" altLang="zh-CN" sz="2400" dirty="0" err="1"/>
              <a:t>CityViewController.m</a:t>
            </a:r>
            <a:r>
              <a:rPr lang="zh-CN" altLang="en-US" sz="2400" dirty="0"/>
              <a:t>文件中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演示</a:t>
            </a:r>
            <a:r>
              <a:rPr lang="zh-CHT" altLang="en-US" sz="2400" dirty="0"/>
              <a:t>案例</a:t>
            </a:r>
            <a:r>
              <a:rPr lang="en-US" altLang="zh-CHT" sz="2400" dirty="0" err="1"/>
              <a:t>NavigationControllerDemo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46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导航</a:t>
            </a:r>
            <a:r>
              <a:rPr lang="en-US" altLang="zh-CN" b="0" dirty="0"/>
              <a:t>View</a:t>
            </a:r>
            <a:r>
              <a:rPr lang="zh-CN" altLang="en-US" b="0" dirty="0"/>
              <a:t>间传递数据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225688"/>
            <a:ext cx="8640960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@</a:t>
            </a:r>
            <a:r>
              <a:rPr lang="en-US" altLang="zh-CN" sz="2000" dirty="0"/>
              <a:t>interface </a:t>
            </a:r>
            <a:r>
              <a:rPr lang="en-US" altLang="zh-CN" sz="2000" dirty="0" err="1"/>
              <a:t>CityDetailViewController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UIViewController</a:t>
            </a:r>
            <a:r>
              <a:rPr lang="en-US" altLang="zh-CN" sz="2000" dirty="0"/>
              <a:t> {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IBOutlet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UILabel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cityName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NSString</a:t>
            </a:r>
            <a:r>
              <a:rPr lang="en-US" altLang="zh-CN" sz="2000" dirty="0"/>
              <a:t> *city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4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@property (copy)</a:t>
            </a:r>
            <a:r>
              <a:rPr lang="en-US" altLang="zh-CN" sz="2000" dirty="0" err="1"/>
              <a:t>NSString</a:t>
            </a:r>
            <a:r>
              <a:rPr lang="en-US" altLang="zh-CN" sz="2000" dirty="0"/>
              <a:t> *city;@end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CityDetailViewController</a:t>
            </a:r>
            <a:r>
              <a:rPr lang="en-US" altLang="zh-CN" sz="2000" dirty="0" err="1"/>
              <a:t>.xib</a:t>
            </a:r>
            <a:r>
              <a:rPr lang="zh-CN" altLang="en-US" sz="2000" dirty="0"/>
              <a:t>中添加一个标签，并连接到</a:t>
            </a:r>
            <a:r>
              <a:rPr lang="en-US" altLang="zh-CN" sz="2000" dirty="0" err="1"/>
              <a:t>cityName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CityDetailViewController.m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en-US" altLang="zh-CN" sz="2000" dirty="0"/>
              <a:t>- (void)</a:t>
            </a:r>
            <a:r>
              <a:rPr lang="en-US" altLang="zh-CN" sz="2000" dirty="0" err="1"/>
              <a:t>viewDidLoad</a:t>
            </a:r>
            <a:r>
              <a:rPr lang="en-US" altLang="zh-CN" sz="2000" dirty="0"/>
              <a:t>{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cityName.text</a:t>
            </a:r>
            <a:r>
              <a:rPr lang="en-US" altLang="zh-CN" sz="2000" dirty="0"/>
              <a:t>=city; //</a:t>
            </a:r>
            <a:r>
              <a:rPr lang="zh-CN" altLang="en-US" sz="2000" dirty="0"/>
              <a:t>设置到城市名到标签上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[super </a:t>
            </a:r>
            <a:r>
              <a:rPr lang="en-US" altLang="zh-CN" sz="2000" dirty="0" err="1"/>
              <a:t>viewDidLoad</a:t>
            </a:r>
            <a:r>
              <a:rPr lang="en-US" altLang="zh-CN" sz="2000" dirty="0"/>
              <a:t>];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}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selectCity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方法中加入以传递城市名给</a:t>
            </a:r>
            <a:r>
              <a:rPr lang="en-US" altLang="zh-CN" sz="2000" dirty="0"/>
              <a:t>city </a:t>
            </a:r>
            <a:r>
              <a:rPr lang="zh-CN" altLang="en-US" sz="2000" dirty="0"/>
              <a:t>：</a:t>
            </a:r>
          </a:p>
          <a:p>
            <a:pPr>
              <a:lnSpc>
                <a:spcPct val="140000"/>
              </a:lnSpc>
            </a:pPr>
            <a:r>
              <a:rPr lang="en-US" altLang="zh-CN" sz="2000" dirty="0" err="1"/>
              <a:t>cityDetailViewController.city</a:t>
            </a:r>
            <a:r>
              <a:rPr lang="en-US" altLang="zh-CN" sz="2000" dirty="0"/>
              <a:t>=</a:t>
            </a:r>
            <a:r>
              <a:rPr lang="en-US" altLang="zh-CN" sz="2000" dirty="0" smtClean="0"/>
              <a:t>@” </a:t>
            </a:r>
            <a:r>
              <a:rPr lang="zh-CN" altLang="en-US" sz="2000" dirty="0" smtClean="0"/>
              <a:t>广州</a:t>
            </a:r>
            <a:r>
              <a:rPr lang="en-US" altLang="zh-CN" sz="2000" dirty="0" smtClean="0"/>
              <a:t>"</a:t>
            </a:r>
            <a:r>
              <a:rPr lang="en-US" altLang="zh-CN" sz="2000" dirty="0"/>
              <a:t>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869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7416824" cy="54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2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7157902" cy="55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568952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.</a:t>
            </a:r>
            <a:r>
              <a:rPr lang="en-US" altLang="zh-CN" sz="2400" dirty="0"/>
              <a:t>h</a:t>
            </a:r>
            <a:r>
              <a:rPr lang="zh-CN" altLang="en-US" sz="2400" dirty="0"/>
              <a:t>中声明标签栏控制器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a-DK" altLang="zh-CN" sz="2400" dirty="0" err="1" smtClean="0">
                <a:solidFill>
                  <a:srgbClr val="FFFF00"/>
                </a:solidFill>
              </a:rPr>
              <a:t>UITabBarController</a:t>
            </a:r>
            <a:r>
              <a:rPr lang="da-DK" altLang="zh-CN" sz="2400" dirty="0" smtClean="0">
                <a:solidFill>
                  <a:srgbClr val="FFFF00"/>
                </a:solidFill>
              </a:rPr>
              <a:t> </a:t>
            </a:r>
            <a:r>
              <a:rPr lang="da-DK" altLang="zh-CN" sz="2400" dirty="0">
                <a:solidFill>
                  <a:srgbClr val="FFFF00"/>
                </a:solidFill>
              </a:rPr>
              <a:t>*</a:t>
            </a:r>
            <a:r>
              <a:rPr lang="da-DK" altLang="zh-CN" sz="2400" dirty="0" err="1">
                <a:solidFill>
                  <a:srgbClr val="FFFF00"/>
                </a:solidFill>
              </a:rPr>
              <a:t>tabBarCtl</a:t>
            </a:r>
            <a:r>
              <a:rPr lang="da-DK" altLang="zh-CN" sz="2400" dirty="0">
                <a:solidFill>
                  <a:srgbClr val="FFFF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.m</a:t>
            </a:r>
            <a:r>
              <a:rPr lang="zh-CN" altLang="en-US" sz="2400" dirty="0" smtClean="0"/>
              <a:t>中初始化并将其导航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视图控制器放到</a:t>
            </a:r>
            <a:r>
              <a:rPr lang="en-US" altLang="zh-CN" sz="2400" dirty="0" err="1" smtClean="0"/>
              <a:t>viewControllers</a:t>
            </a:r>
            <a:r>
              <a:rPr lang="zh-CN" altLang="en-US" sz="2400" dirty="0" smtClean="0"/>
              <a:t>数组中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tabBarCtl</a:t>
            </a:r>
            <a:r>
              <a:rPr lang="en-US" altLang="zh-CN" sz="2400" dirty="0">
                <a:solidFill>
                  <a:srgbClr val="FFFF00"/>
                </a:solidFill>
              </a:rPr>
              <a:t>=[[</a:t>
            </a:r>
            <a:r>
              <a:rPr lang="en-US" altLang="zh-CN" sz="2400" dirty="0" err="1">
                <a:solidFill>
                  <a:srgbClr val="FFFF00"/>
                </a:solidFill>
              </a:rPr>
              <a:t>UITabBarController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</a:rPr>
              <a:t>alloc</a:t>
            </a:r>
            <a:r>
              <a:rPr lang="en-US" altLang="zh-CN" sz="2400" dirty="0">
                <a:solidFill>
                  <a:srgbClr val="FFFF00"/>
                </a:solidFill>
              </a:rPr>
              <a:t>] </a:t>
            </a:r>
            <a:r>
              <a:rPr lang="en-US" altLang="zh-CN" sz="2400" dirty="0" err="1">
                <a:solidFill>
                  <a:srgbClr val="FFFF00"/>
                </a:solidFill>
              </a:rPr>
              <a:t>init</a:t>
            </a:r>
            <a:r>
              <a:rPr lang="en-US" altLang="zh-CN" sz="2400" dirty="0">
                <a:solidFill>
                  <a:srgbClr val="FFFF00"/>
                </a:solidFill>
              </a:rPr>
              <a:t>];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tabBarCtl.viewControllers</a:t>
            </a:r>
            <a:r>
              <a:rPr lang="en-US" altLang="zh-CN" sz="2400" dirty="0">
                <a:solidFill>
                  <a:srgbClr val="FFFF00"/>
                </a:solidFill>
              </a:rPr>
              <a:t>=[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NSArray</a:t>
            </a:r>
            <a:r>
              <a:rPr lang="zh-CN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arrayWithObjects:navController</a:t>
            </a:r>
            <a:r>
              <a:rPr lang="en-US" altLang="zh-CN" sz="2400" dirty="0" err="1">
                <a:solidFill>
                  <a:srgbClr val="FFFF00"/>
                </a:solidFill>
              </a:rPr>
              <a:t>,aViewCtl,nil</a:t>
            </a:r>
            <a:r>
              <a:rPr lang="en-US" altLang="zh-CN" sz="2400" dirty="0">
                <a:solidFill>
                  <a:srgbClr val="FFFF00"/>
                </a:solidFill>
              </a:rPr>
              <a:t>]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将标签栏</a:t>
            </a:r>
            <a:r>
              <a:rPr lang="zh-CN" altLang="en-US" sz="2400" dirty="0"/>
              <a:t>控制器的</a:t>
            </a:r>
            <a:r>
              <a:rPr lang="en-US" altLang="zh-CN" sz="2400" dirty="0"/>
              <a:t>view</a:t>
            </a:r>
            <a:r>
              <a:rPr lang="zh-CN" altLang="en-US" sz="2400" dirty="0"/>
              <a:t>添加到</a:t>
            </a:r>
            <a:r>
              <a:rPr lang="en-US" altLang="zh-CN" sz="2400" dirty="0"/>
              <a:t>window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>
                <a:solidFill>
                  <a:srgbClr val="FFFF00"/>
                </a:solidFill>
              </a:rPr>
              <a:t>window </a:t>
            </a:r>
            <a:r>
              <a:rPr lang="en-US" altLang="zh-CN" sz="2400" dirty="0" err="1">
                <a:solidFill>
                  <a:srgbClr val="FFFF00"/>
                </a:solidFill>
              </a:rPr>
              <a:t>addSubView:tabBarCtl.view</a:t>
            </a:r>
            <a:r>
              <a:rPr lang="en-US" altLang="zh-CN" sz="2400" dirty="0">
                <a:solidFill>
                  <a:srgbClr val="FFFF00"/>
                </a:solidFill>
              </a:rPr>
              <a:t>]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225688"/>
            <a:ext cx="8424936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实例化标签栏控制器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tabBarCtl</a:t>
            </a:r>
            <a:r>
              <a:rPr lang="en-US" altLang="zh-CN" sz="2000" dirty="0">
                <a:solidFill>
                  <a:srgbClr val="FFFF00"/>
                </a:solidFill>
              </a:rPr>
              <a:t>=[[</a:t>
            </a:r>
            <a:r>
              <a:rPr lang="en-US" altLang="zh-CN" sz="2000" dirty="0" err="1">
                <a:solidFill>
                  <a:srgbClr val="FFFF00"/>
                </a:solidFill>
              </a:rPr>
              <a:t>UITabBarController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alloc</a:t>
            </a:r>
            <a:r>
              <a:rPr lang="en-US" altLang="zh-CN" sz="2000" dirty="0">
                <a:solidFill>
                  <a:srgbClr val="FFFF00"/>
                </a:solidFill>
              </a:rPr>
              <a:t>] </a:t>
            </a:r>
            <a:r>
              <a:rPr lang="en-US" altLang="zh-CN" sz="2000" dirty="0" err="1">
                <a:solidFill>
                  <a:srgbClr val="FFFF00"/>
                </a:solidFill>
              </a:rPr>
              <a:t>init</a:t>
            </a:r>
            <a:r>
              <a:rPr lang="en-US" altLang="zh-CN" sz="2000" dirty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实例化视图控制器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CityViewController</a:t>
            </a:r>
            <a:r>
              <a:rPr lang="en-US" altLang="zh-CN" sz="2000" dirty="0" smtClean="0">
                <a:solidFill>
                  <a:srgbClr val="FFFF00"/>
                </a:solidFill>
              </a:rPr>
              <a:t> *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cityViewCtl</a:t>
            </a:r>
            <a:r>
              <a:rPr lang="en-US" altLang="zh-CN" sz="2000" dirty="0" smtClean="0">
                <a:solidFill>
                  <a:srgbClr val="FFFF00"/>
                </a:solidFill>
              </a:rPr>
              <a:t>=[[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CityViewController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alloc</a:t>
            </a:r>
            <a:r>
              <a:rPr lang="en-US" altLang="zh-CN" sz="2000" dirty="0" smtClean="0">
                <a:solidFill>
                  <a:srgbClr val="FFFF00"/>
                </a:solidFill>
              </a:rPr>
              <a:t>]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init</a:t>
            </a:r>
            <a:r>
              <a:rPr lang="en-US" altLang="zh-CN" sz="2000" dirty="0" smtClean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  <a:hlinkClick r:id="rId2"/>
              </a:rPr>
              <a:t>cityViewCtl.title</a:t>
            </a:r>
            <a:r>
              <a:rPr lang="en-US" altLang="zh-CN" sz="2000" dirty="0" smtClean="0">
                <a:solidFill>
                  <a:srgbClr val="FFFF00"/>
                </a:solidFill>
                <a:hlinkClick r:id="rId2"/>
              </a:rPr>
              <a:t>=@"</a:t>
            </a:r>
            <a:r>
              <a:rPr lang="zh-CN" altLang="en-US" sz="2000" dirty="0" smtClean="0">
                <a:solidFill>
                  <a:srgbClr val="FFFF00"/>
                </a:solidFill>
                <a:hlinkClick r:id="rId2"/>
              </a:rPr>
              <a:t>城市信息</a:t>
            </a:r>
            <a:r>
              <a:rPr lang="en-US" altLang="zh-CN" sz="2000" dirty="0" smtClean="0">
                <a:solidFill>
                  <a:srgbClr val="FFFF00"/>
                </a:solidFill>
              </a:rPr>
              <a:t>";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CityDetailViewController</a:t>
            </a:r>
            <a:r>
              <a:rPr lang="en-US" altLang="zh-CN" sz="2000" dirty="0" smtClean="0">
                <a:solidFill>
                  <a:srgbClr val="FFFF00"/>
                </a:solidFill>
              </a:rPr>
              <a:t> *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cityDetailViewCtl</a:t>
            </a:r>
            <a:r>
              <a:rPr lang="en-US" altLang="zh-CN" sz="2000" dirty="0" smtClean="0">
                <a:solidFill>
                  <a:srgbClr val="FFFF00"/>
                </a:solidFill>
              </a:rPr>
              <a:t>=[[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CityDetailViewController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alloc</a:t>
            </a:r>
            <a:r>
              <a:rPr lang="en-US" altLang="zh-CN" sz="2000" dirty="0" smtClean="0">
                <a:solidFill>
                  <a:srgbClr val="FFFF00"/>
                </a:solidFill>
              </a:rPr>
              <a:t>]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init</a:t>
            </a:r>
            <a:r>
              <a:rPr lang="en-US" altLang="zh-CN" sz="2000" dirty="0" smtClean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  <a:hlinkClick r:id="rId3"/>
              </a:rPr>
              <a:t>cityDetailViewCtl.title</a:t>
            </a:r>
            <a:r>
              <a:rPr lang="en-US" altLang="zh-CN" sz="2000" dirty="0">
                <a:solidFill>
                  <a:srgbClr val="FFFF00"/>
                </a:solidFill>
                <a:hlinkClick r:id="rId3"/>
              </a:rPr>
              <a:t>=@"</a:t>
            </a:r>
            <a:r>
              <a:rPr lang="zh-CN" altLang="en-US" sz="2000" dirty="0">
                <a:solidFill>
                  <a:srgbClr val="FFFF00"/>
                </a:solidFill>
                <a:hlinkClick r:id="rId3"/>
              </a:rPr>
              <a:t>细节信息</a:t>
            </a:r>
            <a:r>
              <a:rPr lang="en-US" altLang="zh-CN" sz="2000" dirty="0">
                <a:solidFill>
                  <a:srgbClr val="FFFF00"/>
                </a:solidFill>
              </a:rPr>
              <a:t>";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实例化导航控制器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navCtl</a:t>
            </a:r>
            <a:r>
              <a:rPr lang="en-US" altLang="zh-CN" sz="2000" dirty="0">
                <a:solidFill>
                  <a:srgbClr val="FFFF00"/>
                </a:solidFill>
              </a:rPr>
              <a:t>=[[</a:t>
            </a:r>
            <a:r>
              <a:rPr lang="en-US" altLang="zh-CN" sz="2000" dirty="0" err="1">
                <a:solidFill>
                  <a:srgbClr val="FFFF00"/>
                </a:solidFill>
              </a:rPr>
              <a:t>UINavigationController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alloc</a:t>
            </a:r>
            <a:r>
              <a:rPr lang="en-US" altLang="zh-CN" sz="2000" dirty="0">
                <a:solidFill>
                  <a:srgbClr val="FFFF00"/>
                </a:solidFill>
              </a:rPr>
              <a:t>] </a:t>
            </a:r>
            <a:r>
              <a:rPr lang="en-US" altLang="zh-CN" sz="2000" dirty="0" err="1">
                <a:solidFill>
                  <a:srgbClr val="FFFF00"/>
                </a:solidFill>
              </a:rPr>
              <a:t>init</a:t>
            </a:r>
            <a:r>
              <a:rPr lang="en-US" altLang="zh-CN" sz="2000" dirty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FFFF00"/>
                </a:solidFill>
              </a:rPr>
              <a:t>[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navCtl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pushViewController:cityDetailViewCtl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animated:YES</a:t>
            </a:r>
            <a:r>
              <a:rPr lang="en-US" altLang="zh-CN" sz="2000" dirty="0">
                <a:solidFill>
                  <a:srgbClr val="FFFF00"/>
                </a:solidFill>
              </a:rPr>
              <a:t>];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视图控制器类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0594"/>
            <a:ext cx="5688632" cy="56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标签栏控制器案例续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114726"/>
            <a:ext cx="8820472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添加所管理的视图控制器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tabBarCtl.viewControllers</a:t>
            </a:r>
            <a:r>
              <a:rPr lang="en-US" altLang="zh-CN" sz="2400" dirty="0"/>
              <a:t>=[</a:t>
            </a:r>
            <a:r>
              <a:rPr lang="en-US" altLang="zh-CN" sz="2400" dirty="0" err="1"/>
              <a:t>NSArray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arrayWithObjects:navCtl,cityViewCtl</a:t>
            </a:r>
            <a:r>
              <a:rPr lang="en-US" altLang="zh-CN" sz="2400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nil];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cityViewCtl</a:t>
            </a:r>
            <a:r>
              <a:rPr lang="en-US" altLang="zh-CN" sz="2400" dirty="0"/>
              <a:t> release];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cityDetailViewCtl</a:t>
            </a:r>
            <a:r>
              <a:rPr lang="en-US" altLang="zh-CN" sz="2400" dirty="0"/>
              <a:t> release];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self.window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addSubview:tabBarCtl.view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self.window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makeKeyAndVisible</a:t>
            </a:r>
            <a:r>
              <a:rPr lang="en-US" altLang="zh-CN" sz="2400" dirty="0"/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</a:rPr>
              <a:t>参</a:t>
            </a:r>
            <a:r>
              <a:rPr lang="zh-CN" altLang="en-US" sz="2400" dirty="0">
                <a:solidFill>
                  <a:schemeClr val="accent2"/>
                </a:solidFill>
              </a:rPr>
              <a:t>考案例： </a:t>
            </a:r>
            <a:r>
              <a:rPr lang="en-US" altLang="zh-CN" sz="2400" dirty="0" err="1">
                <a:solidFill>
                  <a:schemeClr val="accent2"/>
                </a:solidFill>
              </a:rPr>
              <a:t>TabBarControllerDemo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0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849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表视图</a:t>
            </a:r>
            <a:r>
              <a:rPr lang="zh-CN" altLang="en-US" sz="2400" dirty="0"/>
              <a:t>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导</a:t>
            </a:r>
            <a:r>
              <a:rPr lang="zh-CN" altLang="en-US" sz="2400" dirty="0"/>
              <a:t>航控制器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标签栏</a:t>
            </a:r>
            <a:r>
              <a:rPr lang="zh-CN" altLang="en-US" sz="2400" dirty="0"/>
              <a:t>控制器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4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不同样式的表格视图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5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表格视图样式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196752"/>
            <a:ext cx="8424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无格式样式</a:t>
            </a:r>
            <a:r>
              <a:rPr lang="zh-TW" altLang="en-US" sz="2400" dirty="0"/>
              <a:t>（ </a:t>
            </a:r>
            <a:r>
              <a:rPr lang="en-US" altLang="zh-TW" sz="2400" dirty="0" err="1"/>
              <a:t>UITableViewStylePlain</a:t>
            </a:r>
            <a:r>
              <a:rPr lang="zh-TW" altLang="en-US" sz="2400" dirty="0"/>
              <a:t>）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分组样式</a:t>
            </a:r>
            <a:r>
              <a:rPr lang="zh-TW" altLang="en-US" sz="2400" dirty="0"/>
              <a:t>（ </a:t>
            </a:r>
            <a:r>
              <a:rPr lang="en-US" altLang="zh-TW" sz="2400" dirty="0" err="1"/>
              <a:t>UITableViewStyleGrouped</a:t>
            </a:r>
            <a:r>
              <a:rPr lang="zh-TW" altLang="en-US" sz="2400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2838672" cy="42491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420888"/>
            <a:ext cx="2865264" cy="42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单元格样式</a:t>
            </a:r>
            <a:r>
              <a:rPr lang="en-US" altLang="zh-CN" b="0" dirty="0"/>
              <a:t>1: </a:t>
            </a:r>
            <a:r>
              <a:rPr lang="zh-CN" altLang="en-US" b="0" dirty="0"/>
              <a:t>默认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分组表</a:t>
            </a:r>
            <a:r>
              <a:rPr lang="zh-CN" altLang="en-US" sz="2000" dirty="0"/>
              <a:t>格（左）和无格式表格（右）中的默认单元格样式</a:t>
            </a:r>
          </a:p>
          <a:p>
            <a:r>
              <a:rPr lang="en-US" altLang="zh-CN" sz="2000" dirty="0" err="1">
                <a:solidFill>
                  <a:schemeClr val="accent3"/>
                </a:solidFill>
              </a:rPr>
              <a:t>UITableViewCellStyleDefault</a:t>
            </a:r>
            <a:endParaRPr kumimoji="1" lang="zh-CN" altLang="en-US" sz="2000" dirty="0">
              <a:solidFill>
                <a:schemeClr val="accent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6977980" cy="47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单元格样式</a:t>
            </a:r>
            <a:r>
              <a:rPr lang="en-US" altLang="zh-CN" b="0" dirty="0"/>
              <a:t>2</a:t>
            </a:r>
            <a:r>
              <a:rPr lang="zh-CN" altLang="en-US" b="0" dirty="0"/>
              <a:t>：副标题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分组表</a:t>
            </a:r>
            <a:r>
              <a:rPr lang="zh-CN" altLang="en-US" sz="2000" dirty="0"/>
              <a:t>格（左）和无格式表格（右）中的副标题单元格样式</a:t>
            </a:r>
          </a:p>
          <a:p>
            <a:r>
              <a:rPr lang="en-US" altLang="zh-CN" sz="2000" dirty="0" err="1">
                <a:solidFill>
                  <a:srgbClr val="FF6700"/>
                </a:solidFill>
              </a:rPr>
              <a:t>UITableViewCellStyleSubtitle</a:t>
            </a:r>
            <a:endParaRPr kumimoji="1" lang="zh-CN" altLang="en-US" sz="2000" dirty="0">
              <a:solidFill>
                <a:srgbClr val="FF67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73666"/>
            <a:ext cx="6977980" cy="47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表视图控制器案例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12776"/>
            <a:ext cx="849694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新建项目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New</a:t>
            </a:r>
            <a:r>
              <a:rPr lang="en-US" altLang="zh-CN" sz="2400" dirty="0"/>
              <a:t>-&gt;File-&gt;</a:t>
            </a:r>
            <a:r>
              <a:rPr lang="en-US" altLang="zh-CN" sz="2400" dirty="0" err="1"/>
              <a:t>UIViewController</a:t>
            </a:r>
            <a:r>
              <a:rPr lang="en-US" altLang="zh-CN" sz="2400" dirty="0"/>
              <a:t> subclass-&gt;Subclass of</a:t>
            </a:r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lang="en-US" altLang="zh-CN" sz="2400" dirty="0" err="1"/>
              <a:t>UITableViewController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打开</a:t>
            </a:r>
            <a:r>
              <a:rPr lang="en-US" altLang="zh-CN" sz="2400" dirty="0" err="1" smtClean="0"/>
              <a:t>xib</a:t>
            </a:r>
            <a:r>
              <a:rPr lang="zh-CN" altLang="en-US" sz="2400" dirty="0" smtClean="0"/>
              <a:t>文件的属性检查器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修改表视图的属性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Style</a:t>
            </a:r>
            <a:r>
              <a:rPr lang="zh-TW" altLang="en-US" sz="2400" dirty="0" smtClean="0"/>
              <a:t>设置视图类型</a:t>
            </a:r>
            <a:r>
              <a:rPr lang="en-US" altLang="zh-TW" sz="2400" dirty="0" smtClean="0"/>
              <a:t>:</a:t>
            </a:r>
            <a:r>
              <a:rPr lang="en-US" altLang="zh-TW" sz="2400" dirty="0" smtClean="0">
                <a:solidFill>
                  <a:srgbClr val="FF6700"/>
                </a:solidFill>
              </a:rPr>
              <a:t>Plain</a:t>
            </a:r>
            <a:r>
              <a:rPr lang="zh-TW" altLang="en-US" sz="2400" dirty="0" smtClean="0"/>
              <a:t>不分组， </a:t>
            </a:r>
            <a:r>
              <a:rPr lang="en-US" altLang="zh-TW" sz="2400" dirty="0" smtClean="0">
                <a:solidFill>
                  <a:schemeClr val="accent3"/>
                </a:solidFill>
              </a:rPr>
              <a:t>Grouped</a:t>
            </a:r>
            <a:r>
              <a:rPr lang="zh-TW" altLang="en-US" sz="2400" dirty="0" smtClean="0"/>
              <a:t>分组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在委托类</a:t>
            </a:r>
            <a:r>
              <a:rPr lang="en-US" altLang="zh-TW" sz="2400" dirty="0"/>
              <a:t>.h</a:t>
            </a:r>
            <a:r>
              <a:rPr lang="zh-TW" altLang="en-US" sz="2400" dirty="0"/>
              <a:t>中加入表视图控制器属性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在委托类</a:t>
            </a:r>
            <a:r>
              <a:rPr lang="en-US" altLang="zh-TW" sz="2400" dirty="0"/>
              <a:t>.m</a:t>
            </a:r>
            <a:r>
              <a:rPr lang="zh-TW" altLang="en-US" sz="2400" dirty="0"/>
              <a:t>中实例化表视图控制器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在委托类</a:t>
            </a:r>
            <a:r>
              <a:rPr lang="en-US" altLang="zh-TW" sz="2400" dirty="0"/>
              <a:t>.m</a:t>
            </a:r>
            <a:r>
              <a:rPr lang="zh-TW" altLang="en-US" sz="2400" dirty="0"/>
              <a:t>中</a:t>
            </a:r>
            <a:r>
              <a:rPr lang="en-US" altLang="zh-TW" sz="2400" dirty="0" err="1"/>
              <a:t>dealloc</a:t>
            </a:r>
            <a:r>
              <a:rPr lang="zh-TW" altLang="en-US" sz="2400" dirty="0"/>
              <a:t>方法中释放表视图控制器实例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>
                <a:solidFill>
                  <a:srgbClr val="FFFF00"/>
                </a:solidFill>
              </a:rPr>
              <a:t>演示</a:t>
            </a:r>
            <a:r>
              <a:rPr lang="zh-CN" altLang="pl-PL" sz="2400" dirty="0">
                <a:solidFill>
                  <a:srgbClr val="FFFF00"/>
                </a:solidFill>
              </a:rPr>
              <a:t>案例</a:t>
            </a:r>
            <a:r>
              <a:rPr lang="pl-PL" altLang="zh-CN" sz="2400" dirty="0" err="1">
                <a:solidFill>
                  <a:srgbClr val="FFFF00"/>
                </a:solidFill>
              </a:rPr>
              <a:t>TableViewControllerDemo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表视图控制器案例</a:t>
            </a:r>
            <a:r>
              <a:rPr lang="en-US" altLang="zh-CN" b="0" dirty="0"/>
              <a:t>(</a:t>
            </a:r>
            <a:r>
              <a:rPr lang="zh-CN" altLang="en-US" b="0" dirty="0"/>
              <a:t>续</a:t>
            </a:r>
            <a:r>
              <a:rPr lang="en-US" altLang="zh-CN" b="0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56468"/>
            <a:ext cx="871296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准备表视图</a:t>
            </a:r>
            <a:r>
              <a:rPr lang="zh-CN" altLang="en-US" sz="2400" dirty="0"/>
              <a:t>的数据源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在表视图</a:t>
            </a:r>
            <a:r>
              <a:rPr lang="zh-TW" altLang="en-US" sz="2400" dirty="0"/>
              <a:t>控制器</a:t>
            </a:r>
            <a:r>
              <a:rPr lang="en-US" altLang="zh-TW" sz="2400" dirty="0"/>
              <a:t>.h</a:t>
            </a:r>
            <a:r>
              <a:rPr lang="zh-TW" altLang="en-US" sz="2400" dirty="0"/>
              <a:t>中加入</a:t>
            </a:r>
            <a:r>
              <a:rPr lang="en-US" altLang="zh-TW" sz="2400" dirty="0" err="1">
                <a:solidFill>
                  <a:srgbClr val="FFFF00"/>
                </a:solidFill>
              </a:rPr>
              <a:t>NSArray</a:t>
            </a:r>
            <a:r>
              <a:rPr lang="en-US" altLang="zh-TW" sz="2400" dirty="0">
                <a:solidFill>
                  <a:srgbClr val="FFFF00"/>
                </a:solidFill>
              </a:rPr>
              <a:t> *city</a:t>
            </a:r>
            <a:r>
              <a:rPr lang="en-US" altLang="zh-TW" sz="2400" dirty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在表视图</a:t>
            </a:r>
            <a:r>
              <a:rPr lang="zh-CN" altLang="en-US" sz="2400" dirty="0"/>
              <a:t>控制器</a:t>
            </a:r>
            <a:r>
              <a:rPr lang="en-US" altLang="zh-CN" sz="2400" dirty="0"/>
              <a:t>.m</a:t>
            </a:r>
            <a:r>
              <a:rPr lang="zh-CN" altLang="en-US" sz="2400" dirty="0"/>
              <a:t>中添加装载数据的方法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-(void)</a:t>
            </a:r>
            <a:r>
              <a:rPr lang="en-US" altLang="zh-CN" sz="2400" dirty="0" err="1">
                <a:solidFill>
                  <a:schemeClr val="accent3"/>
                </a:solidFill>
              </a:rPr>
              <a:t>loadData</a:t>
            </a:r>
            <a:r>
              <a:rPr lang="en-US" altLang="zh-CN" sz="2400" dirty="0">
                <a:solidFill>
                  <a:schemeClr val="accent3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city=[</a:t>
            </a:r>
            <a:r>
              <a:rPr lang="en-US" altLang="zh-CN" sz="2400" dirty="0" err="1">
                <a:solidFill>
                  <a:schemeClr val="accent3"/>
                </a:solidFill>
              </a:rPr>
              <a:t>NSArray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 err="1">
                <a:solidFill>
                  <a:schemeClr val="accent3"/>
                </a:solidFill>
              </a:rPr>
              <a:t>arrayWithObjects</a:t>
            </a:r>
            <a:r>
              <a:rPr lang="en-US" altLang="zh-CN" sz="2400" dirty="0">
                <a:solidFill>
                  <a:schemeClr val="accent3"/>
                </a:solidFill>
              </a:rPr>
              <a:t>:@"</a:t>
            </a:r>
            <a:r>
              <a:rPr lang="zh-CN" altLang="en-US" sz="2400" dirty="0">
                <a:solidFill>
                  <a:schemeClr val="accent3"/>
                </a:solidFill>
              </a:rPr>
              <a:t>深圳</a:t>
            </a:r>
            <a:r>
              <a:rPr lang="en-US" altLang="zh-CN" sz="2400" dirty="0">
                <a:solidFill>
                  <a:schemeClr val="accent3"/>
                </a:solidFill>
              </a:rPr>
              <a:t>",@"</a:t>
            </a:r>
            <a:r>
              <a:rPr lang="zh-CN" altLang="en-US" sz="2400" dirty="0">
                <a:solidFill>
                  <a:schemeClr val="accent3"/>
                </a:solidFill>
              </a:rPr>
              <a:t>北京</a:t>
            </a:r>
            <a:r>
              <a:rPr lang="en-US" altLang="zh-CN" sz="2400" dirty="0">
                <a:solidFill>
                  <a:schemeClr val="accent3"/>
                </a:solidFill>
              </a:rPr>
              <a:t>",@"</a:t>
            </a:r>
            <a:r>
              <a:rPr lang="zh-CN" altLang="en-US" sz="2400" dirty="0">
                <a:solidFill>
                  <a:schemeClr val="accent3"/>
                </a:solidFill>
              </a:rPr>
              <a:t>上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3"/>
                </a:solidFill>
              </a:rPr>
              <a:t>海</a:t>
            </a:r>
            <a:r>
              <a:rPr lang="en-US" altLang="zh-CN" sz="2400" dirty="0">
                <a:solidFill>
                  <a:schemeClr val="accent3"/>
                </a:solidFill>
              </a:rPr>
              <a:t>",nil];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initWithStyle</a:t>
            </a:r>
            <a:r>
              <a:rPr lang="zh-CN" altLang="en-US" sz="2400" dirty="0"/>
              <a:t>方法中调用： </a:t>
            </a:r>
            <a:r>
              <a:rPr lang="en-US" altLang="zh-CN" sz="2400" dirty="0">
                <a:solidFill>
                  <a:srgbClr val="FFFF00"/>
                </a:solidFill>
              </a:rPr>
              <a:t>[self </a:t>
            </a:r>
            <a:r>
              <a:rPr lang="en-US" altLang="zh-CN" sz="2400" dirty="0" err="1">
                <a:solidFill>
                  <a:srgbClr val="FFFF00"/>
                </a:solidFill>
              </a:rPr>
              <a:t>loadData</a:t>
            </a:r>
            <a:r>
              <a:rPr lang="en-US" altLang="zh-CN" sz="2400" dirty="0">
                <a:solidFill>
                  <a:srgbClr val="FFFF00"/>
                </a:solidFill>
              </a:rPr>
              <a:t>];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表视图控制器案例</a:t>
            </a:r>
            <a:r>
              <a:rPr lang="en-US" altLang="zh-CN" b="0" dirty="0"/>
              <a:t>(</a:t>
            </a:r>
            <a:r>
              <a:rPr lang="zh-CN" altLang="en-US" b="0" dirty="0"/>
              <a:t>续</a:t>
            </a:r>
            <a:r>
              <a:rPr lang="en-US" altLang="zh-CN" b="0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496944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返回块</a:t>
            </a:r>
            <a:r>
              <a:rPr lang="zh-CN" altLang="en-US" sz="2400" dirty="0"/>
              <a:t>的个数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- (</a:t>
            </a:r>
            <a:r>
              <a:rPr lang="en-US" altLang="zh-CN" sz="2400" dirty="0" err="1">
                <a:solidFill>
                  <a:schemeClr val="accent3"/>
                </a:solidFill>
              </a:rPr>
              <a:t>NSInteger</a:t>
            </a:r>
            <a:r>
              <a:rPr lang="en-US" altLang="zh-CN" sz="2400" dirty="0">
                <a:solidFill>
                  <a:schemeClr val="accent3"/>
                </a:solidFill>
              </a:rPr>
              <a:t>)</a:t>
            </a:r>
            <a:r>
              <a:rPr lang="en-US" altLang="zh-CN" sz="2400" dirty="0" err="1">
                <a:solidFill>
                  <a:schemeClr val="accent3"/>
                </a:solidFill>
              </a:rPr>
              <a:t>numberOfSectionsInTableView</a:t>
            </a:r>
            <a:r>
              <a:rPr lang="en-US" altLang="zh-CN" sz="2400" dirty="0">
                <a:solidFill>
                  <a:schemeClr val="accent3"/>
                </a:solidFill>
              </a:rPr>
              <a:t>:(</a:t>
            </a:r>
            <a:r>
              <a:rPr lang="en-US" altLang="zh-CN" sz="2400" dirty="0" err="1">
                <a:solidFill>
                  <a:schemeClr val="accent3"/>
                </a:solidFill>
              </a:rPr>
              <a:t>UITableView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*)</a:t>
            </a:r>
            <a:r>
              <a:rPr lang="en-US" altLang="zh-CN" sz="2400" dirty="0" err="1">
                <a:solidFill>
                  <a:schemeClr val="accent3"/>
                </a:solidFill>
              </a:rPr>
              <a:t>tableView</a:t>
            </a:r>
            <a:r>
              <a:rPr lang="en-US" altLang="zh-CN" sz="2400" dirty="0">
                <a:solidFill>
                  <a:schemeClr val="accent3"/>
                </a:solidFill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return 1;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}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返回块中</a:t>
            </a:r>
            <a:r>
              <a:rPr lang="zh-CN" altLang="en-US" sz="2400" dirty="0"/>
              <a:t>行数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- (</a:t>
            </a:r>
            <a:r>
              <a:rPr lang="en-US" altLang="zh-CN" sz="2400" dirty="0" err="1">
                <a:solidFill>
                  <a:srgbClr val="FFFF00"/>
                </a:solidFill>
              </a:rPr>
              <a:t>NSInteger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en-US" altLang="zh-CN" sz="2400" dirty="0" err="1">
                <a:solidFill>
                  <a:srgbClr val="FFFF00"/>
                </a:solidFill>
              </a:rPr>
              <a:t>tableView</a:t>
            </a:r>
            <a:r>
              <a:rPr lang="en-US" altLang="zh-CN" sz="2400" dirty="0">
                <a:solidFill>
                  <a:srgbClr val="FFFF00"/>
                </a:solidFill>
              </a:rPr>
              <a:t>:(</a:t>
            </a:r>
            <a:r>
              <a:rPr lang="en-US" altLang="zh-CN" sz="2400" dirty="0" err="1">
                <a:solidFill>
                  <a:srgbClr val="FFFF00"/>
                </a:solidFill>
              </a:rPr>
              <a:t>UITableView</a:t>
            </a:r>
            <a:r>
              <a:rPr lang="en-US" altLang="zh-CN" sz="2400" dirty="0">
                <a:solidFill>
                  <a:srgbClr val="FFFF00"/>
                </a:solidFill>
              </a:rPr>
              <a:t> *)</a:t>
            </a:r>
            <a:r>
              <a:rPr lang="en-US" altLang="zh-CN" sz="2400" dirty="0" err="1">
                <a:solidFill>
                  <a:srgbClr val="FFFF00"/>
                </a:solidFill>
              </a:rPr>
              <a:t>tableView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numberOfRowsInSection</a:t>
            </a:r>
            <a:r>
              <a:rPr lang="en-US" altLang="zh-CN" sz="2400" dirty="0">
                <a:solidFill>
                  <a:srgbClr val="FFFF00"/>
                </a:solidFill>
              </a:rPr>
              <a:t>:(</a:t>
            </a:r>
            <a:r>
              <a:rPr lang="en-US" altLang="zh-CN" sz="2400" dirty="0" err="1">
                <a:solidFill>
                  <a:srgbClr val="FFFF00"/>
                </a:solidFill>
              </a:rPr>
              <a:t>NSInteger</a:t>
            </a:r>
            <a:r>
              <a:rPr lang="en-US" altLang="zh-CN" sz="2400" dirty="0">
                <a:solidFill>
                  <a:srgbClr val="FFFF00"/>
                </a:solidFill>
              </a:rPr>
              <a:t>)section{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return [city count];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}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157296277</TotalTime>
  <Pages>0</Pages>
  <Words>797</Words>
  <Characters>0</Characters>
  <Application>Microsoft Macintosh PowerPoint</Application>
  <DocSecurity>0</DocSecurity>
  <PresentationFormat>全屏显示(4:3)</PresentationFormat>
  <Lines>0</Lines>
  <Paragraphs>163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平衡</vt:lpstr>
      <vt:lpstr>Lesson 6: 表视图&amp;集合视图&amp;标签&amp;导航控制器</vt:lpstr>
      <vt:lpstr>视图控制器类</vt:lpstr>
      <vt:lpstr>不同样式的表格视图</vt:lpstr>
      <vt:lpstr>表格视图样式</vt:lpstr>
      <vt:lpstr>单元格样式1: 默认</vt:lpstr>
      <vt:lpstr>单元格样式2：副标题</vt:lpstr>
      <vt:lpstr>表视图控制器案例</vt:lpstr>
      <vt:lpstr>表视图控制器案例(续)</vt:lpstr>
      <vt:lpstr>表视图控制器案例(续)</vt:lpstr>
      <vt:lpstr>表视图控制器案例(再续)</vt:lpstr>
      <vt:lpstr>导航控制器</vt:lpstr>
      <vt:lpstr>NavigationController案例之一</vt:lpstr>
      <vt:lpstr>NavigationController案例之二</vt:lpstr>
      <vt:lpstr>NavigationController案例之三</vt:lpstr>
      <vt:lpstr>导航View间传递数据</vt:lpstr>
      <vt:lpstr>标签栏控制器</vt:lpstr>
      <vt:lpstr>标签栏控制器</vt:lpstr>
      <vt:lpstr>标签栏控制器</vt:lpstr>
      <vt:lpstr>标签栏控制器案例</vt:lpstr>
      <vt:lpstr>标签栏控制器案例续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6764</cp:revision>
  <cp:lastPrinted>1899-12-30T00:00:00Z</cp:lastPrinted>
  <dcterms:created xsi:type="dcterms:W3CDTF">2012-07-12T07:10:00Z</dcterms:created>
  <dcterms:modified xsi:type="dcterms:W3CDTF">2015-03-15T16:27:52Z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