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3"/>
  </p:notesMasterIdLst>
  <p:handoutMasterIdLst>
    <p:handoutMasterId r:id="rId24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8" r:id="rId18"/>
    <p:sldId id="1567" r:id="rId19"/>
    <p:sldId id="1570" r:id="rId20"/>
    <p:sldId id="1571" r:id="rId21"/>
    <p:sldId id="1569" r:id="rId22"/>
  </p:sldIdLst>
  <p:sldSz cx="9144000" cy="6858000" type="screen4x3"/>
  <p:notesSz cx="6797675" cy="987425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8"/>
            <p14:sldId id="1567"/>
            <p14:sldId id="1570"/>
            <p14:sldId id="1571"/>
            <p14:sldId id="15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Lesson </a:t>
            </a:r>
            <a:r>
              <a:rPr lang="en-US" altLang="zh-CN" b="0" dirty="0"/>
              <a:t>9</a:t>
            </a:r>
            <a:r>
              <a:rPr lang="en-US" altLang="zh-TW" b="0" dirty="0" smtClean="0"/>
              <a:t>: </a:t>
            </a:r>
            <a:r>
              <a:rPr lang="zh-TW" altLang="en-US" b="0" dirty="0"/>
              <a:t>数据操作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NSUserDefaults</a:t>
            </a:r>
            <a:r>
              <a:rPr lang="zh-TW" altLang="en-US" sz="2400" dirty="0"/>
              <a:t>应用设置</a:t>
            </a:r>
            <a:r>
              <a:rPr lang="en-US" altLang="zh-TW" sz="2400" dirty="0"/>
              <a:t>,</a:t>
            </a:r>
            <a:r>
              <a:rPr lang="zh-TW" altLang="en-US" sz="2400" dirty="0"/>
              <a:t>操作少量配置数据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文</a:t>
            </a:r>
            <a:r>
              <a:rPr lang="zh-TW" altLang="en-US" sz="2400" dirty="0"/>
              <a:t>件操作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操作</a:t>
            </a:r>
            <a:r>
              <a:rPr lang="en-US" altLang="zh-TW" sz="2400" dirty="0"/>
              <a:t>SQLite</a:t>
            </a:r>
            <a:r>
              <a:rPr lang="zh-TW" altLang="en-US" sz="2400" dirty="0"/>
              <a:t>数据库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Core </a:t>
            </a:r>
            <a:r>
              <a:rPr lang="en-US" altLang="zh-TW" sz="2400" dirty="0"/>
              <a:t>Data</a:t>
            </a:r>
            <a:r>
              <a:rPr lang="zh-TW" altLang="en-US" sz="2400" dirty="0"/>
              <a:t>介绍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SQLite</a:t>
            </a:r>
            <a:r>
              <a:rPr lang="zh-TW" altLang="en-US" b="0" dirty="0"/>
              <a:t>操作步骤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添加</a:t>
            </a:r>
            <a:r>
              <a:rPr lang="en-US" altLang="zh-TW" sz="2400" dirty="0"/>
              <a:t>SQLite</a:t>
            </a:r>
            <a:r>
              <a:rPr lang="zh-TW" altLang="en-US" sz="2400" dirty="0"/>
              <a:t>库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</a:rPr>
              <a:t>项目</a:t>
            </a:r>
            <a:r>
              <a:rPr lang="en-US" altLang="zh-CN" sz="2400" dirty="0">
                <a:solidFill>
                  <a:srgbClr val="FFFF00"/>
                </a:solidFill>
              </a:rPr>
              <a:t>-&gt;Build Phases -&gt;Link Binary With Libraries</a:t>
            </a:r>
          </a:p>
          <a:p>
            <a:pPr lvl="2">
              <a:lnSpc>
                <a:spcPct val="150000"/>
              </a:lnSpc>
              <a:buClr>
                <a:srgbClr val="00FFFF"/>
              </a:buClr>
            </a:pPr>
            <a:r>
              <a:rPr lang="en-US" altLang="zh-CN" sz="2400" dirty="0">
                <a:solidFill>
                  <a:srgbClr val="FFFF00"/>
                </a:solidFill>
              </a:rPr>
              <a:t>-&gt;</a:t>
            </a:r>
            <a:r>
              <a:rPr lang="zh-CN" altLang="en-US" sz="2400" dirty="0" smtClean="0">
                <a:solidFill>
                  <a:srgbClr val="FFFF00"/>
                </a:solidFill>
              </a:rPr>
              <a:t>点</a:t>
            </a:r>
            <a:r>
              <a:rPr lang="en-US" altLang="zh-CN" sz="2400" dirty="0" smtClean="0">
                <a:solidFill>
                  <a:srgbClr val="FFFF00"/>
                </a:solidFill>
              </a:rPr>
              <a:t>“+”</a:t>
            </a:r>
            <a:r>
              <a:rPr lang="zh-CN" altLang="en-US" sz="2400" dirty="0" smtClean="0">
                <a:solidFill>
                  <a:srgbClr val="FFFF00"/>
                </a:solidFill>
              </a:rPr>
              <a:t>号</a:t>
            </a:r>
            <a:r>
              <a:rPr lang="en-US" altLang="zh-CN" sz="2400" dirty="0">
                <a:solidFill>
                  <a:srgbClr val="FFFF00"/>
                </a:solidFill>
              </a:rPr>
              <a:t>-&gt;</a:t>
            </a:r>
            <a:r>
              <a:rPr lang="zh-CN" altLang="en-US" sz="2400" dirty="0">
                <a:solidFill>
                  <a:srgbClr val="FFFF00"/>
                </a:solidFill>
              </a:rPr>
              <a:t>添加</a:t>
            </a:r>
            <a:r>
              <a:rPr lang="en-US" altLang="zh-CN" sz="2400" dirty="0">
                <a:solidFill>
                  <a:srgbClr val="FFFF00"/>
                </a:solidFill>
              </a:rPr>
              <a:t>libsqlite3.0.dylib</a:t>
            </a:r>
            <a:r>
              <a:rPr lang="zh-CN" altLang="en-US" sz="2400" dirty="0">
                <a:solidFill>
                  <a:srgbClr val="FFFF00"/>
                </a:solidFill>
              </a:rPr>
              <a:t>库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导入头</a:t>
            </a:r>
            <a:r>
              <a:rPr lang="zh-CN" altLang="en-US" sz="2400" dirty="0"/>
              <a:t>文件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#</a:t>
            </a:r>
            <a:r>
              <a:rPr lang="en-US" altLang="zh-CN" sz="2400" dirty="0">
                <a:solidFill>
                  <a:srgbClr val="FFFF00"/>
                </a:solidFill>
              </a:rPr>
              <a:t>import "/</a:t>
            </a:r>
            <a:r>
              <a:rPr lang="en-US" altLang="zh-CN" sz="2400" dirty="0" err="1">
                <a:solidFill>
                  <a:srgbClr val="FFFF00"/>
                </a:solidFill>
              </a:rPr>
              <a:t>usr</a:t>
            </a:r>
            <a:r>
              <a:rPr lang="en-US" altLang="zh-CN" sz="2400" dirty="0">
                <a:solidFill>
                  <a:srgbClr val="FFFF00"/>
                </a:solidFill>
              </a:rPr>
              <a:t>/include/sqlite3.</a:t>
            </a:r>
            <a:r>
              <a:rPr lang="en-US" altLang="zh-CN" sz="2400" dirty="0" smtClean="0">
                <a:solidFill>
                  <a:srgbClr val="FFFF00"/>
                </a:solidFill>
              </a:rPr>
              <a:t>h”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创建或打开数据库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创建表结构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做</a:t>
            </a:r>
            <a:r>
              <a:rPr lang="en-US" altLang="zh-CHT" sz="2400" dirty="0"/>
              <a:t>CRUD</a:t>
            </a:r>
            <a:r>
              <a:rPr lang="zh-CHT" altLang="en-US" sz="2400" dirty="0"/>
              <a:t>操作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关闭数据库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创建或打开、关闭数据库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24744"/>
            <a:ext cx="8712968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s-ES_tradnl" altLang="zh-CN" sz="2000" dirty="0" smtClean="0">
                <a:solidFill>
                  <a:srgbClr val="FFFF00"/>
                </a:solidFill>
              </a:rPr>
              <a:t>sqlite3 </a:t>
            </a:r>
            <a:r>
              <a:rPr lang="es-ES_tradnl" altLang="zh-CN" sz="2000" dirty="0">
                <a:solidFill>
                  <a:srgbClr val="FFFF00"/>
                </a:solidFill>
              </a:rPr>
              <a:t>*</a:t>
            </a:r>
            <a:r>
              <a:rPr lang="es-ES_tradnl" altLang="zh-CN" sz="2000" dirty="0" err="1">
                <a:solidFill>
                  <a:srgbClr val="FFFF00"/>
                </a:solidFill>
              </a:rPr>
              <a:t>database</a:t>
            </a:r>
            <a:r>
              <a:rPr lang="es-ES_tradnl" altLang="zh-CN" sz="2000" dirty="0">
                <a:solidFill>
                  <a:srgbClr val="FFFF00"/>
                </a:solidFill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s-ES_tradnl" altLang="zh-CN" sz="2000" dirty="0" err="1"/>
              <a:t>NSArray</a:t>
            </a:r>
            <a:endParaRPr lang="es-ES_tradnl" altLang="zh-CN" sz="2000" dirty="0"/>
          </a:p>
          <a:p>
            <a:pPr lvl="1">
              <a:lnSpc>
                <a:spcPct val="150000"/>
              </a:lnSpc>
            </a:pPr>
            <a:r>
              <a:rPr lang="es-ES_tradnl" altLang="zh-CN" sz="2000" dirty="0"/>
              <a:t>*</a:t>
            </a:r>
            <a:r>
              <a:rPr lang="es-ES_tradnl" altLang="zh-CN" sz="2000" dirty="0" err="1"/>
              <a:t>documentsPaths</a:t>
            </a:r>
            <a:r>
              <a:rPr lang="es-ES_tradnl" altLang="zh-CN" sz="2000" dirty="0"/>
              <a:t>=</a:t>
            </a:r>
            <a:r>
              <a:rPr lang="es-ES_tradnl" altLang="zh-CN" sz="2000" dirty="0" err="1"/>
              <a:t>NSSearchPathForDirectoriesInDomains</a:t>
            </a:r>
            <a:r>
              <a:rPr lang="es-ES_tradnl" altLang="zh-CN" sz="2000" dirty="0"/>
              <a:t>(</a:t>
            </a:r>
            <a:r>
              <a:rPr lang="es-ES_tradnl" altLang="zh-CN" sz="2000" dirty="0" err="1"/>
              <a:t>NSDoc</a:t>
            </a:r>
            <a:endParaRPr lang="es-ES_tradnl" altLang="zh-CN" sz="2000" dirty="0"/>
          </a:p>
          <a:p>
            <a:pPr lvl="1">
              <a:lnSpc>
                <a:spcPct val="150000"/>
              </a:lnSpc>
            </a:pPr>
            <a:r>
              <a:rPr lang="es-ES_tradnl" altLang="zh-CN" sz="2000" dirty="0" err="1"/>
              <a:t>umentDirectory</a:t>
            </a:r>
            <a:r>
              <a:rPr lang="es-ES_tradnl" altLang="zh-CN" sz="2000" dirty="0"/>
              <a:t>, </a:t>
            </a:r>
            <a:r>
              <a:rPr lang="es-ES_tradnl" altLang="zh-CN" sz="2000" dirty="0" err="1"/>
              <a:t>NSUserDomainMask</a:t>
            </a:r>
            <a:r>
              <a:rPr lang="es-ES_tradnl" altLang="zh-CN" sz="2000" dirty="0"/>
              <a:t>, YES);</a:t>
            </a:r>
          </a:p>
          <a:p>
            <a:pPr lvl="1">
              <a:lnSpc>
                <a:spcPct val="150000"/>
              </a:lnSpc>
            </a:pPr>
            <a:r>
              <a:rPr lang="es-ES_tradnl" altLang="zh-CN" sz="2000" dirty="0" err="1"/>
              <a:t>NSString</a:t>
            </a:r>
            <a:r>
              <a:rPr lang="es-ES_tradnl" altLang="zh-CN" sz="2000" dirty="0"/>
              <a:t> *</a:t>
            </a:r>
            <a:r>
              <a:rPr lang="es-ES_tradnl" altLang="zh-CN" sz="2000" dirty="0" err="1"/>
              <a:t>databaseFilePath</a:t>
            </a:r>
            <a:r>
              <a:rPr lang="es-ES_tradnl" altLang="zh-CN" sz="2000" dirty="0"/>
              <a:t>=[[</a:t>
            </a:r>
            <a:r>
              <a:rPr lang="es-ES_tradnl" altLang="zh-CN" sz="2000" dirty="0" err="1"/>
              <a:t>documentsPaths</a:t>
            </a:r>
            <a:r>
              <a:rPr lang="es-ES_tradnl" altLang="zh-CN" sz="2000" dirty="0"/>
              <a:t> objectAtIndex:0]</a:t>
            </a:r>
          </a:p>
          <a:p>
            <a:pPr lvl="1">
              <a:lnSpc>
                <a:spcPct val="150000"/>
              </a:lnSpc>
            </a:pPr>
            <a:r>
              <a:rPr lang="es-ES_tradnl" altLang="zh-CN" sz="2000" dirty="0" err="1"/>
              <a:t>stringByAppendingPathComponent</a:t>
            </a:r>
            <a:r>
              <a:rPr lang="es-ES_tradnl" altLang="zh-CN" sz="2000" dirty="0"/>
              <a:t>:@"</a:t>
            </a:r>
            <a:r>
              <a:rPr lang="es-ES_tradnl" altLang="zh-CN" sz="2000" dirty="0" err="1"/>
              <a:t>lxt_db</a:t>
            </a:r>
            <a:r>
              <a:rPr lang="es-ES_tradnl" altLang="zh-CN" sz="2000" dirty="0"/>
              <a:t>"];</a:t>
            </a:r>
          </a:p>
          <a:p>
            <a:pPr lvl="1">
              <a:lnSpc>
                <a:spcPct val="150000"/>
              </a:lnSpc>
            </a:pPr>
            <a:r>
              <a:rPr lang="es-ES_tradnl" altLang="zh-CN" sz="2000" dirty="0" err="1"/>
              <a:t>if</a:t>
            </a:r>
            <a:r>
              <a:rPr lang="es-ES_tradnl" altLang="zh-CN" sz="2000" dirty="0"/>
              <a:t> (sqlite3_open([</a:t>
            </a:r>
            <a:r>
              <a:rPr lang="es-ES_tradnl" altLang="zh-CN" sz="2000" dirty="0" err="1"/>
              <a:t>databaseFilePath</a:t>
            </a:r>
            <a:r>
              <a:rPr lang="es-ES_tradnl" altLang="zh-CN" sz="2000" dirty="0"/>
              <a:t> UTF8String],</a:t>
            </a:r>
          </a:p>
          <a:p>
            <a:pPr lvl="2">
              <a:lnSpc>
                <a:spcPct val="150000"/>
              </a:lnSpc>
            </a:pPr>
            <a:r>
              <a:rPr lang="es-ES_tradnl" altLang="zh-CN" sz="2000" dirty="0"/>
              <a:t>&amp;</a:t>
            </a:r>
            <a:r>
              <a:rPr lang="es-ES_tradnl" altLang="zh-CN" sz="2000" dirty="0" err="1"/>
              <a:t>database</a:t>
            </a:r>
            <a:r>
              <a:rPr lang="es-ES_tradnl" altLang="zh-CN" sz="2000" dirty="0"/>
              <a:t>)==SQLITE_OK) {</a:t>
            </a:r>
          </a:p>
          <a:p>
            <a:pPr lvl="2">
              <a:lnSpc>
                <a:spcPct val="150000"/>
              </a:lnSpc>
            </a:pPr>
            <a:r>
              <a:rPr lang="es-ES_tradnl" altLang="zh-CN" sz="2000" dirty="0" err="1"/>
              <a:t>NSLog</a:t>
            </a:r>
            <a:r>
              <a:rPr lang="es-ES_tradnl" altLang="zh-CN" sz="2000" dirty="0"/>
              <a:t>(@"open </a:t>
            </a:r>
            <a:r>
              <a:rPr lang="es-ES_tradnl" altLang="zh-CN" sz="2000" dirty="0" err="1"/>
              <a:t>sqlite</a:t>
            </a:r>
            <a:r>
              <a:rPr lang="es-ES_tradnl" altLang="zh-CN" sz="2000" dirty="0"/>
              <a:t> </a:t>
            </a:r>
            <a:r>
              <a:rPr lang="es-ES_tradnl" altLang="zh-CN" sz="2000" dirty="0" err="1"/>
              <a:t>db</a:t>
            </a:r>
            <a:r>
              <a:rPr lang="es-ES_tradnl" altLang="zh-CN" sz="2000" dirty="0"/>
              <a:t> ok.");</a:t>
            </a:r>
          </a:p>
          <a:p>
            <a:pPr lvl="1">
              <a:lnSpc>
                <a:spcPct val="150000"/>
              </a:lnSpc>
            </a:pPr>
            <a:r>
              <a:rPr lang="es-ES_tradnl" altLang="zh-CN" sz="2000" dirty="0"/>
              <a:t>}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>
                <a:solidFill>
                  <a:schemeClr val="accent3"/>
                </a:solidFill>
              </a:rPr>
              <a:t>数据库存在就打开</a:t>
            </a:r>
            <a:r>
              <a:rPr lang="zh-CN" altLang="en-US" sz="2000" dirty="0">
                <a:solidFill>
                  <a:schemeClr val="accent3"/>
                </a:solidFill>
              </a:rPr>
              <a:t>、不存在就新建。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关闭数据库</a:t>
            </a:r>
            <a:r>
              <a:rPr lang="zh-TW" altLang="en-US" sz="2000" dirty="0"/>
              <a:t>： </a:t>
            </a:r>
            <a:r>
              <a:rPr lang="en-US" altLang="zh-TW" sz="2000" dirty="0">
                <a:solidFill>
                  <a:srgbClr val="FFFF00"/>
                </a:solidFill>
              </a:rPr>
              <a:t>sqlite3_close(database);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创建表结构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24821"/>
            <a:ext cx="8568952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a-DK" altLang="zh-CN" sz="2000" dirty="0" err="1" smtClean="0"/>
              <a:t>char</a:t>
            </a:r>
            <a:r>
              <a:rPr lang="da-DK" altLang="zh-CN" sz="2000" dirty="0" smtClean="0"/>
              <a:t> </a:t>
            </a:r>
            <a:r>
              <a:rPr lang="da-DK" altLang="zh-CN" sz="2000" dirty="0"/>
              <a:t>*</a:t>
            </a:r>
            <a:r>
              <a:rPr lang="da-DK" altLang="zh-CN" sz="2000" dirty="0" err="1"/>
              <a:t>errorMsg</a:t>
            </a:r>
            <a:r>
              <a:rPr lang="da-DK" altLang="zh-CN" sz="2000" dirty="0"/>
              <a:t>;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 err="1"/>
              <a:t>NSString</a:t>
            </a:r>
            <a:r>
              <a:rPr lang="da-DK" altLang="zh-CN" sz="2000" dirty="0"/>
              <a:t> *</a:t>
            </a:r>
            <a:r>
              <a:rPr lang="da-DK" altLang="zh-CN" sz="2000" dirty="0" err="1"/>
              <a:t>sql</a:t>
            </a:r>
            <a:r>
              <a:rPr lang="da-DK" altLang="zh-CN" sz="2000" dirty="0"/>
              <a:t> = @"</a:t>
            </a:r>
            <a:r>
              <a:rPr lang="da-DK" altLang="zh-CN" sz="2000" dirty="0">
                <a:solidFill>
                  <a:srgbClr val="FFFF00"/>
                </a:solidFill>
              </a:rPr>
              <a:t>CREATE TABLE IF NOT EXISTS USERS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/>
              <a:t>(</a:t>
            </a:r>
            <a:r>
              <a:rPr lang="da-DK" altLang="zh-CN" sz="2000" dirty="0">
                <a:solidFill>
                  <a:schemeClr val="accent5">
                    <a:lumMod val="75000"/>
                  </a:schemeClr>
                </a:solidFill>
              </a:rPr>
              <a:t>USER_ID INTEGER PRIMARY KEY,USERNAME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chemeClr val="accent5">
                    <a:lumMod val="75000"/>
                  </a:schemeClr>
                </a:solidFill>
              </a:rPr>
              <a:t>TEXT,PASSWORD TEXT</a:t>
            </a:r>
            <a:r>
              <a:rPr lang="da-DK" altLang="zh-CN" sz="2000" dirty="0"/>
              <a:t>);";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 err="1"/>
              <a:t>if</a:t>
            </a:r>
            <a:r>
              <a:rPr lang="da-DK" altLang="zh-CN" sz="2000" dirty="0"/>
              <a:t> (</a:t>
            </a:r>
            <a:r>
              <a:rPr lang="da-DK" altLang="zh-CN" sz="2000" dirty="0">
                <a:solidFill>
                  <a:schemeClr val="accent3"/>
                </a:solidFill>
              </a:rPr>
              <a:t>sqlite3_exec</a:t>
            </a:r>
            <a:r>
              <a:rPr lang="da-DK" altLang="zh-CN" sz="2000" dirty="0"/>
              <a:t>(database, [</a:t>
            </a:r>
            <a:r>
              <a:rPr lang="da-DK" altLang="zh-CN" sz="2000" dirty="0" err="1"/>
              <a:t>sql</a:t>
            </a:r>
            <a:r>
              <a:rPr lang="da-DK" altLang="zh-CN" sz="2000" dirty="0"/>
              <a:t> UTF8String], NULL, NULL,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/>
              <a:t>&amp;</a:t>
            </a:r>
            <a:r>
              <a:rPr lang="da-DK" altLang="zh-CN" sz="2000" dirty="0" err="1"/>
              <a:t>errorMsg</a:t>
            </a:r>
            <a:r>
              <a:rPr lang="da-DK" altLang="zh-CN" sz="2000" dirty="0"/>
              <a:t>) == SQLITE_OK) {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 err="1"/>
              <a:t>NSLog</a:t>
            </a:r>
            <a:r>
              <a:rPr lang="da-DK" altLang="zh-CN" sz="2000" dirty="0"/>
              <a:t>(@”</a:t>
            </a:r>
            <a:r>
              <a:rPr lang="da-DK" altLang="zh-CN" sz="2000" dirty="0" err="1"/>
              <a:t>success</a:t>
            </a:r>
            <a:r>
              <a:rPr lang="da-DK" altLang="zh-CN" sz="2000" dirty="0"/>
              <a:t> </a:t>
            </a:r>
            <a:r>
              <a:rPr lang="da-DK" altLang="zh-CN" sz="2000" dirty="0" err="1"/>
              <a:t>create</a:t>
            </a:r>
            <a:r>
              <a:rPr lang="da-DK" altLang="zh-CN" sz="2000" dirty="0"/>
              <a:t> </a:t>
            </a:r>
            <a:r>
              <a:rPr lang="da-DK" altLang="zh-CN" sz="2000" dirty="0" err="1"/>
              <a:t>table</a:t>
            </a:r>
            <a:r>
              <a:rPr lang="da-DK" altLang="zh-CN" sz="2000" dirty="0"/>
              <a:t>”);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/>
              <a:t>}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 err="1"/>
              <a:t>else</a:t>
            </a:r>
            <a:r>
              <a:rPr lang="da-DK" altLang="zh-CN" sz="2000" dirty="0"/>
              <a:t> {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 err="1"/>
              <a:t>NSLog</a:t>
            </a:r>
            <a:r>
              <a:rPr lang="da-DK" altLang="zh-CN" sz="2000" dirty="0"/>
              <a:t>(@"</a:t>
            </a:r>
            <a:r>
              <a:rPr lang="da-DK" altLang="zh-CN" sz="2000" dirty="0" err="1"/>
              <a:t>error</a:t>
            </a:r>
            <a:r>
              <a:rPr lang="da-DK" altLang="zh-CN" sz="2000" dirty="0"/>
              <a:t>: %s",</a:t>
            </a:r>
            <a:r>
              <a:rPr lang="da-DK" altLang="zh-CN" sz="2000" dirty="0" err="1"/>
              <a:t>errorMsg</a:t>
            </a:r>
            <a:r>
              <a:rPr lang="da-DK" altLang="zh-CN" sz="20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FFFF00"/>
                </a:solidFill>
              </a:rPr>
              <a:t>sqlite3_free(</a:t>
            </a:r>
            <a:r>
              <a:rPr lang="da-DK" altLang="zh-CN" sz="2000" dirty="0" err="1">
                <a:solidFill>
                  <a:srgbClr val="FFFF00"/>
                </a:solidFill>
              </a:rPr>
              <a:t>errorMsg</a:t>
            </a:r>
            <a:r>
              <a:rPr lang="da-DK" altLang="zh-CN" sz="2000" dirty="0">
                <a:solidFill>
                  <a:srgbClr val="FFFF00"/>
                </a:solidFill>
              </a:rPr>
              <a:t>);</a:t>
            </a:r>
            <a:r>
              <a:rPr lang="da-DK" altLang="zh-CN" sz="2000" dirty="0"/>
              <a:t> } </a:t>
            </a:r>
            <a:r>
              <a:rPr lang="da-DK" altLang="zh-CN" sz="2000" dirty="0">
                <a:solidFill>
                  <a:srgbClr val="FF0000"/>
                </a:solidFill>
              </a:rPr>
              <a:t>//</a:t>
            </a:r>
            <a:r>
              <a:rPr lang="zh-CN" altLang="da-DK" sz="2000" dirty="0">
                <a:solidFill>
                  <a:srgbClr val="FF0000"/>
                </a:solidFill>
              </a:rPr>
              <a:t>清空出错消息，重要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>
                <a:solidFill>
                  <a:schemeClr val="accent3"/>
                </a:solidFill>
              </a:rPr>
              <a:t>主键自动增长</a:t>
            </a:r>
            <a:r>
              <a:rPr lang="zh-CN" altLang="en-US" sz="2000" dirty="0"/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插入数据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340768"/>
            <a:ext cx="8568952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r-FR" altLang="zh-CN" sz="2000" dirty="0" err="1" smtClean="0"/>
              <a:t>const</a:t>
            </a:r>
            <a:r>
              <a:rPr lang="fr-FR" altLang="zh-CN" sz="2000" dirty="0" smtClean="0"/>
              <a:t> </a:t>
            </a:r>
            <a:r>
              <a:rPr lang="fr-FR" altLang="zh-CN" sz="2000" dirty="0"/>
              <a:t>char *</a:t>
            </a:r>
            <a:r>
              <a:rPr lang="fr-FR" altLang="zh-CN" sz="2000" dirty="0" err="1"/>
              <a:t>insertSql</a:t>
            </a:r>
            <a:r>
              <a:rPr lang="fr-FR" altLang="zh-CN" sz="2000" dirty="0"/>
              <a:t>=</a:t>
            </a:r>
          </a:p>
          <a:p>
            <a:pPr lvl="1">
              <a:lnSpc>
                <a:spcPct val="150000"/>
              </a:lnSpc>
            </a:pPr>
            <a:r>
              <a:rPr lang="fr-FR" altLang="zh-CN" sz="2000" dirty="0">
                <a:solidFill>
                  <a:schemeClr val="accent3"/>
                </a:solidFill>
              </a:rPr>
              <a:t>"insert </a:t>
            </a:r>
            <a:r>
              <a:rPr lang="fr-FR" altLang="zh-CN" sz="2000" dirty="0" err="1">
                <a:solidFill>
                  <a:schemeClr val="accent3"/>
                </a:solidFill>
              </a:rPr>
              <a:t>into</a:t>
            </a:r>
            <a:r>
              <a:rPr lang="fr-FR" altLang="zh-CN" sz="2000" dirty="0">
                <a:solidFill>
                  <a:schemeClr val="accent3"/>
                </a:solidFill>
              </a:rPr>
              <a:t> </a:t>
            </a:r>
            <a:r>
              <a:rPr lang="fr-FR" altLang="zh-CN" sz="2000" dirty="0" err="1">
                <a:solidFill>
                  <a:schemeClr val="accent3"/>
                </a:solidFill>
              </a:rPr>
              <a:t>users</a:t>
            </a:r>
            <a:r>
              <a:rPr lang="fr-FR" altLang="zh-CN" sz="2000" dirty="0">
                <a:solidFill>
                  <a:schemeClr val="accent3"/>
                </a:solidFill>
              </a:rPr>
              <a:t>(</a:t>
            </a:r>
            <a:r>
              <a:rPr lang="fr-FR" altLang="zh-CN" sz="2000" dirty="0" err="1">
                <a:solidFill>
                  <a:schemeClr val="accent3"/>
                </a:solidFill>
              </a:rPr>
              <a:t>user_name,password</a:t>
            </a:r>
            <a:r>
              <a:rPr lang="fr-FR" altLang="zh-CN" sz="2000" dirty="0">
                <a:solidFill>
                  <a:schemeClr val="accent3"/>
                </a:solidFill>
              </a:rPr>
              <a:t>) values('</a:t>
            </a:r>
            <a:r>
              <a:rPr lang="zh-CN" altLang="fr-FR" sz="2000" dirty="0">
                <a:solidFill>
                  <a:schemeClr val="accent3"/>
                </a:solidFill>
              </a:rPr>
              <a:t>刘晓涛</a:t>
            </a:r>
            <a:r>
              <a:rPr lang="fr-FR" altLang="zh-CN" sz="2000" dirty="0">
                <a:solidFill>
                  <a:schemeClr val="accent3"/>
                </a:solidFill>
              </a:rPr>
              <a:t>','888')";</a:t>
            </a:r>
          </a:p>
          <a:p>
            <a:pPr lvl="1">
              <a:lnSpc>
                <a:spcPct val="150000"/>
              </a:lnSpc>
            </a:pPr>
            <a:r>
              <a:rPr lang="fr-FR" altLang="zh-CN" sz="2000" dirty="0"/>
              <a:t>if (</a:t>
            </a:r>
            <a:r>
              <a:rPr lang="fr-FR" altLang="zh-CN" sz="2000" dirty="0">
                <a:solidFill>
                  <a:schemeClr val="accent5">
                    <a:lumMod val="75000"/>
                  </a:schemeClr>
                </a:solidFill>
              </a:rPr>
              <a:t>sqlite3_exec</a:t>
            </a:r>
            <a:r>
              <a:rPr lang="fr-FR" altLang="zh-CN" sz="2000" dirty="0"/>
              <a:t>(</a:t>
            </a:r>
            <a:r>
              <a:rPr lang="fr-FR" altLang="zh-CN" sz="2000" dirty="0" err="1">
                <a:solidFill>
                  <a:srgbClr val="8000FF"/>
                </a:solidFill>
              </a:rPr>
              <a:t>database</a:t>
            </a:r>
            <a:r>
              <a:rPr lang="fr-FR" altLang="zh-CN" sz="2000" dirty="0">
                <a:solidFill>
                  <a:srgbClr val="8000FF"/>
                </a:solidFill>
              </a:rPr>
              <a:t>, </a:t>
            </a:r>
            <a:r>
              <a:rPr lang="fr-FR" altLang="zh-CN" sz="2000" dirty="0" err="1">
                <a:solidFill>
                  <a:srgbClr val="8000FF"/>
                </a:solidFill>
              </a:rPr>
              <a:t>insertSql</a:t>
            </a:r>
            <a:r>
              <a:rPr lang="fr-FR" altLang="zh-CN" sz="2000" dirty="0">
                <a:solidFill>
                  <a:srgbClr val="8000FF"/>
                </a:solidFill>
              </a:rPr>
              <a:t>, NULL, NULL,</a:t>
            </a:r>
          </a:p>
          <a:p>
            <a:pPr lvl="2">
              <a:lnSpc>
                <a:spcPct val="150000"/>
              </a:lnSpc>
            </a:pPr>
            <a:r>
              <a:rPr lang="fr-FR" altLang="zh-CN" sz="2000" dirty="0">
                <a:solidFill>
                  <a:srgbClr val="8000FF"/>
                </a:solidFill>
              </a:rPr>
              <a:t>&amp;</a:t>
            </a:r>
            <a:r>
              <a:rPr lang="fr-FR" altLang="zh-CN" sz="2000" dirty="0" err="1">
                <a:solidFill>
                  <a:srgbClr val="8000FF"/>
                </a:solidFill>
              </a:rPr>
              <a:t>errorMsg</a:t>
            </a:r>
            <a:r>
              <a:rPr lang="fr-FR" altLang="zh-CN" sz="2000" dirty="0"/>
              <a:t>)==SQLITE_OK)</a:t>
            </a:r>
          </a:p>
          <a:p>
            <a:pPr lvl="2">
              <a:lnSpc>
                <a:spcPct val="150000"/>
              </a:lnSpc>
            </a:pPr>
            <a:r>
              <a:rPr lang="fr-FR" altLang="zh-CN" sz="2000" dirty="0" err="1"/>
              <a:t>NSLog</a:t>
            </a:r>
            <a:r>
              <a:rPr lang="fr-FR" altLang="zh-CN" sz="2000" dirty="0"/>
              <a:t>(@"insert ok.");</a:t>
            </a:r>
          </a:p>
          <a:p>
            <a:pPr lvl="1">
              <a:lnSpc>
                <a:spcPct val="150000"/>
              </a:lnSpc>
            </a:pPr>
            <a:r>
              <a:rPr lang="fr-FR" altLang="zh-CN" sz="2000" dirty="0" smtClean="0"/>
              <a:t>}</a:t>
            </a:r>
            <a:r>
              <a:rPr lang="fr-FR" altLang="zh-CN" sz="2000" dirty="0" err="1" smtClean="0"/>
              <a:t>else</a:t>
            </a:r>
            <a:r>
              <a:rPr lang="fr-FR" altLang="zh-CN" sz="2000" dirty="0"/>
              <a:t>{</a:t>
            </a:r>
          </a:p>
          <a:p>
            <a:pPr lvl="2">
              <a:lnSpc>
                <a:spcPct val="150000"/>
              </a:lnSpc>
            </a:pPr>
            <a:r>
              <a:rPr lang="fr-FR" altLang="zh-CN" sz="2000" dirty="0" err="1"/>
              <a:t>NSLog</a:t>
            </a:r>
            <a:r>
              <a:rPr lang="fr-FR" altLang="zh-CN" sz="2000" dirty="0"/>
              <a:t>(@"</a:t>
            </a:r>
            <a:r>
              <a:rPr lang="fr-FR" altLang="zh-CN" sz="2000" dirty="0" err="1"/>
              <a:t>error</a:t>
            </a:r>
            <a:r>
              <a:rPr lang="fr-FR" altLang="zh-CN" sz="2000" dirty="0"/>
              <a:t>: %s",</a:t>
            </a:r>
            <a:r>
              <a:rPr lang="fr-FR" altLang="zh-CN" sz="2000" dirty="0" err="1"/>
              <a:t>errorMsg</a:t>
            </a:r>
            <a:r>
              <a:rPr lang="fr-FR" altLang="zh-CN" sz="2000" dirty="0"/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清空错误消息，重要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</a:rPr>
              <a:t>sqlite3_free(</a:t>
            </a:r>
            <a:r>
              <a:rPr lang="en-US" altLang="zh-CN" sz="2000" dirty="0" err="1">
                <a:solidFill>
                  <a:srgbClr val="FFFF00"/>
                </a:solidFill>
              </a:rPr>
              <a:t>errorMsg</a:t>
            </a:r>
            <a:r>
              <a:rPr lang="en-US" altLang="zh-CN" sz="2000" dirty="0">
                <a:solidFill>
                  <a:srgbClr val="FFFF00"/>
                </a:solidFill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957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查询数据</a:t>
            </a:r>
            <a:r>
              <a:rPr lang="en-US" altLang="zh-CN" b="0" dirty="0"/>
              <a:t>(</a:t>
            </a:r>
            <a:r>
              <a:rPr lang="zh-CN" altLang="en-US" b="0" dirty="0"/>
              <a:t>中文乱码</a:t>
            </a:r>
            <a:r>
              <a:rPr lang="en-US" altLang="zh-CN" b="0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78497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const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char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selectSql</a:t>
            </a:r>
            <a:r>
              <a:rPr lang="en-US" altLang="zh-CN" sz="2000" dirty="0"/>
              <a:t>="</a:t>
            </a:r>
            <a:r>
              <a:rPr lang="en-US" altLang="zh-CN" sz="2000" dirty="0">
                <a:solidFill>
                  <a:srgbClr val="FFFF00"/>
                </a:solidFill>
              </a:rPr>
              <a:t>select </a:t>
            </a:r>
            <a:r>
              <a:rPr lang="en-US" altLang="zh-CN" sz="2000" dirty="0" err="1">
                <a:solidFill>
                  <a:srgbClr val="FFFF00"/>
                </a:solidFill>
              </a:rPr>
              <a:t>user_id,user_name,password</a:t>
            </a:r>
            <a:r>
              <a:rPr lang="en-US" altLang="zh-CN" sz="2000" dirty="0">
                <a:solidFill>
                  <a:srgbClr val="FFFF00"/>
                </a:solidFill>
              </a:rPr>
              <a:t> from users</a:t>
            </a:r>
            <a:r>
              <a:rPr lang="en-US" altLang="zh-CN" sz="2000" dirty="0"/>
              <a:t>";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sqlite3_stmt *statement;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if(</a:t>
            </a:r>
            <a:r>
              <a:rPr lang="en-US" altLang="zh-CN" sz="2000" dirty="0">
                <a:solidFill>
                  <a:srgbClr val="FFFF00"/>
                </a:solidFill>
              </a:rPr>
              <a:t>sqlite3_prepare_v2</a:t>
            </a:r>
            <a:r>
              <a:rPr lang="en-US" altLang="zh-CN" sz="2000" dirty="0"/>
              <a:t>(database, </a:t>
            </a:r>
            <a:r>
              <a:rPr lang="en-US" altLang="zh-CN" sz="2000" dirty="0" err="1"/>
              <a:t>selectSql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-1</a:t>
            </a:r>
            <a:r>
              <a:rPr lang="en-US" altLang="zh-CN" sz="2000" dirty="0"/>
              <a:t>, &amp;statement, nil)==SQLITE_OK) {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err="1"/>
              <a:t>NSLog</a:t>
            </a:r>
            <a:r>
              <a:rPr lang="en-US" altLang="zh-CN" sz="2000" dirty="0"/>
              <a:t>(@"select ok.");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while(</a:t>
            </a:r>
            <a:r>
              <a:rPr lang="en-US" altLang="zh-CN" sz="2000" dirty="0">
                <a:solidFill>
                  <a:schemeClr val="accent3"/>
                </a:solidFill>
              </a:rPr>
              <a:t>sqlite3_step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  <a:r>
              <a:rPr lang="en-US" altLang="zh-CN" sz="2000" dirty="0"/>
              <a:t>)==SQLITE_ROW) {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_id=</a:t>
            </a:r>
            <a:r>
              <a:rPr lang="en-US" altLang="zh-CN" sz="2000" dirty="0">
                <a:solidFill>
                  <a:srgbClr val="FFFF00"/>
                </a:solidFill>
              </a:rPr>
              <a:t>sqlite3_column_int(statement, 0)</a:t>
            </a:r>
            <a:r>
              <a:rPr lang="en-US" altLang="zh-CN" sz="2000" dirty="0"/>
              <a:t>;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/>
              <a:t>char *name=</a:t>
            </a:r>
            <a:r>
              <a:rPr lang="en-US" altLang="zh-CN" sz="2000" dirty="0">
                <a:solidFill>
                  <a:srgbClr val="FFFF00"/>
                </a:solidFill>
              </a:rPr>
              <a:t>(char *)sqlite3_column_text(statement, 1)</a:t>
            </a:r>
            <a:r>
              <a:rPr lang="en-US" altLang="zh-CN" sz="2000" dirty="0"/>
              <a:t>;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err="1"/>
              <a:t>NSLog</a:t>
            </a:r>
            <a:r>
              <a:rPr lang="en-US" altLang="zh-CN" sz="2000" dirty="0"/>
              <a:t>(@"row&gt;&gt;id %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name %s",_</a:t>
            </a:r>
            <a:r>
              <a:rPr lang="en-US" altLang="zh-CN" sz="2000" dirty="0" err="1"/>
              <a:t>id,name</a:t>
            </a:r>
            <a:r>
              <a:rPr lang="en-US" altLang="zh-CN" sz="2000" dirty="0"/>
              <a:t>);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8000FF"/>
                </a:solidFill>
              </a:rPr>
              <a:t>sqlite3_finalize(statement);//</a:t>
            </a:r>
            <a:r>
              <a:rPr lang="zh-CN" altLang="en-US" sz="2000" dirty="0">
                <a:solidFill>
                  <a:srgbClr val="8000FF"/>
                </a:solidFill>
              </a:rPr>
              <a:t>删除预备语句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>
                <a:solidFill>
                  <a:srgbClr val="FF0000"/>
                </a:solidFill>
              </a:rPr>
              <a:t>1 </a:t>
            </a:r>
            <a:r>
              <a:rPr lang="zh-CN" altLang="en-US" sz="2000" dirty="0">
                <a:solidFill>
                  <a:srgbClr val="FF0000"/>
                </a:solidFill>
              </a:rPr>
              <a:t>：不限制要读取的最大长度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rgbClr val="FFFF00"/>
                </a:solidFill>
              </a:rPr>
              <a:t>sqlite3_step</a:t>
            </a:r>
            <a:r>
              <a:rPr lang="zh-TW" altLang="en-US" sz="2000" dirty="0">
                <a:solidFill>
                  <a:srgbClr val="FFFF00"/>
                </a:solidFill>
              </a:rPr>
              <a:t>：处理一行结果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7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查询数据</a:t>
            </a:r>
            <a:r>
              <a:rPr lang="en-US" altLang="zh-CN" b="0" dirty="0"/>
              <a:t>(</a:t>
            </a:r>
            <a:r>
              <a:rPr lang="zh-CN" altLang="en-US" b="0" dirty="0"/>
              <a:t>解决中文乱码</a:t>
            </a:r>
            <a:r>
              <a:rPr lang="en-US" altLang="zh-CN" b="0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while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FF00"/>
                </a:solidFill>
              </a:rPr>
              <a:t>sqlite3_step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3"/>
                </a:solidFill>
              </a:rPr>
              <a:t>statement</a:t>
            </a:r>
            <a:r>
              <a:rPr lang="en-US" altLang="zh-CN" sz="2000" dirty="0"/>
              <a:t>)==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SQLITE_ROW</a:t>
            </a:r>
            <a:r>
              <a:rPr lang="en-US" altLang="zh-CN" sz="2000" dirty="0"/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user_id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FF00"/>
                </a:solidFill>
              </a:rPr>
              <a:t>sqlite3_column_int(statement, 0);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NSString</a:t>
            </a:r>
            <a:r>
              <a:rPr lang="en-US" altLang="zh-CN" sz="2000" dirty="0"/>
              <a:t> *name=[[</a:t>
            </a:r>
            <a:r>
              <a:rPr lang="en-US" altLang="zh-CN" sz="2000" dirty="0" err="1"/>
              <a:t>NSString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initWithCString</a:t>
            </a:r>
            <a:r>
              <a:rPr lang="en-US" altLang="zh-CN" sz="2000" dirty="0"/>
              <a:t>:(char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*)sqlite3_column_text(statement, 1) encoding:NSUTF8StringEncoding];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NSString</a:t>
            </a:r>
            <a:r>
              <a:rPr lang="en-US" altLang="zh-CN" sz="2000" dirty="0"/>
              <a:t> *pass=[[</a:t>
            </a:r>
            <a:r>
              <a:rPr lang="en-US" altLang="zh-CN" sz="2000" dirty="0" err="1"/>
              <a:t>NSString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initWithCString</a:t>
            </a:r>
            <a:r>
              <a:rPr lang="en-US" altLang="zh-CN" sz="2000" dirty="0"/>
              <a:t>:(char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*)sqlite3_column_text(statement, 2) encoding:NSUTF8StringEncoding];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NSLog</a:t>
            </a:r>
            <a:r>
              <a:rPr lang="en-US" altLang="zh-CN" sz="2000" dirty="0"/>
              <a:t>(@"row&gt;&gt;id: %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name: %@,pass: %@",</a:t>
            </a:r>
            <a:r>
              <a:rPr lang="en-US" altLang="zh-CN" sz="2000" dirty="0" err="1"/>
              <a:t>user_id,name,pass</a:t>
            </a:r>
            <a:r>
              <a:rPr lang="en-US" altLang="zh-CN" sz="2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写入数据库</a:t>
            </a:r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</a:rPr>
              <a:t>char</a:t>
            </a:r>
            <a:r>
              <a:rPr lang="zh-CN" altLang="en-US" sz="2000" dirty="0">
                <a:solidFill>
                  <a:srgbClr val="FF0000"/>
                </a:solidFill>
              </a:rPr>
              <a:t>编码没问题，读取中文数据就需要使用</a:t>
            </a:r>
            <a:r>
              <a:rPr lang="en-US" altLang="zh-CN" sz="2000" dirty="0" err="1">
                <a:solidFill>
                  <a:srgbClr val="FF0000"/>
                </a:solidFill>
              </a:rPr>
              <a:t>NSString</a:t>
            </a:r>
            <a:r>
              <a:rPr lang="zh-CN" altLang="en-US" sz="2000" dirty="0" smtClean="0">
                <a:solidFill>
                  <a:srgbClr val="FF0000"/>
                </a:solidFill>
              </a:rPr>
              <a:t>来编码处</a:t>
            </a:r>
            <a:r>
              <a:rPr lang="zh-CN" altLang="en-US" sz="2000" dirty="0">
                <a:solidFill>
                  <a:srgbClr val="FF0000"/>
                </a:solidFill>
              </a:rPr>
              <a:t>理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更新数据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784976" cy="562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char *</a:t>
            </a:r>
            <a:r>
              <a:rPr lang="en-US" altLang="zh-CN" sz="2000" dirty="0" err="1"/>
              <a:t>sqlUpdate</a:t>
            </a:r>
            <a:r>
              <a:rPr lang="en-US" altLang="zh-CN" sz="2000" dirty="0"/>
              <a:t> = "</a:t>
            </a:r>
            <a:r>
              <a:rPr lang="en-US" altLang="zh-CN" sz="2000" dirty="0">
                <a:solidFill>
                  <a:srgbClr val="FFFF00"/>
                </a:solidFill>
              </a:rPr>
              <a:t>UPDATE users SET password=? WHERE </a:t>
            </a:r>
            <a:r>
              <a:rPr lang="en-US" altLang="zh-CN" sz="2000" dirty="0" err="1">
                <a:solidFill>
                  <a:srgbClr val="FFFF00"/>
                </a:solidFill>
              </a:rPr>
              <a:t>user_id</a:t>
            </a:r>
            <a:r>
              <a:rPr lang="en-US" altLang="zh-CN" sz="2000" dirty="0">
                <a:solidFill>
                  <a:srgbClr val="FFFF00"/>
                </a:solidFill>
              </a:rPr>
              <a:t>=?</a:t>
            </a:r>
            <a:r>
              <a:rPr lang="en-US" altLang="zh-CN" sz="2000" dirty="0"/>
              <a:t>";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if (</a:t>
            </a:r>
            <a:r>
              <a:rPr lang="en-US" altLang="zh-CN" sz="2000" dirty="0">
                <a:solidFill>
                  <a:srgbClr val="FF6700"/>
                </a:solidFill>
              </a:rPr>
              <a:t>sqlite3_prepare_v2(database, </a:t>
            </a:r>
            <a:r>
              <a:rPr lang="en-US" altLang="zh-CN" sz="2000" dirty="0" err="1">
                <a:solidFill>
                  <a:srgbClr val="FF6700"/>
                </a:solidFill>
              </a:rPr>
              <a:t>sqlUpdate</a:t>
            </a:r>
            <a:r>
              <a:rPr lang="en-US" altLang="zh-CN" sz="2000" dirty="0">
                <a:solidFill>
                  <a:srgbClr val="FF6700"/>
                </a:solidFill>
              </a:rPr>
              <a:t>, -1, &amp;statement, NULL</a:t>
            </a:r>
            <a:r>
              <a:rPr lang="en-US" altLang="zh-CN" sz="2000" dirty="0"/>
              <a:t>) != SQLITE_OK) {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err="1"/>
              <a:t>NSLog</a:t>
            </a:r>
            <a:r>
              <a:rPr lang="en-US" altLang="zh-CN" sz="2000" dirty="0"/>
              <a:t>( @"Error: '%s'.", sqlite3_errmsg(database));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newPass</a:t>
            </a:r>
            <a:r>
              <a:rPr lang="en-US" altLang="zh-CN" sz="2000" dirty="0"/>
              <a:t>="888888";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FF00"/>
                </a:solidFill>
              </a:rPr>
              <a:t>sqlite3_bind_text</a:t>
            </a:r>
            <a:r>
              <a:rPr lang="en-US" altLang="zh-CN" sz="2000" dirty="0"/>
              <a:t>(statement, 1, </a:t>
            </a:r>
            <a:r>
              <a:rPr lang="en-US" altLang="zh-CN" sz="2000" dirty="0" err="1"/>
              <a:t>newPass</a:t>
            </a:r>
            <a:r>
              <a:rPr lang="en-US" altLang="zh-CN" sz="2000" dirty="0"/>
              <a:t>, -1, SQLITE_TRANSIENT); // </a:t>
            </a:r>
            <a:r>
              <a:rPr lang="zh-CN" altLang="en-US" sz="2000" dirty="0"/>
              <a:t>绑定变量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solidFill>
                  <a:srgbClr val="FFFF00"/>
                </a:solidFill>
              </a:rPr>
              <a:t>sqlite3_bind_int</a:t>
            </a:r>
            <a:r>
              <a:rPr lang="en-US" altLang="zh-TW" sz="2000" dirty="0"/>
              <a:t>(statement, 2, 1); // </a:t>
            </a:r>
            <a:r>
              <a:rPr lang="zh-TW" altLang="en-US" sz="2000" dirty="0"/>
              <a:t>绑定变量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success = </a:t>
            </a:r>
            <a:r>
              <a:rPr lang="en-US" altLang="zh-CN" sz="2000" dirty="0">
                <a:solidFill>
                  <a:schemeClr val="accent3"/>
                </a:solidFill>
              </a:rPr>
              <a:t>sqlite3_step(statement)</a:t>
            </a:r>
            <a:r>
              <a:rPr lang="en-US" altLang="zh-CN" sz="2000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sqlite3_reset(statement);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if (success != </a:t>
            </a:r>
            <a:r>
              <a:rPr lang="en-US" altLang="zh-CN" sz="2000" dirty="0">
                <a:solidFill>
                  <a:srgbClr val="FFFF00"/>
                </a:solidFill>
              </a:rPr>
              <a:t>SQLITE_DONE</a:t>
            </a:r>
            <a:r>
              <a:rPr lang="en-US" altLang="zh-CN" sz="2000" dirty="0"/>
              <a:t>) {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err="1"/>
              <a:t>NSLog</a:t>
            </a:r>
            <a:r>
              <a:rPr lang="en-US" altLang="zh-CN" sz="2000" dirty="0"/>
              <a:t>( @"Error: '%s'.", sqlite3_errmsg(database));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}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删除数据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784976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char *</a:t>
            </a:r>
            <a:r>
              <a:rPr lang="en-US" altLang="zh-CN" sz="2000" dirty="0" err="1">
                <a:solidFill>
                  <a:srgbClr val="FFFF00"/>
                </a:solidFill>
              </a:rPr>
              <a:t>sqlDelete</a:t>
            </a:r>
            <a:r>
              <a:rPr lang="en-US" altLang="zh-CN" sz="2000" dirty="0">
                <a:solidFill>
                  <a:srgbClr val="FFFF00"/>
                </a:solidFill>
              </a:rPr>
              <a:t>="delete from users where </a:t>
            </a:r>
            <a:r>
              <a:rPr lang="en-US" altLang="zh-CN" sz="2000" dirty="0" err="1">
                <a:solidFill>
                  <a:srgbClr val="FFFF00"/>
                </a:solidFill>
              </a:rPr>
              <a:t>user_id</a:t>
            </a:r>
            <a:r>
              <a:rPr lang="en-US" altLang="zh-CN" sz="2000" dirty="0">
                <a:solidFill>
                  <a:srgbClr val="FFFF00"/>
                </a:solidFill>
              </a:rPr>
              <a:t>=?</a:t>
            </a:r>
            <a:r>
              <a:rPr lang="en-US" altLang="zh-CN" sz="2000" dirty="0"/>
              <a:t>";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if (</a:t>
            </a:r>
            <a:r>
              <a:rPr lang="en-US" altLang="zh-CN" sz="2000" dirty="0">
                <a:solidFill>
                  <a:schemeClr val="accent3"/>
                </a:solidFill>
              </a:rPr>
              <a:t>sqlite3_prepare_v2</a:t>
            </a:r>
            <a:r>
              <a:rPr lang="en-US" altLang="zh-CN" sz="2000" dirty="0"/>
              <a:t>(database, </a:t>
            </a:r>
            <a:r>
              <a:rPr lang="en-US" altLang="zh-CN" sz="2000" dirty="0" err="1"/>
              <a:t>sqlDelete</a:t>
            </a:r>
            <a:r>
              <a:rPr lang="en-US" altLang="zh-CN" sz="2000" dirty="0"/>
              <a:t>, -1, &amp;statement, NULL) != SQLITE_OK) { ...}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accent3"/>
                </a:solidFill>
              </a:rPr>
              <a:t>sqlite3_bind_int(statement, 1, 1);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执行查询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result=</a:t>
            </a:r>
            <a:r>
              <a:rPr lang="en-US" altLang="zh-CN" sz="2000" dirty="0">
                <a:solidFill>
                  <a:srgbClr val="8000FF"/>
                </a:solidFill>
              </a:rPr>
              <a:t>sqlite3_step</a:t>
            </a:r>
            <a:r>
              <a:rPr lang="en-US" altLang="zh-CN" sz="2000" dirty="0"/>
              <a:t>(statement);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// Reset the query for the next use.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sqlite3_reset(statement);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// Handle errors.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if (result != SQLITE_DONE) {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6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Core Data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784976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Core </a:t>
            </a:r>
            <a:r>
              <a:rPr lang="en-US" altLang="zh-CN" sz="2400" dirty="0"/>
              <a:t>Data</a:t>
            </a:r>
            <a:r>
              <a:rPr lang="zh-CN" altLang="en-US" sz="2400" dirty="0"/>
              <a:t>为创建基于</a:t>
            </a:r>
            <a:r>
              <a:rPr lang="en-US" altLang="zh-CN" sz="2400" dirty="0"/>
              <a:t>MVC</a:t>
            </a:r>
            <a:r>
              <a:rPr lang="zh-CN" altLang="en-US" sz="2400" dirty="0"/>
              <a:t>模式的良好架构的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lang="en-US" altLang="zh-CN" sz="2400" dirty="0"/>
              <a:t>Cocoa</a:t>
            </a:r>
            <a:r>
              <a:rPr lang="zh-CN" altLang="en-US" sz="2400" dirty="0"/>
              <a:t>程序提供一个灵活强大的数据模型框架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iPhone </a:t>
            </a:r>
            <a:r>
              <a:rPr lang="en-US" altLang="zh-CN" sz="2400" dirty="0"/>
              <a:t>SDK3</a:t>
            </a:r>
            <a:r>
              <a:rPr lang="zh-CN" altLang="en-US" sz="2400" dirty="0"/>
              <a:t>后添加的数据存储系统。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数据最终的存储类型可以是：</a:t>
            </a:r>
            <a:r>
              <a:rPr lang="en-US" altLang="zh-CN" sz="2400" dirty="0"/>
              <a:t>SQLite</a:t>
            </a:r>
            <a:r>
              <a:rPr lang="zh-CN" altLang="en-US" sz="2400" dirty="0"/>
              <a:t>数据库，</a:t>
            </a:r>
            <a:r>
              <a:rPr lang="en-US" altLang="zh-CN" sz="2400" dirty="0"/>
              <a:t>XML</a:t>
            </a:r>
            <a:r>
              <a:rPr lang="zh-CN" altLang="en-US" sz="2400" dirty="0"/>
              <a:t>，二进制，内存里，或自定义数据类型</a:t>
            </a:r>
            <a:endParaRPr lang="zh-TW" altLang="en-US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是</a:t>
            </a:r>
            <a:r>
              <a:rPr lang="en-US" altLang="zh-CHT" sz="2400" dirty="0"/>
              <a:t>MVC</a:t>
            </a:r>
            <a:r>
              <a:rPr lang="zh-CHT" altLang="en-US" sz="2400" dirty="0"/>
              <a:t>中的</a:t>
            </a:r>
            <a:r>
              <a:rPr lang="en-US" altLang="zh-CHT" sz="2400" dirty="0"/>
              <a:t>Model</a:t>
            </a:r>
            <a:r>
              <a:rPr lang="zh-CHT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>
                <a:solidFill>
                  <a:srgbClr val="FF6700"/>
                </a:solidFill>
              </a:rPr>
              <a:t>面向对</a:t>
            </a:r>
            <a:r>
              <a:rPr lang="zh-CHT" altLang="en-US" sz="2400" dirty="0">
                <a:solidFill>
                  <a:srgbClr val="FF6700"/>
                </a:solidFill>
              </a:rPr>
              <a:t>象</a:t>
            </a:r>
            <a:r>
              <a:rPr lang="zh-CHT" altLang="en-US" sz="2400" dirty="0"/>
              <a:t>的框架</a:t>
            </a:r>
            <a:r>
              <a:rPr lang="en-US" altLang="zh-CHT" sz="2400" dirty="0" smtClean="0"/>
              <a:t>,</a:t>
            </a:r>
            <a:r>
              <a:rPr lang="zh-CN" altLang="en-US" sz="2400" dirty="0"/>
              <a:t>能够合理管理内存，避免使用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的麻烦，高效</a:t>
            </a:r>
            <a:r>
              <a:rPr lang="zh-CHT" altLang="en-US" sz="2400" dirty="0" smtClean="0"/>
              <a:t>。</a:t>
            </a:r>
            <a:endParaRPr lang="zh-CHT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应用程序可以通过</a:t>
            </a:r>
            <a:r>
              <a:rPr lang="en-US" altLang="zh-CHT" sz="2400" dirty="0"/>
              <a:t>URL</a:t>
            </a:r>
            <a:r>
              <a:rPr lang="zh-CHT" altLang="en-US" sz="2400" dirty="0"/>
              <a:t>来在整个</a:t>
            </a:r>
            <a:r>
              <a:rPr lang="en-US" altLang="zh-CHT" sz="2400" dirty="0" err="1"/>
              <a:t>iOS</a:t>
            </a:r>
            <a:r>
              <a:rPr lang="zh-CHT" altLang="en-US" sz="2400" dirty="0" smtClean="0"/>
              <a:t>范围内共享数据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9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Core Data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340768"/>
            <a:ext cx="8784976" cy="55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 smtClean="0"/>
              <a:t>构</a:t>
            </a:r>
            <a:r>
              <a:rPr lang="zh-CN" altLang="en-US" dirty="0"/>
              <a:t>成：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 smtClean="0">
                <a:solidFill>
                  <a:schemeClr val="accent3"/>
                </a:solidFill>
              </a:rPr>
              <a:t>NSManagedObjectContext</a:t>
            </a:r>
            <a:r>
              <a:rPr lang="zh-CN" altLang="en-US" dirty="0"/>
              <a:t>（被管理的数据上下文）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90000"/>
              </a:lnSpc>
              <a:buClr>
                <a:srgbClr val="00FFFF"/>
              </a:buClr>
            </a:pPr>
            <a:r>
              <a:rPr lang="zh-CN" altLang="en-US" dirty="0"/>
              <a:t>操作实际内容（操作持久层）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90000"/>
              </a:lnSpc>
              <a:buClr>
                <a:srgbClr val="00FFFF"/>
              </a:buClr>
            </a:pPr>
            <a:r>
              <a:rPr lang="zh-CN" altLang="en-US" dirty="0"/>
              <a:t>作用：插入数据，查询数据，删除数据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 smtClean="0">
                <a:solidFill>
                  <a:srgbClr val="FF6700"/>
                </a:solidFill>
              </a:rPr>
              <a:t>NSManagedObjectModel</a:t>
            </a:r>
            <a:r>
              <a:rPr lang="zh-CN" altLang="en-US" dirty="0"/>
              <a:t>（被管理的数据模型）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90000"/>
              </a:lnSpc>
              <a:buClr>
                <a:srgbClr val="00FFFF"/>
              </a:buClr>
            </a:pPr>
            <a:r>
              <a:rPr lang="zh-CN" altLang="en-US" dirty="0"/>
              <a:t>数据库所有表格或数据结构，包含各实体的定义信息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90000"/>
              </a:lnSpc>
              <a:buClr>
                <a:srgbClr val="00FFFF"/>
              </a:buClr>
            </a:pPr>
            <a:r>
              <a:rPr lang="zh-CN" altLang="en-US" dirty="0"/>
              <a:t>作用：添加实体的属性，建立属性之间的关系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90000"/>
              </a:lnSpc>
              <a:buClr>
                <a:srgbClr val="00FFFF"/>
              </a:buClr>
            </a:pPr>
            <a:r>
              <a:rPr lang="zh-CN" altLang="en-US" dirty="0"/>
              <a:t>操作方法：视图编辑器，或代码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 smtClean="0">
                <a:solidFill>
                  <a:srgbClr val="FF6700"/>
                </a:solidFill>
              </a:rPr>
              <a:t>NSPersistentStoreCoordinator</a:t>
            </a:r>
            <a:r>
              <a:rPr lang="zh-CN" altLang="en-US" dirty="0"/>
              <a:t>（持久化存储助理）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90000"/>
              </a:lnSpc>
              <a:buClr>
                <a:srgbClr val="00FFFF"/>
              </a:buClr>
            </a:pPr>
            <a:r>
              <a:rPr lang="zh-CN" altLang="en-US" dirty="0"/>
              <a:t>相当于数据库的连接器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90000"/>
              </a:lnSpc>
              <a:buClr>
                <a:srgbClr val="00FFFF"/>
              </a:buClr>
            </a:pPr>
            <a:r>
              <a:rPr lang="zh-CN" altLang="en-US" dirty="0"/>
              <a:t>作用：设置数据存储的名字，位置，存储方式，和存储时机</a:t>
            </a:r>
          </a:p>
          <a:p>
            <a:pPr marL="342900" indent="-342900">
              <a:lnSpc>
                <a:spcPct val="9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52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iOS</a:t>
            </a:r>
            <a:r>
              <a:rPr lang="zh-CN" altLang="en-US" b="0" dirty="0"/>
              <a:t>应用文件系统结构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352928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应</a:t>
            </a:r>
            <a:r>
              <a:rPr lang="zh-TW" altLang="en-US" sz="2400" dirty="0"/>
              <a:t>用</a:t>
            </a:r>
            <a:r>
              <a:rPr lang="en-US" altLang="zh-TW" sz="2400" dirty="0" err="1"/>
              <a:t>xxx.app</a:t>
            </a:r>
            <a:r>
              <a:rPr lang="zh-TW" altLang="en-US" sz="2400" dirty="0"/>
              <a:t>文件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>
                <a:solidFill>
                  <a:srgbClr val="FF6700"/>
                </a:solidFill>
              </a:rPr>
              <a:t>沙盒</a:t>
            </a:r>
            <a:r>
              <a:rPr lang="zh-TW" altLang="en-US" sz="2400" dirty="0"/>
              <a:t>提供安全性与可靠性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IOS</a:t>
            </a:r>
            <a:r>
              <a:rPr lang="zh-TW" altLang="en-US" sz="2400" dirty="0"/>
              <a:t>上每个应用都有自己的文件夹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通过</a:t>
            </a:r>
            <a:r>
              <a:rPr lang="en-US" altLang="zh-TW" sz="2400" dirty="0" err="1">
                <a:solidFill>
                  <a:schemeClr val="accent3"/>
                </a:solidFill>
              </a:rPr>
              <a:t>NSHomeDirectory</a:t>
            </a:r>
            <a:r>
              <a:rPr lang="en-US" altLang="zh-TW" sz="2400" dirty="0">
                <a:solidFill>
                  <a:schemeClr val="accent3"/>
                </a:solidFill>
              </a:rPr>
              <a:t>()</a:t>
            </a:r>
            <a:r>
              <a:rPr lang="zh-TW" altLang="en-US" sz="2400" dirty="0"/>
              <a:t>可获取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Documents</a:t>
            </a:r>
            <a:r>
              <a:rPr lang="zh-TW" altLang="en-US" sz="2400" dirty="0"/>
              <a:t>目录</a:t>
            </a:r>
            <a:r>
              <a:rPr lang="en-US" altLang="zh-TW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我们可以</a:t>
            </a:r>
            <a:r>
              <a:rPr lang="zh-CN" altLang="en-US" sz="2400" dirty="0"/>
              <a:t>用来写入并保存文件的地方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Library</a:t>
            </a:r>
            <a:r>
              <a:rPr lang="zh-TW" altLang="en-US" sz="2400" dirty="0"/>
              <a:t>目录</a:t>
            </a:r>
            <a:r>
              <a:rPr lang="en-US" altLang="zh-TW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NSUserDefaults</a:t>
            </a:r>
            <a:r>
              <a:rPr lang="zh-CN" altLang="en-US" sz="2400" dirty="0"/>
              <a:t>类访问的应用设置文件等等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Tmp</a:t>
            </a:r>
            <a:r>
              <a:rPr lang="zh-TW" altLang="en-US" sz="2400" dirty="0"/>
              <a:t>目录：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存储运行时</a:t>
            </a:r>
            <a:r>
              <a:rPr lang="zh-TW" altLang="en-US" sz="2400" dirty="0"/>
              <a:t>需要的临时数据，程序退出后会消失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Core Data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340768"/>
            <a:ext cx="8784976" cy="5069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 smtClean="0">
                <a:solidFill>
                  <a:srgbClr val="FF6700"/>
                </a:solidFill>
              </a:rPr>
              <a:t>NSManagedObject</a:t>
            </a:r>
            <a:r>
              <a:rPr lang="zh-CN" altLang="en-US" dirty="0"/>
              <a:t>（被管理的数据记录）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120000"/>
              </a:lnSpc>
              <a:buClr>
                <a:srgbClr val="00FFFF"/>
              </a:buClr>
            </a:pPr>
            <a:r>
              <a:rPr lang="zh-CN" altLang="en-US" dirty="0"/>
              <a:t>相当于数据库中的表格记录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 smtClean="0">
                <a:solidFill>
                  <a:srgbClr val="FF6700"/>
                </a:solidFill>
              </a:rPr>
              <a:t>NSFetchRequest</a:t>
            </a:r>
            <a:r>
              <a:rPr lang="zh-CN" altLang="en-US" dirty="0" smtClean="0"/>
              <a:t>（获取数据的请求）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 smtClean="0"/>
          </a:p>
          <a:p>
            <a:pPr lvl="1">
              <a:lnSpc>
                <a:spcPct val="120000"/>
              </a:lnSpc>
              <a:buClr>
                <a:srgbClr val="00FFFF"/>
              </a:buClr>
            </a:pPr>
            <a:r>
              <a:rPr lang="zh-CN" altLang="en-US" dirty="0" smtClean="0"/>
              <a:t>相当于查询语句</a:t>
            </a:r>
            <a:endParaRPr lang="zh-CN" altLang="en-US" dirty="0"/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 smtClean="0">
                <a:solidFill>
                  <a:srgbClr val="FF6700"/>
                </a:solidFill>
              </a:rPr>
              <a:t>NSEntityDescription</a:t>
            </a:r>
            <a:r>
              <a:rPr lang="zh-CN" altLang="en-US" dirty="0"/>
              <a:t>（实体结构）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120000"/>
              </a:lnSpc>
              <a:buClr>
                <a:srgbClr val="00FFFF"/>
              </a:buClr>
            </a:pPr>
            <a:r>
              <a:rPr lang="zh-CN" altLang="en-US" dirty="0"/>
              <a:t>相当于表格结构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 smtClean="0"/>
              <a:t>后缀为</a:t>
            </a:r>
            <a:r>
              <a:rPr lang="en-US" altLang="zh-CN" dirty="0">
                <a:solidFill>
                  <a:srgbClr val="FF6700"/>
                </a:solidFill>
              </a:rPr>
              <a:t>.</a:t>
            </a:r>
            <a:r>
              <a:rPr lang="en-US" altLang="zh-CN" dirty="0" err="1">
                <a:solidFill>
                  <a:srgbClr val="FF6700"/>
                </a:solidFill>
              </a:rPr>
              <a:t>xcdatamodeld</a:t>
            </a:r>
            <a:r>
              <a:rPr lang="zh-CN" altLang="en-US" dirty="0"/>
              <a:t>的包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dirty="0"/>
          </a:p>
          <a:p>
            <a:pPr lvl="1">
              <a:lnSpc>
                <a:spcPct val="120000"/>
              </a:lnSpc>
              <a:buClr>
                <a:srgbClr val="00FFFF"/>
              </a:buClr>
            </a:pPr>
            <a:r>
              <a:rPr lang="zh-CN" altLang="en-US" dirty="0"/>
              <a:t>里面是</a:t>
            </a:r>
            <a:r>
              <a:rPr lang="en-US" altLang="zh-CN" dirty="0"/>
              <a:t>.</a:t>
            </a:r>
            <a:r>
              <a:rPr lang="en-US" altLang="zh-CN" dirty="0" err="1"/>
              <a:t>xcdatamodel</a:t>
            </a:r>
            <a:r>
              <a:rPr lang="zh-CN" altLang="en-US" dirty="0"/>
              <a:t>文件，用数据模型编辑器编辑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7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7849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文</a:t>
            </a:r>
            <a:r>
              <a:rPr lang="zh-CN" altLang="en-US" sz="2400" dirty="0"/>
              <a:t>件操作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操作</a:t>
            </a:r>
            <a:r>
              <a:rPr lang="en-US" altLang="zh-TW" sz="2400" dirty="0"/>
              <a:t>SQLite</a:t>
            </a:r>
            <a:r>
              <a:rPr lang="zh-TW" altLang="en-US" sz="2400" dirty="0"/>
              <a:t>数据库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Core </a:t>
            </a:r>
            <a:r>
              <a:rPr lang="en-US" altLang="zh-TW" sz="2400" dirty="0"/>
              <a:t>Data</a:t>
            </a:r>
            <a:r>
              <a:rPr lang="zh-TW" altLang="en-US" sz="2400" dirty="0"/>
              <a:t>介绍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文件操作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412776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文件主要操作是通过</a:t>
            </a:r>
            <a:r>
              <a:rPr lang="en-US" altLang="zh-CN" sz="2400" dirty="0" err="1">
                <a:solidFill>
                  <a:srgbClr val="FFFF00"/>
                </a:solidFill>
              </a:rPr>
              <a:t>NSFileManage</a:t>
            </a:r>
            <a:r>
              <a:rPr lang="zh-CN" altLang="en-US" sz="2400" dirty="0"/>
              <a:t>来完成的。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创</a:t>
            </a:r>
            <a:r>
              <a:rPr lang="zh-CN" altLang="en-US" sz="2400" dirty="0"/>
              <a:t>建目录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创</a:t>
            </a:r>
            <a:r>
              <a:rPr lang="zh-CN" altLang="en-US" sz="2400" dirty="0"/>
              <a:t>建文件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遍历</a:t>
            </a:r>
            <a:r>
              <a:rPr lang="zh-CN" altLang="en-US" sz="2400" dirty="0"/>
              <a:t>目录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读</a:t>
            </a:r>
            <a:r>
              <a:rPr lang="zh-CN" altLang="en-US" sz="2400" dirty="0"/>
              <a:t>取文件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文</a:t>
            </a:r>
            <a:r>
              <a:rPr lang="zh-CN" altLang="en-US" sz="2400" dirty="0"/>
              <a:t>件改名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删除</a:t>
            </a:r>
            <a:r>
              <a:rPr lang="zh-CN" altLang="en-US" sz="2400" dirty="0"/>
              <a:t>文件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创建目录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184652"/>
            <a:ext cx="8964488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NSError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*error;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获取</a:t>
            </a:r>
            <a:r>
              <a:rPr lang="en-US" altLang="zh-CN" sz="2000" dirty="0"/>
              <a:t>Documents</a:t>
            </a:r>
            <a:r>
              <a:rPr lang="zh-CN" altLang="en-US" sz="2000" dirty="0"/>
              <a:t>目录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NSArray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*paths =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NSSearchPathForDirectoriesInDomains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NSDocumentDirectory</a:t>
            </a:r>
            <a:r>
              <a:rPr lang="en-US" altLang="zh-CN" sz="2000" dirty="0"/>
              <a:t>,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NSUserDomainMask</a:t>
            </a:r>
            <a:r>
              <a:rPr lang="en-US" altLang="zh-CN" sz="2000" dirty="0"/>
              <a:t>, YES);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NSString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documentsDirectory</a:t>
            </a:r>
            <a:r>
              <a:rPr lang="en-US" altLang="zh-CN" sz="2000" dirty="0"/>
              <a:t> = [paths objectAtIndex:0];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NSLog</a:t>
            </a:r>
            <a:r>
              <a:rPr lang="en-US" altLang="zh-CN" sz="2000" dirty="0"/>
              <a:t>(@"%@",</a:t>
            </a:r>
            <a:r>
              <a:rPr lang="en-US" altLang="zh-CN" sz="2000" dirty="0" err="1"/>
              <a:t>documentsDirectory</a:t>
            </a:r>
            <a:r>
              <a:rPr lang="en-US" altLang="zh-CN" sz="2000" dirty="0"/>
              <a:t>);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实例化</a:t>
            </a:r>
            <a:r>
              <a:rPr lang="en-US" altLang="zh-CN" sz="2000" dirty="0" err="1"/>
              <a:t>NSFileManager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NSFileManager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fileManage</a:t>
            </a:r>
            <a:r>
              <a:rPr lang="en-US" altLang="zh-CN" sz="2000" dirty="0"/>
              <a:t> = [</a:t>
            </a:r>
            <a:r>
              <a:rPr lang="en-US" altLang="zh-CN" sz="2000" dirty="0" err="1"/>
              <a:t>NSFileManager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defaultManager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NSString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myDirectory</a:t>
            </a:r>
            <a:r>
              <a:rPr lang="en-US" altLang="zh-CN" sz="2000" dirty="0"/>
              <a:t> = [</a:t>
            </a:r>
            <a:r>
              <a:rPr lang="en-US" altLang="zh-CN" sz="2000" dirty="0" err="1"/>
              <a:t>documentsDirectory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stringByAppendingPathComponent</a:t>
            </a:r>
            <a:r>
              <a:rPr lang="en-US" altLang="zh-CN" sz="2000" dirty="0"/>
              <a:t>:@"test"];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000" dirty="0" smtClean="0"/>
              <a:t>/</a:t>
            </a:r>
            <a:r>
              <a:rPr lang="en-US" altLang="zh-TW" sz="2000" dirty="0"/>
              <a:t>/</a:t>
            </a:r>
            <a:r>
              <a:rPr lang="zh-TW" altLang="en-US" sz="2000" dirty="0"/>
              <a:t>创建目录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BOOL ok = [</a:t>
            </a:r>
            <a:r>
              <a:rPr lang="en-US" altLang="zh-CN" sz="2000" dirty="0" err="1"/>
              <a:t>fileManage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createDirectoryAtPath:myDirectory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attributes:nil</a:t>
            </a:r>
            <a:r>
              <a:rPr lang="en-US" altLang="zh-CN" sz="2000" dirty="0"/>
              <a:t>]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写文件与列目录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14039"/>
            <a:ext cx="8856984" cy="575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NSString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</a:t>
            </a:r>
            <a:r>
              <a:rPr lang="en-US" altLang="zh-CN" sz="2400" dirty="0" err="1"/>
              <a:t>filePath</a:t>
            </a:r>
            <a:r>
              <a:rPr lang="en-US" altLang="zh-CN" sz="2400" dirty="0"/>
              <a:t>= [</a:t>
            </a:r>
            <a:r>
              <a:rPr lang="en-US" altLang="zh-CN" sz="2400" dirty="0" err="1"/>
              <a:t>documentsDirectory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en-US" altLang="zh-CN" sz="2400" dirty="0" err="1"/>
              <a:t>stringByAppendingPathComponent</a:t>
            </a:r>
            <a:r>
              <a:rPr lang="en-US" altLang="zh-CN" sz="2400" dirty="0"/>
              <a:t>:@"test/lxt008.txt"];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//</a:t>
            </a:r>
            <a:r>
              <a:rPr lang="zh-CN" altLang="en-US" sz="2400" dirty="0"/>
              <a:t>需要写入的字符串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 err="1"/>
              <a:t>NSString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= @"Author:\nlxt008";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//</a:t>
            </a:r>
            <a:r>
              <a:rPr lang="zh-CN" altLang="en-US" sz="2400" dirty="0"/>
              <a:t>写入文件</a:t>
            </a:r>
            <a:r>
              <a:rPr lang="en-US" altLang="zh-CN" sz="2400" dirty="0"/>
              <a:t>,atomically</a:t>
            </a:r>
            <a:r>
              <a:rPr lang="zh-CN" altLang="en-US" sz="2400" dirty="0"/>
              <a:t>是否使用备用文件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writeToFile:filePath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atomically:YES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encoding:NSUTF8StringEncoding error:&amp;error];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//</a:t>
            </a:r>
            <a:r>
              <a:rPr lang="zh-CN" altLang="en-US" sz="2400" dirty="0"/>
              <a:t>显示文件目录的内容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 err="1"/>
              <a:t>NSLog</a:t>
            </a:r>
            <a:r>
              <a:rPr lang="en-US" altLang="zh-CN" sz="2400" dirty="0"/>
              <a:t>(@"</a:t>
            </a:r>
            <a:r>
              <a:rPr lang="en-US" altLang="zh-CN" sz="2400" dirty="0" err="1"/>
              <a:t>Documentsdirectory</a:t>
            </a:r>
            <a:r>
              <a:rPr lang="en-US" altLang="zh-CN" sz="2400" dirty="0"/>
              <a:t>: %@", [</a:t>
            </a:r>
            <a:r>
              <a:rPr lang="en-US" altLang="zh-CN" sz="2400" dirty="0" err="1"/>
              <a:t>fileManage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en-US" altLang="zh-CN" sz="2400" dirty="0" err="1"/>
              <a:t>contentsOfDirectoryAtPath:documentsDirectory</a:t>
            </a:r>
            <a:r>
              <a:rPr lang="en-US" altLang="zh-CN" sz="2400" dirty="0"/>
              <a:t> error:&amp;error]);</a:t>
            </a:r>
            <a:endParaRPr kumimoji="1" lang="zh-CN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读文件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84976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en-US" altLang="zh-CN" sz="2400" dirty="0" err="1"/>
              <a:t>filePath</a:t>
            </a:r>
            <a:r>
              <a:rPr lang="en-US" altLang="zh-CN" sz="2400" dirty="0"/>
              <a:t>:</a:t>
            </a:r>
            <a:r>
              <a:rPr lang="zh-CN" altLang="en-US" sz="2400" dirty="0"/>
              <a:t>文件完整路径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NSData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*data = [</a:t>
            </a:r>
            <a:r>
              <a:rPr lang="en-US" altLang="zh-CN" sz="2400" dirty="0" err="1"/>
              <a:t>fileManage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contentsAtPath:filePath</a:t>
            </a:r>
            <a:r>
              <a:rPr lang="en-US" altLang="zh-CN" sz="2400" dirty="0"/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NSData</a:t>
            </a:r>
            <a:r>
              <a:rPr lang="en-US" altLang="zh-CN" sz="2400" dirty="0"/>
              <a:t> *data = [</a:t>
            </a:r>
            <a:r>
              <a:rPr lang="en-US" altLang="zh-CN" sz="2400" dirty="0" err="1"/>
              <a:t>NSData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dataWithContentOfPath:filePath</a:t>
            </a:r>
            <a:r>
              <a:rPr lang="en-US" altLang="zh-CN" sz="2400" dirty="0"/>
              <a:t>]</a:t>
            </a:r>
            <a:r>
              <a:rPr lang="en-US" altLang="zh-CN" sz="2400" dirty="0" smtClean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将</a:t>
            </a:r>
            <a:r>
              <a:rPr lang="en-US" altLang="zh-CN" sz="2400" dirty="0" err="1"/>
              <a:t>NSData</a:t>
            </a:r>
            <a:r>
              <a:rPr lang="zh-CN" altLang="en-US" sz="2400" dirty="0"/>
              <a:t>转换成</a:t>
            </a:r>
            <a:r>
              <a:rPr lang="en-US" altLang="zh-CN" sz="2400" dirty="0" err="1"/>
              <a:t>NSString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NSString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</a:t>
            </a:r>
            <a:r>
              <a:rPr lang="en-US" altLang="zh-CN" sz="2400" dirty="0" err="1"/>
              <a:t>fileContent</a:t>
            </a:r>
            <a:r>
              <a:rPr lang="en-US" altLang="zh-CN" sz="2400" dirty="0"/>
              <a:t> = [[</a:t>
            </a:r>
            <a:r>
              <a:rPr lang="en-US" altLang="zh-CN" sz="2400" dirty="0" err="1"/>
              <a:t>NSString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alloc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initWithData:data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lang="en-US" altLang="zh-CN" sz="2400" dirty="0"/>
              <a:t>encoding:NSUTF8StringEncoding]</a:t>
            </a:r>
            <a:r>
              <a:rPr lang="en-US" altLang="zh-CN" sz="2400" dirty="0" smtClean="0"/>
              <a:t>;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NSLog</a:t>
            </a:r>
            <a:r>
              <a:rPr lang="en-US" altLang="zh-CN" sz="2400" dirty="0"/>
              <a:t>(@"%@",</a:t>
            </a:r>
            <a:r>
              <a:rPr lang="en-US" altLang="zh-CN" sz="2400" dirty="0" err="1"/>
              <a:t>fileContent</a:t>
            </a:r>
            <a:r>
              <a:rPr lang="en-US" altLang="zh-CN" sz="2400" dirty="0"/>
              <a:t>);</a:t>
            </a:r>
            <a:endParaRPr kumimoji="1" lang="zh-CN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文件改名、移动文件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12776"/>
            <a:ext cx="8496944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通过移动该文件对文件重命名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NSString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*filePath2= [</a:t>
            </a:r>
            <a:r>
              <a:rPr lang="en-US" altLang="zh-CN" sz="2000" dirty="0" err="1"/>
              <a:t>documentsDirectory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stringByAppendingPathComponent</a:t>
            </a:r>
            <a:r>
              <a:rPr lang="en-US" altLang="zh-CN" sz="2000" dirty="0"/>
              <a:t>:@"lxt009.txt"];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//</a:t>
            </a:r>
            <a:r>
              <a:rPr lang="zh-CN" altLang="en-US" sz="2000" dirty="0"/>
              <a:t>判断是否移动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if </a:t>
            </a:r>
            <a:r>
              <a:rPr lang="en-US" altLang="zh-CN" sz="2000" dirty="0"/>
              <a:t>([</a:t>
            </a:r>
            <a:r>
              <a:rPr lang="en-US" altLang="zh-CN" sz="2000" dirty="0" err="1"/>
              <a:t>fileManage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moveItemAtPath:filePath</a:t>
            </a:r>
            <a:r>
              <a:rPr lang="en-US" altLang="zh-CN" sz="2000" dirty="0"/>
              <a:t> toPath:filePath2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error:&amp;error] != YES)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NSLog</a:t>
            </a:r>
            <a:r>
              <a:rPr lang="en-US" altLang="zh-CN" sz="2000" dirty="0"/>
              <a:t>(@"Unable to move file: %@", [error </a:t>
            </a:r>
            <a:r>
              <a:rPr lang="en-US" altLang="zh-CN" sz="2000" dirty="0" err="1"/>
              <a:t>localizedDescription</a:t>
            </a:r>
            <a:r>
              <a:rPr lang="en-US" altLang="zh-CN" sz="2000" dirty="0"/>
              <a:t>]);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显示文件目录的内容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NSLog</a:t>
            </a:r>
            <a:r>
              <a:rPr lang="en-US" altLang="zh-CN" sz="2000" dirty="0"/>
              <a:t>(@"</a:t>
            </a:r>
            <a:r>
              <a:rPr lang="en-US" altLang="zh-CN" sz="2000" dirty="0" err="1"/>
              <a:t>Documentsdirectory</a:t>
            </a:r>
            <a:r>
              <a:rPr lang="en-US" altLang="zh-CN" sz="2000" dirty="0"/>
              <a:t>: %@",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fileManage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contentsOfDirectoryAtPath:documentsDirectory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error:&amp;error]);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删除文件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56468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在</a:t>
            </a:r>
            <a:r>
              <a:rPr lang="en-US" altLang="zh-CN" sz="2400" dirty="0"/>
              <a:t>filePath2</a:t>
            </a:r>
            <a:r>
              <a:rPr lang="zh-CN" altLang="en-US" sz="2400" dirty="0"/>
              <a:t>中判断是否删除这个文件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if ([</a:t>
            </a:r>
            <a:r>
              <a:rPr lang="en-US" altLang="zh-CN" sz="2400" dirty="0" err="1"/>
              <a:t>fileManage</a:t>
            </a:r>
            <a:r>
              <a:rPr lang="en-US" altLang="zh-CN" sz="2400" dirty="0"/>
              <a:t> removeItemAtPath:filePath2 error:&amp;error] != YES)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/>
              <a:t>NSLog</a:t>
            </a:r>
            <a:r>
              <a:rPr lang="en-US" altLang="zh-CN" sz="2400" dirty="0"/>
              <a:t>(@"Unable to delete file: %@", [error </a:t>
            </a:r>
            <a:r>
              <a:rPr lang="en-US" altLang="zh-CN" sz="2400" dirty="0" err="1"/>
              <a:t>localizedDescription</a:t>
            </a:r>
            <a:r>
              <a:rPr lang="en-US" altLang="zh-CN" sz="2400" dirty="0"/>
              <a:t>]);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显示文件目录的内容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NSLog</a:t>
            </a:r>
            <a:r>
              <a:rPr lang="en-US" altLang="zh-CN" sz="2400" dirty="0"/>
              <a:t>(@"</a:t>
            </a:r>
            <a:r>
              <a:rPr lang="en-US" altLang="zh-CN" sz="2400" dirty="0" err="1"/>
              <a:t>Documentsdirectory</a:t>
            </a:r>
            <a:r>
              <a:rPr lang="en-US" altLang="zh-CN" sz="2400" dirty="0"/>
              <a:t>: %@",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fileManage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contentsOfDirectoryAtPath:documentsDirectory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error:&amp;error]);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SQLite</a:t>
            </a:r>
            <a:r>
              <a:rPr lang="zh-TW" altLang="en-US" b="0" dirty="0"/>
              <a:t>数据库介绍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496944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一个嵌入式关系型数据库引擎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chemeClr val="accent3"/>
                </a:solidFill>
              </a:rPr>
              <a:t>轻量级</a:t>
            </a:r>
            <a:r>
              <a:rPr lang="zh-CN" altLang="en-US" sz="2400" dirty="0">
                <a:solidFill>
                  <a:schemeClr val="accent3"/>
                </a:solidFill>
              </a:rPr>
              <a:t>嵌入式</a:t>
            </a:r>
            <a:r>
              <a:rPr lang="en-US" altLang="zh-CN" sz="2400" dirty="0">
                <a:solidFill>
                  <a:schemeClr val="accent3"/>
                </a:solidFill>
              </a:rPr>
              <a:t>SQL</a:t>
            </a:r>
            <a:r>
              <a:rPr lang="zh-CN" altLang="en-US" sz="2400" dirty="0">
                <a:solidFill>
                  <a:schemeClr val="accent3"/>
                </a:solidFill>
              </a:rPr>
              <a:t>数据库编</a:t>
            </a:r>
            <a:r>
              <a:rPr lang="zh-CN" altLang="en-US" sz="2400" dirty="0"/>
              <a:t>程的工业标准。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体积大小只用几千字节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SQLite</a:t>
            </a:r>
            <a:r>
              <a:rPr lang="zh-TW" altLang="en-US" sz="2400" dirty="0"/>
              <a:t>使用过程化</a:t>
            </a:r>
            <a:r>
              <a:rPr lang="en-US" altLang="zh-TW" sz="2400" dirty="0"/>
              <a:t>SQL</a:t>
            </a:r>
            <a:r>
              <a:rPr lang="zh-TW" altLang="en-US" sz="2400" dirty="0"/>
              <a:t>语句，针对</a:t>
            </a:r>
            <a:r>
              <a:rPr lang="en-US" altLang="zh-TW" sz="2400" dirty="0"/>
              <a:t>SQL</a:t>
            </a:r>
            <a:r>
              <a:rPr lang="zh-TW" altLang="en-US" sz="2400" dirty="0"/>
              <a:t>的</a:t>
            </a:r>
            <a:r>
              <a:rPr lang="en-US" altLang="zh-TW" sz="2400" dirty="0"/>
              <a:t>API</a:t>
            </a:r>
            <a:r>
              <a:rPr lang="zh-TW" altLang="en-US" sz="2400" dirty="0"/>
              <a:t>直接操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lang="zh-TW" altLang="en-US" sz="2400" dirty="0"/>
              <a:t>作数据表，只支持部分</a:t>
            </a:r>
            <a:r>
              <a:rPr lang="en-US" altLang="zh-TW" sz="2400" dirty="0"/>
              <a:t>SQL</a:t>
            </a:r>
            <a:r>
              <a:rPr lang="zh-TW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Android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iOS</a:t>
            </a:r>
            <a:r>
              <a:rPr lang="zh-TW" altLang="en-US" sz="2400" dirty="0"/>
              <a:t>等移动平台中广泛使用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sqlite</a:t>
            </a:r>
            <a:r>
              <a:rPr lang="zh-TW" altLang="en-US" sz="2400" dirty="0"/>
              <a:t>是</a:t>
            </a:r>
            <a:r>
              <a:rPr lang="zh-TW" altLang="en-US" sz="2400" dirty="0">
                <a:solidFill>
                  <a:srgbClr val="FFFF00"/>
                </a:solidFill>
              </a:rPr>
              <a:t>文件数据库</a:t>
            </a:r>
            <a:r>
              <a:rPr lang="zh-TW" altLang="en-US" sz="2400" dirty="0"/>
              <a:t>，是保存在文件系统中的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参阅</a:t>
            </a:r>
            <a:r>
              <a:rPr lang="en-US" altLang="zh-TW" sz="2400" dirty="0"/>
              <a:t>http://</a:t>
            </a:r>
            <a:r>
              <a:rPr lang="en-US" altLang="zh-TW" sz="2400" dirty="0" err="1"/>
              <a:t>www.sqlite.org</a:t>
            </a:r>
            <a:r>
              <a:rPr lang="zh-TW" altLang="en-US" sz="2400" dirty="0"/>
              <a:t>获取更多信息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157296358</TotalTime>
  <Pages>0</Pages>
  <Words>1541</Words>
  <Characters>0</Characters>
  <Application>Microsoft Macintosh PowerPoint</Application>
  <DocSecurity>0</DocSecurity>
  <PresentationFormat>全屏显示(4:3)</PresentationFormat>
  <Lines>0</Lines>
  <Paragraphs>255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平衡</vt:lpstr>
      <vt:lpstr>Lesson 9: 数据操作</vt:lpstr>
      <vt:lpstr>iOS应用文件系统结构</vt:lpstr>
      <vt:lpstr>文件操作</vt:lpstr>
      <vt:lpstr>创建目录</vt:lpstr>
      <vt:lpstr>写文件与列目录</vt:lpstr>
      <vt:lpstr>读文件</vt:lpstr>
      <vt:lpstr>文件改名、移动文件</vt:lpstr>
      <vt:lpstr>删除文件</vt:lpstr>
      <vt:lpstr>SQLite数据库介绍</vt:lpstr>
      <vt:lpstr>SQLite操作步骤</vt:lpstr>
      <vt:lpstr>创建或打开、关闭数据库</vt:lpstr>
      <vt:lpstr>创建表结构</vt:lpstr>
      <vt:lpstr>插入数据</vt:lpstr>
      <vt:lpstr>查询数据(中文乱码)</vt:lpstr>
      <vt:lpstr>查询数据(解决中文乱码)</vt:lpstr>
      <vt:lpstr>更新数据</vt:lpstr>
      <vt:lpstr>删除数据</vt:lpstr>
      <vt:lpstr>Core Data介绍</vt:lpstr>
      <vt:lpstr>Core Data介绍</vt:lpstr>
      <vt:lpstr>Core Data介绍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6855</cp:revision>
  <cp:lastPrinted>1899-12-30T00:00:00Z</cp:lastPrinted>
  <dcterms:created xsi:type="dcterms:W3CDTF">2012-07-12T07:10:00Z</dcterms:created>
  <dcterms:modified xsi:type="dcterms:W3CDTF">2015-03-11T11:48:16Z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