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6669" r:id="rId1"/>
  </p:sldMasterIdLst>
  <p:notesMasterIdLst>
    <p:notesMasterId r:id="rId41"/>
  </p:notesMasterIdLst>
  <p:handoutMasterIdLst>
    <p:handoutMasterId r:id="rId42"/>
  </p:handoutMasterIdLst>
  <p:sldIdLst>
    <p:sldId id="1550" r:id="rId2"/>
    <p:sldId id="1564" r:id="rId3"/>
    <p:sldId id="1591" r:id="rId4"/>
    <p:sldId id="1590" r:id="rId5"/>
    <p:sldId id="1592" r:id="rId6"/>
    <p:sldId id="1593" r:id="rId7"/>
    <p:sldId id="1606" r:id="rId8"/>
    <p:sldId id="1602" r:id="rId9"/>
    <p:sldId id="1595" r:id="rId10"/>
    <p:sldId id="1596" r:id="rId11"/>
    <p:sldId id="1597" r:id="rId12"/>
    <p:sldId id="1599" r:id="rId13"/>
    <p:sldId id="1600" r:id="rId14"/>
    <p:sldId id="1589" r:id="rId15"/>
    <p:sldId id="1553" r:id="rId16"/>
    <p:sldId id="1555" r:id="rId17"/>
    <p:sldId id="1556" r:id="rId18"/>
    <p:sldId id="1557" r:id="rId19"/>
    <p:sldId id="1565" r:id="rId20"/>
    <p:sldId id="1567" r:id="rId21"/>
    <p:sldId id="1568" r:id="rId22"/>
    <p:sldId id="1570" r:id="rId23"/>
    <p:sldId id="1571" r:id="rId24"/>
    <p:sldId id="1572" r:id="rId25"/>
    <p:sldId id="1573" r:id="rId26"/>
    <p:sldId id="1579" r:id="rId27"/>
    <p:sldId id="1581" r:id="rId28"/>
    <p:sldId id="1578" r:id="rId29"/>
    <p:sldId id="1580" r:id="rId30"/>
    <p:sldId id="1607" r:id="rId31"/>
    <p:sldId id="1610" r:id="rId32"/>
    <p:sldId id="1583" r:id="rId33"/>
    <p:sldId id="1608" r:id="rId34"/>
    <p:sldId id="1586" r:id="rId35"/>
    <p:sldId id="1588" r:id="rId36"/>
    <p:sldId id="1603" r:id="rId37"/>
    <p:sldId id="1611" r:id="rId38"/>
    <p:sldId id="1609" r:id="rId39"/>
    <p:sldId id="1605" r:id="rId40"/>
  </p:sldIdLst>
  <p:sldSz cx="9144000" cy="6858000" type="screen4x3"/>
  <p:notesSz cx="6797675" cy="9874250"/>
  <p:custDataLst>
    <p:tags r:id="rId4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0"/>
            <p14:sldId id="1564"/>
            <p14:sldId id="1591"/>
            <p14:sldId id="1590"/>
            <p14:sldId id="1592"/>
            <p14:sldId id="1593"/>
            <p14:sldId id="1606"/>
            <p14:sldId id="1602"/>
            <p14:sldId id="1595"/>
            <p14:sldId id="1596"/>
            <p14:sldId id="1597"/>
            <p14:sldId id="1599"/>
            <p14:sldId id="1600"/>
            <p14:sldId id="1589"/>
            <p14:sldId id="1553"/>
            <p14:sldId id="1555"/>
            <p14:sldId id="1556"/>
            <p14:sldId id="1557"/>
            <p14:sldId id="1565"/>
            <p14:sldId id="1567"/>
            <p14:sldId id="1568"/>
            <p14:sldId id="1570"/>
            <p14:sldId id="1571"/>
            <p14:sldId id="1572"/>
            <p14:sldId id="1573"/>
            <p14:sldId id="1579"/>
            <p14:sldId id="1581"/>
            <p14:sldId id="1578"/>
            <p14:sldId id="1580"/>
            <p14:sldId id="1607"/>
            <p14:sldId id="1610"/>
            <p14:sldId id="1583"/>
            <p14:sldId id="1608"/>
            <p14:sldId id="1586"/>
            <p14:sldId id="1588"/>
            <p14:sldId id="1603"/>
            <p14:sldId id="1611"/>
            <p14:sldId id="1609"/>
            <p14:sldId id="160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A82"/>
    <a:srgbClr val="5971CB"/>
    <a:srgbClr val="6B9EDB"/>
    <a:srgbClr val="3A7DCE"/>
    <a:srgbClr val="FFF2C9"/>
    <a:srgbClr val="B7E0FF"/>
    <a:srgbClr val="80ABE0"/>
    <a:srgbClr val="6599D9"/>
    <a:srgbClr val="6369B5"/>
    <a:srgbClr val="163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7053" autoAdjust="0"/>
  </p:normalViewPr>
  <p:slideViewPr>
    <p:cSldViewPr>
      <p:cViewPr>
        <p:scale>
          <a:sx n="100" d="100"/>
          <a:sy n="100" d="100"/>
        </p:scale>
        <p:origin x="-1120" y="-41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tags" Target="tags/tag1.xml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IOS&#22521;&#35757;&#35774;&#22791;&#36141;&#20080;&#28165;&#21333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43392075932314"/>
          <c:y val="0.135473990164628"/>
          <c:w val="0.938888888888889"/>
          <c:h val="0.637363298337708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Sheet2!$A$39:$A$48</c:f>
              <c:strCache>
                <c:ptCount val="10"/>
                <c:pt idx="0">
                  <c:v>苹果</c:v>
                </c:pt>
                <c:pt idx="1">
                  <c:v>三星</c:v>
                </c:pt>
                <c:pt idx="2">
                  <c:v>小米</c:v>
                </c:pt>
                <c:pt idx="3">
                  <c:v>华为</c:v>
                </c:pt>
                <c:pt idx="4">
                  <c:v>OPPO</c:v>
                </c:pt>
                <c:pt idx="5">
                  <c:v>步步高</c:v>
                </c:pt>
                <c:pt idx="6">
                  <c:v>联想</c:v>
                </c:pt>
                <c:pt idx="7">
                  <c:v>酷派</c:v>
                </c:pt>
                <c:pt idx="8">
                  <c:v>中兴</c:v>
                </c:pt>
                <c:pt idx="9">
                  <c:v>HTC</c:v>
                </c:pt>
              </c:strCache>
            </c:strRef>
          </c:cat>
          <c:val>
            <c:numRef>
              <c:f>Sheet2!$B$39:$B$48</c:f>
              <c:numCache>
                <c:formatCode>0.0%</c:formatCode>
                <c:ptCount val="10"/>
                <c:pt idx="0">
                  <c:v>0.311</c:v>
                </c:pt>
                <c:pt idx="1">
                  <c:v>0.155</c:v>
                </c:pt>
                <c:pt idx="2">
                  <c:v>0.118</c:v>
                </c:pt>
                <c:pt idx="3">
                  <c:v>0.065</c:v>
                </c:pt>
                <c:pt idx="4">
                  <c:v>0.04</c:v>
                </c:pt>
                <c:pt idx="5">
                  <c:v>0.039</c:v>
                </c:pt>
                <c:pt idx="6">
                  <c:v>0.038</c:v>
                </c:pt>
                <c:pt idx="7">
                  <c:v>0.037</c:v>
                </c:pt>
                <c:pt idx="8">
                  <c:v>0.016</c:v>
                </c:pt>
                <c:pt idx="9">
                  <c:v>0.012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axId val="-2106576792"/>
        <c:axId val="-2106586808"/>
      </c:barChart>
      <c:catAx>
        <c:axId val="-210657679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zh-CN"/>
          </a:p>
        </c:txPr>
        <c:crossAx val="-2106586808"/>
        <c:crosses val="autoZero"/>
        <c:auto val="1"/>
        <c:lblAlgn val="ctr"/>
        <c:lblOffset val="100"/>
        <c:noMultiLvlLbl val="0"/>
      </c:catAx>
      <c:valAx>
        <c:axId val="-2106586808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-21065767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15/4/14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15/4/14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4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D1B39-8137-49E7-B203-092BA4BEFCE5}" type="slidenum">
              <a:rPr lang="zh-CN" altLang="en-US" smtClean="0"/>
              <a:pPr>
                <a:defRPr/>
              </a:pPr>
              <a:t>‹#›</a:t>
            </a:fld>
            <a:endParaRPr 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5663" y="49213"/>
            <a:ext cx="68389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5663" y="49213"/>
            <a:ext cx="68389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955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59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15/4/14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3" descr="C:\Users\zhangzihuiya\Desktop\1.pn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12" name="直接连接符 11"/>
          <p:cNvCxnSpPr/>
          <p:nvPr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70" r:id="rId1"/>
    <p:sldLayoutId id="2147486671" r:id="rId2"/>
    <p:sldLayoutId id="2147486672" r:id="rId3"/>
    <p:sldLayoutId id="2147486673" r:id="rId4"/>
    <p:sldLayoutId id="2147486674" r:id="rId5"/>
    <p:sldLayoutId id="2147486675" r:id="rId6"/>
    <p:sldLayoutId id="2147486676" r:id="rId7"/>
    <p:sldLayoutId id="2147486677" r:id="rId8"/>
    <p:sldLayoutId id="2147486678" r:id="rId9"/>
    <p:sldLayoutId id="2147486679" r:id="rId10"/>
    <p:sldLayoutId id="2147486680" r:id="rId11"/>
    <p:sldLayoutId id="2147486681" r:id="rId12"/>
    <p:sldLayoutId id="2147486682" r:id="rId13"/>
    <p:sldLayoutId id="2147486479" r:id="rId14"/>
    <p:sldLayoutId id="2147486683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jpeg"/><Relationship Id="rId3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"/>
          <p:cNvGrpSpPr>
            <a:grpSpLocks/>
          </p:cNvGrpSpPr>
          <p:nvPr/>
        </p:nvGrpSpPr>
        <p:grpSpPr bwMode="auto">
          <a:xfrm>
            <a:off x="1828800" y="2923183"/>
            <a:ext cx="5410200" cy="665162"/>
            <a:chOff x="1152" y="1275"/>
            <a:chExt cx="3408" cy="419"/>
          </a:xfrm>
        </p:grpSpPr>
        <p:grpSp>
          <p:nvGrpSpPr>
            <p:cNvPr id="14364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4368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9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087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4365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Text Box 9"/>
            <p:cNvSpPr txBox="1">
              <a:spLocks noChangeArrowheads="1"/>
            </p:cNvSpPr>
            <p:nvPr/>
          </p:nvSpPr>
          <p:spPr bwMode="auto">
            <a:xfrm>
              <a:off x="1715" y="1323"/>
              <a:ext cx="28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移动互联网概况与发展趋势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367" name="Text Box 10"/>
            <p:cNvSpPr txBox="1">
              <a:spLocks noChangeArrowheads="1"/>
            </p:cNvSpPr>
            <p:nvPr/>
          </p:nvSpPr>
          <p:spPr bwMode="gray">
            <a:xfrm>
              <a:off x="1275" y="1337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4340" name="Group 19"/>
          <p:cNvGrpSpPr>
            <a:grpSpLocks/>
          </p:cNvGrpSpPr>
          <p:nvPr/>
        </p:nvGrpSpPr>
        <p:grpSpPr bwMode="auto">
          <a:xfrm>
            <a:off x="1828800" y="3915966"/>
            <a:ext cx="5410200" cy="665162"/>
            <a:chOff x="1152" y="2413"/>
            <a:chExt cx="3408" cy="419"/>
          </a:xfrm>
        </p:grpSpPr>
        <p:grpSp>
          <p:nvGrpSpPr>
            <p:cNvPr id="14350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14354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55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03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4351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Text Box 25"/>
            <p:cNvSpPr txBox="1">
              <a:spLocks noChangeArrowheads="1"/>
            </p:cNvSpPr>
            <p:nvPr/>
          </p:nvSpPr>
          <p:spPr bwMode="auto">
            <a:xfrm>
              <a:off x="1746" y="2461"/>
              <a:ext cx="25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800" b="1" dirty="0">
                  <a:solidFill>
                    <a:schemeClr val="accent2">
                      <a:lumMod val="50000"/>
                    </a:schemeClr>
                  </a:solidFill>
                </a:rPr>
                <a:t>i</a:t>
              </a:r>
              <a:r>
                <a:rPr lang="en-US" altLang="zh-CN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OS</a:t>
              </a:r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开发就业方向与前景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353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14342" name="Text Box 35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Title 13"/>
          <p:cNvSpPr txBox="1">
            <a:spLocks/>
          </p:cNvSpPr>
          <p:nvPr/>
        </p:nvSpPr>
        <p:spPr bwMode="auto">
          <a:xfrm>
            <a:off x="6000750" y="116632"/>
            <a:ext cx="3143250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fontAlgn="auto">
              <a:spcAft>
                <a:spcPts val="0"/>
              </a:spcAft>
              <a:buNone/>
            </a:pPr>
            <a:r>
              <a:rPr lang="zh-CN" altLang="en-US" sz="6000" b="0" dirty="0" smtClean="0"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目   录</a:t>
            </a:r>
            <a:endParaRPr lang="en-US" sz="6000" b="0" dirty="0"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</p:txBody>
      </p:sp>
      <p:grpSp>
        <p:nvGrpSpPr>
          <p:cNvPr id="36" name="Group 3"/>
          <p:cNvGrpSpPr>
            <a:grpSpLocks/>
          </p:cNvGrpSpPr>
          <p:nvPr/>
        </p:nvGrpSpPr>
        <p:grpSpPr bwMode="auto">
          <a:xfrm>
            <a:off x="1826096" y="1971750"/>
            <a:ext cx="5410200" cy="665162"/>
            <a:chOff x="1152" y="1275"/>
            <a:chExt cx="3408" cy="419"/>
          </a:xfrm>
        </p:grpSpPr>
        <p:grpSp>
          <p:nvGrpSpPr>
            <p:cNvPr id="37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41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1748" y="1323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当前就业形势分析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4" name="Group 19"/>
          <p:cNvGrpSpPr>
            <a:grpSpLocks/>
          </p:cNvGrpSpPr>
          <p:nvPr/>
        </p:nvGrpSpPr>
        <p:grpSpPr bwMode="auto">
          <a:xfrm>
            <a:off x="1835696" y="4852070"/>
            <a:ext cx="5410200" cy="665162"/>
            <a:chOff x="1152" y="2413"/>
            <a:chExt cx="3408" cy="419"/>
          </a:xfrm>
        </p:grpSpPr>
        <p:grpSp>
          <p:nvGrpSpPr>
            <p:cNvPr id="45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49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0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1746" y="2461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>
                  <a:solidFill>
                    <a:schemeClr val="accent2">
                      <a:lumMod val="50000"/>
                    </a:schemeClr>
                  </a:solidFill>
                </a:rPr>
                <a:t>鹏途集团教育介绍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3723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Administrator\Desktop\5f25fe24x8fdbee5f51c6&amp;69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365104"/>
            <a:ext cx="2088232" cy="207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爆炸形 1 1"/>
          <p:cNvSpPr/>
          <p:nvPr/>
        </p:nvSpPr>
        <p:spPr>
          <a:xfrm>
            <a:off x="6012160" y="2060848"/>
            <a:ext cx="1980220" cy="1188132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自学</a:t>
            </a:r>
          </a:p>
        </p:txBody>
      </p:sp>
      <p:pic>
        <p:nvPicPr>
          <p:cNvPr id="11266" name="Picture 2" descr="C:\Users\Administrator\Desktop\58af236d55fbb2fbd2c4ea9f4f4a20a44723dc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5040560" cy="365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形标注 3"/>
          <p:cNvSpPr/>
          <p:nvPr/>
        </p:nvSpPr>
        <p:spPr>
          <a:xfrm>
            <a:off x="1115616" y="2276872"/>
            <a:ext cx="914400" cy="612648"/>
          </a:xfrm>
          <a:prstGeom prst="wedgeEllipseCallout">
            <a:avLst>
              <a:gd name="adj1" fmla="val 55286"/>
              <a:gd name="adj2" fmla="val 714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</a:rPr>
              <a:t>好困</a:t>
            </a:r>
          </a:p>
        </p:txBody>
      </p:sp>
    </p:spTree>
    <p:extLst>
      <p:ext uri="{BB962C8B-B14F-4D97-AF65-F5344CB8AC3E}">
        <p14:creationId xmlns:p14="http://schemas.microsoft.com/office/powerpoint/2010/main" val="23697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Administrator\Desktop\5f25fe24x8fdbee5f51c6&amp;69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365104"/>
            <a:ext cx="2088232" cy="207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爆炸形 1 1"/>
          <p:cNvSpPr/>
          <p:nvPr/>
        </p:nvSpPr>
        <p:spPr>
          <a:xfrm>
            <a:off x="6012160" y="2060848"/>
            <a:ext cx="1980220" cy="1188132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教材</a:t>
            </a:r>
          </a:p>
        </p:txBody>
      </p:sp>
      <p:pic>
        <p:nvPicPr>
          <p:cNvPr id="12290" name="Picture 2" descr="C:\Users\Administrator\Desktop\rdn_4e017f6c78f5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67425"/>
            <a:ext cx="410210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形标注 2"/>
          <p:cNvSpPr/>
          <p:nvPr/>
        </p:nvSpPr>
        <p:spPr>
          <a:xfrm>
            <a:off x="107504" y="2090458"/>
            <a:ext cx="1440160" cy="834486"/>
          </a:xfrm>
          <a:prstGeom prst="wedgeEllipseCallout">
            <a:avLst>
              <a:gd name="adj1" fmla="val 56707"/>
              <a:gd name="adj2" fmla="val 6100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看的好晕！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88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gray">
          <a:xfrm>
            <a:off x="2691185" y="2910781"/>
            <a:ext cx="3582988" cy="1566862"/>
          </a:xfrm>
          <a:prstGeom prst="rightArrow">
            <a:avLst>
              <a:gd name="adj1" fmla="val 61093"/>
              <a:gd name="adj2" fmla="val 42050"/>
            </a:avLst>
          </a:prstGeom>
          <a:gradFill rotWithShape="1">
            <a:gsLst>
              <a:gs pos="0">
                <a:srgbClr val="B2B2B2"/>
              </a:gs>
              <a:gs pos="100000">
                <a:srgbClr val="E1E1E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gray">
          <a:xfrm>
            <a:off x="2484810" y="3179068"/>
            <a:ext cx="3648075" cy="1006475"/>
          </a:xfrm>
          <a:prstGeom prst="rightArrow">
            <a:avLst>
              <a:gd name="adj1" fmla="val 53880"/>
              <a:gd name="adj2" fmla="val 43646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      </a:t>
            </a:r>
            <a:endParaRPr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706810" y="4615756"/>
            <a:ext cx="1966913" cy="388937"/>
            <a:chOff x="2832" y="2692"/>
            <a:chExt cx="1661" cy="1003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832" y="2692"/>
              <a:ext cx="1660" cy="1003"/>
              <a:chOff x="3098" y="249"/>
              <a:chExt cx="1959" cy="629"/>
            </a:xfrm>
          </p:grpSpPr>
          <p:sp>
            <p:nvSpPr>
              <p:cNvPr id="7" name="Oval 7"/>
              <p:cNvSpPr>
                <a:spLocks noChangeArrowheads="1"/>
              </p:cNvSpPr>
              <p:nvPr/>
            </p:nvSpPr>
            <p:spPr bwMode="ltGray">
              <a:xfrm>
                <a:off x="3099" y="297"/>
                <a:ext cx="1958" cy="581"/>
              </a:xfrm>
              <a:prstGeom prst="ellipse">
                <a:avLst/>
              </a:prstGeom>
              <a:gradFill rotWithShape="1">
                <a:gsLst>
                  <a:gs pos="0">
                    <a:srgbClr val="636363"/>
                  </a:gs>
                  <a:gs pos="50000">
                    <a:srgbClr val="B2B2B2"/>
                  </a:gs>
                  <a:gs pos="100000">
                    <a:srgbClr val="63636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ltGray">
              <a:xfrm>
                <a:off x="3098" y="249"/>
                <a:ext cx="1959" cy="580"/>
              </a:xfrm>
              <a:prstGeom prst="ellipse">
                <a:avLst/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3725"/>
                      <a:invGamma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" name="Oval 9"/>
            <p:cNvSpPr>
              <a:spLocks noChangeArrowheads="1"/>
            </p:cNvSpPr>
            <p:nvPr/>
          </p:nvSpPr>
          <p:spPr bwMode="ltGray">
            <a:xfrm>
              <a:off x="2840" y="2692"/>
              <a:ext cx="1653" cy="907"/>
            </a:xfrm>
            <a:prstGeom prst="ellipse">
              <a:avLst/>
            </a:prstGeom>
            <a:gradFill rotWithShape="1">
              <a:gsLst>
                <a:gs pos="0">
                  <a:srgbClr val="737373"/>
                </a:gs>
                <a:gs pos="50000">
                  <a:srgbClr val="C0C0C0"/>
                </a:gs>
                <a:gs pos="100000">
                  <a:srgbClr val="73737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" name="Rectangle 10"/>
          <p:cNvSpPr>
            <a:spLocks noChangeArrowheads="1"/>
          </p:cNvSpPr>
          <p:nvPr/>
        </p:nvSpPr>
        <p:spPr bwMode="gray">
          <a:xfrm>
            <a:off x="1437060" y="4504631"/>
            <a:ext cx="476250" cy="309562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D1D1D1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>
              <a:rot lat="21299991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611560" y="2702818"/>
            <a:ext cx="2119313" cy="18367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2C2C2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>
              <a:rot lat="21299991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ltGray">
          <a:xfrm>
            <a:off x="656010" y="2721868"/>
            <a:ext cx="2035175" cy="1801813"/>
          </a:xfrm>
          <a:prstGeom prst="rect">
            <a:avLst/>
          </a:prstGeom>
          <a:gradFill rotWithShape="1">
            <a:gsLst>
              <a:gs pos="0">
                <a:srgbClr val="3C778C"/>
              </a:gs>
              <a:gs pos="100000">
                <a:srgbClr val="64A5BC">
                  <a:alpha val="99001"/>
                </a:srgbClr>
              </a:gs>
            </a:gsLst>
            <a:lin ang="2700000" scaled="1"/>
          </a:gradFill>
          <a:ln w="2857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black">
          <a:xfrm>
            <a:off x="713086" y="2708920"/>
            <a:ext cx="1905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Clr>
                <a:srgbClr val="1C1C1C"/>
              </a:buClr>
            </a:pPr>
            <a:r>
              <a:rPr lang="zh-CN" altLang="en-US" sz="3600" b="1" dirty="0" smtClean="0">
                <a:solidFill>
                  <a:schemeClr val="accent6">
                    <a:lumMod val="75000"/>
                  </a:schemeClr>
                </a:solidFill>
              </a:rPr>
              <a:t>我们想要怎样的工作？</a:t>
            </a:r>
            <a:endParaRPr lang="en-US" altLang="zh-CN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gray">
          <a:xfrm rot="5400000">
            <a:off x="5319293" y="2687737"/>
            <a:ext cx="4114798" cy="2062163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8F8F8">
                  <a:gamma/>
                  <a:shade val="77647"/>
                  <a:invGamma/>
                  <a:alpha val="98000"/>
                </a:srgbClr>
              </a:gs>
              <a:gs pos="50000">
                <a:srgbClr val="F8F8F8"/>
              </a:gs>
              <a:gs pos="100000">
                <a:srgbClr val="F8F8F8">
                  <a:gamma/>
                  <a:shade val="77647"/>
                  <a:invGamma/>
                  <a:alpha val="98000"/>
                </a:srgbClr>
              </a:gs>
            </a:gsLst>
            <a:lin ang="5400000" scaled="1"/>
          </a:gradFill>
          <a:ln w="57150" cmpd="thickThin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Freeform 15"/>
          <p:cNvSpPr>
            <a:spLocks/>
          </p:cNvSpPr>
          <p:nvPr/>
        </p:nvSpPr>
        <p:spPr bwMode="gray">
          <a:xfrm>
            <a:off x="6329710" y="1628800"/>
            <a:ext cx="2054225" cy="574675"/>
          </a:xfrm>
          <a:custGeom>
            <a:avLst/>
            <a:gdLst>
              <a:gd name="T0" fmla="*/ 2147483647 w 1532"/>
              <a:gd name="T1" fmla="*/ 2147483647 h 347"/>
              <a:gd name="T2" fmla="*/ 2147483647 w 1532"/>
              <a:gd name="T3" fmla="*/ 2147483647 h 347"/>
              <a:gd name="T4" fmla="*/ 2147483647 w 1532"/>
              <a:gd name="T5" fmla="*/ 2147483647 h 347"/>
              <a:gd name="T6" fmla="*/ 2147483647 w 1532"/>
              <a:gd name="T7" fmla="*/ 2147483647 h 347"/>
              <a:gd name="T8" fmla="*/ 2147483647 w 1532"/>
              <a:gd name="T9" fmla="*/ 2147483647 h 347"/>
              <a:gd name="T10" fmla="*/ 2147483647 w 1532"/>
              <a:gd name="T11" fmla="*/ 2147483647 h 347"/>
              <a:gd name="T12" fmla="*/ 2147483647 w 1532"/>
              <a:gd name="T13" fmla="*/ 2147483647 h 347"/>
              <a:gd name="T14" fmla="*/ 2147483647 w 1532"/>
              <a:gd name="T15" fmla="*/ 2147483647 h 347"/>
              <a:gd name="T16" fmla="*/ 2147483647 w 1532"/>
              <a:gd name="T17" fmla="*/ 2147483647 h 34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32"/>
              <a:gd name="T28" fmla="*/ 0 h 347"/>
              <a:gd name="T29" fmla="*/ 1532 w 1532"/>
              <a:gd name="T30" fmla="*/ 347 h 34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32" h="347">
                <a:moveTo>
                  <a:pt x="17" y="347"/>
                </a:moveTo>
                <a:cubicBezTo>
                  <a:pt x="17" y="347"/>
                  <a:pt x="0" y="284"/>
                  <a:pt x="25" y="197"/>
                </a:cubicBezTo>
                <a:cubicBezTo>
                  <a:pt x="57" y="143"/>
                  <a:pt x="94" y="50"/>
                  <a:pt x="217" y="25"/>
                </a:cubicBezTo>
                <a:cubicBezTo>
                  <a:pt x="340" y="0"/>
                  <a:pt x="292" y="15"/>
                  <a:pt x="443" y="13"/>
                </a:cubicBezTo>
                <a:cubicBezTo>
                  <a:pt x="594" y="10"/>
                  <a:pt x="985" y="14"/>
                  <a:pt x="1127" y="14"/>
                </a:cubicBezTo>
                <a:cubicBezTo>
                  <a:pt x="1269" y="14"/>
                  <a:pt x="1206" y="2"/>
                  <a:pt x="1292" y="16"/>
                </a:cubicBezTo>
                <a:cubicBezTo>
                  <a:pt x="1380" y="30"/>
                  <a:pt x="1466" y="96"/>
                  <a:pt x="1520" y="216"/>
                </a:cubicBezTo>
                <a:cubicBezTo>
                  <a:pt x="1532" y="300"/>
                  <a:pt x="1527" y="346"/>
                  <a:pt x="1527" y="346"/>
                </a:cubicBezTo>
                <a:lnTo>
                  <a:pt x="17" y="347"/>
                </a:lnTo>
                <a:close/>
              </a:path>
            </a:pathLst>
          </a:custGeom>
          <a:solidFill>
            <a:schemeClr val="accent2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gray">
          <a:xfrm>
            <a:off x="6710936" y="1763524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JOB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gray">
          <a:xfrm>
            <a:off x="6344023" y="2786956"/>
            <a:ext cx="206375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120650" indent="-120650">
              <a:spcBef>
                <a:spcPct val="50000"/>
              </a:spcBef>
              <a:defRPr/>
            </a:pPr>
            <a:r>
              <a:rPr lang="en-US" altLang="zh-CN" sz="1600" b="1" dirty="0" smtClean="0">
                <a:solidFill>
                  <a:srgbClr val="7030A0"/>
                </a:solidFill>
              </a:rPr>
              <a:t>1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、高薪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 </a:t>
            </a:r>
          </a:p>
          <a:p>
            <a:pPr marL="120650" indent="-120650">
              <a:spcBef>
                <a:spcPct val="50000"/>
              </a:spcBef>
              <a:defRPr/>
            </a:pPr>
            <a:r>
              <a:rPr lang="en-US" altLang="zh-CN" sz="1600" b="1" dirty="0" smtClean="0">
                <a:solidFill>
                  <a:srgbClr val="7030A0"/>
                </a:solidFill>
              </a:rPr>
              <a:t>2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、</a:t>
            </a:r>
            <a:r>
              <a:rPr lang="zh-CN" altLang="en-US" sz="1600" b="1" dirty="0">
                <a:solidFill>
                  <a:srgbClr val="7030A0"/>
                </a:solidFill>
              </a:rPr>
              <a:t>福利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待遇好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marL="120650" indent="-120650">
              <a:spcBef>
                <a:spcPct val="50000"/>
              </a:spcBef>
              <a:defRPr/>
            </a:pPr>
            <a:r>
              <a:rPr lang="en-US" altLang="zh-CN" sz="1600" b="1" dirty="0" smtClean="0">
                <a:solidFill>
                  <a:srgbClr val="7030A0"/>
                </a:solidFill>
              </a:rPr>
              <a:t>3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、工作稳定</a:t>
            </a:r>
            <a:endParaRPr lang="en-US" altLang="zh-CN" sz="1600" b="1" dirty="0" smtClean="0">
              <a:solidFill>
                <a:srgbClr val="7030A0"/>
              </a:solidFill>
            </a:endParaRPr>
          </a:p>
          <a:p>
            <a:pPr marL="120650" indent="-120650">
              <a:spcBef>
                <a:spcPct val="50000"/>
              </a:spcBef>
              <a:defRPr/>
            </a:pPr>
            <a:r>
              <a:rPr lang="en-US" altLang="zh-CN" sz="1600" b="1" dirty="0" smtClean="0">
                <a:solidFill>
                  <a:srgbClr val="7030A0"/>
                </a:solidFill>
              </a:rPr>
              <a:t>4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、发展前景广阔</a:t>
            </a:r>
            <a:endParaRPr lang="en-US" altLang="zh-CN" sz="1600" b="1" dirty="0" smtClean="0">
              <a:solidFill>
                <a:srgbClr val="7030A0"/>
              </a:solidFill>
            </a:endParaRPr>
          </a:p>
          <a:p>
            <a:pPr marL="120650" indent="-120650">
              <a:spcBef>
                <a:spcPct val="50000"/>
              </a:spcBef>
              <a:defRPr/>
            </a:pPr>
            <a:r>
              <a:rPr lang="en-US" altLang="zh-CN" sz="1600" b="1" dirty="0" smtClean="0">
                <a:solidFill>
                  <a:srgbClr val="7030A0"/>
                </a:solidFill>
              </a:rPr>
              <a:t>5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、实现自我</a:t>
            </a:r>
            <a:r>
              <a:rPr lang="zh-CN" altLang="en-US" sz="1600" b="1" dirty="0">
                <a:solidFill>
                  <a:srgbClr val="7030A0"/>
                </a:solidFill>
              </a:rPr>
              <a:t>价值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最大化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rgbClr val="1C1C1C"/>
                </a:solidFill>
              </a:rPr>
              <a:t>.</a:t>
            </a:r>
            <a:endParaRPr lang="en-US" altLang="zh-CN" sz="1600" b="1" dirty="0">
              <a:solidFill>
                <a:srgbClr val="1C1C1C"/>
              </a:solidFill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gray">
          <a:xfrm flipV="1">
            <a:off x="3356348" y="3871218"/>
            <a:ext cx="1922462" cy="1655763"/>
          </a:xfrm>
          <a:prstGeom prst="downArrowCallout">
            <a:avLst>
              <a:gd name="adj1" fmla="val 14825"/>
              <a:gd name="adj2" fmla="val 15728"/>
              <a:gd name="adj3" fmla="val 16620"/>
              <a:gd name="adj4" fmla="val 74819"/>
            </a:avLst>
          </a:prstGeom>
          <a:gradFill rotWithShape="1">
            <a:gsLst>
              <a:gs pos="0">
                <a:srgbClr val="9CC5D4"/>
              </a:gs>
              <a:gs pos="100000">
                <a:srgbClr val="DDEBF0"/>
              </a:gs>
            </a:gsLst>
            <a:lin ang="5400000" scaled="1"/>
          </a:gradFill>
          <a:ln w="28575" algn="ctr">
            <a:solidFill>
              <a:srgbClr val="72B7CC"/>
            </a:solidFill>
            <a:miter lim="800000"/>
            <a:headEnd/>
            <a:tailEnd/>
          </a:ln>
          <a:effectLst>
            <a:outerShdw dist="35921" dir="2700000" algn="ctr" rotWithShape="0">
              <a:srgbClr val="302A32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gray">
          <a:xfrm>
            <a:off x="3356348" y="1834456"/>
            <a:ext cx="1922462" cy="1682750"/>
          </a:xfrm>
          <a:prstGeom prst="downArrowCallout">
            <a:avLst>
              <a:gd name="adj1" fmla="val 14587"/>
              <a:gd name="adj2" fmla="val 15476"/>
              <a:gd name="adj3" fmla="val 16620"/>
              <a:gd name="adj4" fmla="val 74819"/>
            </a:avLst>
          </a:prstGeom>
          <a:gradFill rotWithShape="1">
            <a:gsLst>
              <a:gs pos="0">
                <a:srgbClr val="9CC5D4"/>
              </a:gs>
              <a:gs pos="100000">
                <a:srgbClr val="DDEBF0"/>
              </a:gs>
            </a:gsLst>
            <a:lin ang="5400000" scaled="1"/>
          </a:gradFill>
          <a:ln w="28575" algn="ctr">
            <a:solidFill>
              <a:srgbClr val="72B7CC"/>
            </a:solidFill>
            <a:miter lim="800000"/>
            <a:headEnd/>
            <a:tailEnd/>
          </a:ln>
          <a:effectLst>
            <a:outerShdw dist="35921" dir="2700000" algn="ctr" rotWithShape="0">
              <a:srgbClr val="302A32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gray">
          <a:xfrm>
            <a:off x="3449390" y="1988840"/>
            <a:ext cx="19399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rgbClr val="204A82"/>
                </a:solidFill>
              </a:rPr>
              <a:t>如何正规就业？</a:t>
            </a:r>
            <a:endParaRPr lang="en-US" altLang="zh-CN" sz="2800" dirty="0">
              <a:solidFill>
                <a:srgbClr val="204A82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gray">
          <a:xfrm>
            <a:off x="3347864" y="4221088"/>
            <a:ext cx="204145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rgbClr val="204A82"/>
                </a:solidFill>
              </a:rPr>
              <a:t>如何有成长空间的就业？</a:t>
            </a:r>
            <a:endParaRPr lang="en-US" altLang="zh-CN" sz="2800" dirty="0">
              <a:solidFill>
                <a:srgbClr val="204A82"/>
              </a:solidFill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827584" y="188640"/>
            <a:ext cx="7918945" cy="9652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我们想要怎样的工作？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57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35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Title 13"/>
          <p:cNvSpPr txBox="1">
            <a:spLocks/>
          </p:cNvSpPr>
          <p:nvPr/>
        </p:nvSpPr>
        <p:spPr bwMode="auto">
          <a:xfrm>
            <a:off x="5842471" y="299988"/>
            <a:ext cx="3143250" cy="78903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  录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5" name="Group 3"/>
          <p:cNvGrpSpPr>
            <a:grpSpLocks/>
          </p:cNvGrpSpPr>
          <p:nvPr/>
        </p:nvGrpSpPr>
        <p:grpSpPr bwMode="auto">
          <a:xfrm>
            <a:off x="1828800" y="2923183"/>
            <a:ext cx="5410200" cy="665162"/>
            <a:chOff x="1152" y="1275"/>
            <a:chExt cx="3408" cy="419"/>
          </a:xfrm>
        </p:grpSpPr>
        <p:grpSp>
          <p:nvGrpSpPr>
            <p:cNvPr id="46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50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7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9"/>
            <p:cNvSpPr txBox="1">
              <a:spLocks noChangeArrowheads="1"/>
            </p:cNvSpPr>
            <p:nvPr/>
          </p:nvSpPr>
          <p:spPr bwMode="auto">
            <a:xfrm>
              <a:off x="1715" y="1323"/>
              <a:ext cx="28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accent6">
                      <a:lumMod val="75000"/>
                    </a:schemeClr>
                  </a:solidFill>
                </a:rPr>
                <a:t>移动互联网概况与发展趋势</a:t>
              </a:r>
              <a:endParaRPr lang="en-US" altLang="zh-CN" sz="28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9" name="Text Box 10"/>
            <p:cNvSpPr txBox="1">
              <a:spLocks noChangeArrowheads="1"/>
            </p:cNvSpPr>
            <p:nvPr/>
          </p:nvSpPr>
          <p:spPr bwMode="gray">
            <a:xfrm>
              <a:off x="1275" y="1337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53" name="Group 19"/>
          <p:cNvGrpSpPr>
            <a:grpSpLocks/>
          </p:cNvGrpSpPr>
          <p:nvPr/>
        </p:nvGrpSpPr>
        <p:grpSpPr bwMode="auto">
          <a:xfrm>
            <a:off x="1828800" y="3915966"/>
            <a:ext cx="5410200" cy="665162"/>
            <a:chOff x="1152" y="2413"/>
            <a:chExt cx="3408" cy="419"/>
          </a:xfrm>
        </p:grpSpPr>
        <p:grpSp>
          <p:nvGrpSpPr>
            <p:cNvPr id="54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58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9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0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1746" y="2461"/>
              <a:ext cx="25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800" b="1" dirty="0">
                  <a:solidFill>
                    <a:schemeClr val="accent2">
                      <a:lumMod val="50000"/>
                    </a:schemeClr>
                  </a:solidFill>
                </a:rPr>
                <a:t>i</a:t>
              </a:r>
              <a:r>
                <a:rPr lang="en-US" altLang="zh-CN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OS</a:t>
              </a:r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开发就业方向与前景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1" name="Group 3"/>
          <p:cNvGrpSpPr>
            <a:grpSpLocks/>
          </p:cNvGrpSpPr>
          <p:nvPr/>
        </p:nvGrpSpPr>
        <p:grpSpPr bwMode="auto">
          <a:xfrm>
            <a:off x="1826096" y="1971750"/>
            <a:ext cx="5410200" cy="665162"/>
            <a:chOff x="1152" y="1275"/>
            <a:chExt cx="3408" cy="419"/>
          </a:xfrm>
        </p:grpSpPr>
        <p:grpSp>
          <p:nvGrpSpPr>
            <p:cNvPr id="62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66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7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8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3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1748" y="1323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0" hangingPunct="0">
                <a:defRPr sz="2800" b="1">
                  <a:solidFill>
                    <a:schemeClr val="accent2">
                      <a:lumMod val="50000"/>
                    </a:schemeClr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dirty="0"/>
                <a:t>当前就业形势分析</a:t>
              </a:r>
              <a:endParaRPr lang="en-US" altLang="zh-CN" dirty="0"/>
            </a:p>
          </p:txBody>
        </p:sp>
        <p:sp>
          <p:nvSpPr>
            <p:cNvPr id="65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9" name="Group 19"/>
          <p:cNvGrpSpPr>
            <a:grpSpLocks/>
          </p:cNvGrpSpPr>
          <p:nvPr/>
        </p:nvGrpSpPr>
        <p:grpSpPr bwMode="auto">
          <a:xfrm>
            <a:off x="1835696" y="4852070"/>
            <a:ext cx="5410200" cy="665162"/>
            <a:chOff x="1152" y="2413"/>
            <a:chExt cx="3408" cy="419"/>
          </a:xfrm>
        </p:grpSpPr>
        <p:grpSp>
          <p:nvGrpSpPr>
            <p:cNvPr id="70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74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5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6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1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1746" y="2461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>
                  <a:solidFill>
                    <a:schemeClr val="accent2">
                      <a:lumMod val="50000"/>
                    </a:schemeClr>
                  </a:solidFill>
                </a:rPr>
                <a:t>鹏途集团教育介绍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81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移动互联网概况与发展趋势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124744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2"/>
              </a:buBlip>
              <a:tabLst>
                <a:tab pos="442913" algn="l"/>
              </a:tabLst>
            </a:pPr>
            <a:r>
              <a:rPr lang="zh-CN" altLang="en-US" dirty="0"/>
              <a:t>根据相关</a:t>
            </a:r>
            <a:r>
              <a:rPr lang="zh-CN" altLang="en-US" dirty="0" smtClean="0"/>
              <a:t>数据</a:t>
            </a:r>
            <a:r>
              <a:rPr lang="zh-CN" altLang="en-US" dirty="0"/>
              <a:t>显示</a:t>
            </a:r>
            <a:r>
              <a:rPr lang="zh-CN" altLang="en-US" dirty="0" smtClean="0"/>
              <a:t>，</a:t>
            </a:r>
            <a:r>
              <a:rPr lang="en-US" altLang="zh-CN" dirty="0"/>
              <a:t>2014</a:t>
            </a:r>
            <a:r>
              <a:rPr lang="zh-CN" altLang="en-US" dirty="0"/>
              <a:t>年，我国移动智能终端用户规模达</a:t>
            </a:r>
            <a:r>
              <a:rPr lang="en-US" altLang="zh-CN" dirty="0"/>
              <a:t>10.6</a:t>
            </a:r>
            <a:r>
              <a:rPr lang="zh-CN" altLang="en-US" dirty="0"/>
              <a:t>亿，较</a:t>
            </a:r>
            <a:r>
              <a:rPr lang="en-US" altLang="zh-CN" dirty="0"/>
              <a:t>2013</a:t>
            </a:r>
            <a:r>
              <a:rPr lang="zh-CN" altLang="en-US" dirty="0"/>
              <a:t>年增长</a:t>
            </a:r>
            <a:r>
              <a:rPr lang="en-US" altLang="zh-CN" dirty="0"/>
              <a:t>231.7</a:t>
            </a:r>
            <a:r>
              <a:rPr lang="en-US" altLang="zh-CN" dirty="0" smtClean="0"/>
              <a:t>%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195736" y="2492896"/>
            <a:ext cx="4392488" cy="41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2012-2014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年中国移动智能终端用户规模</a:t>
            </a:r>
            <a:endParaRPr lang="en-US" altLang="zh-CN" sz="1600" b="1" dirty="0" smtClean="0">
              <a:solidFill>
                <a:schemeClr val="accent1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9632" y="5445224"/>
            <a:ext cx="1335088" cy="194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0.7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68960" y="5013176"/>
            <a:ext cx="1335088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52905" y="3861048"/>
            <a:ext cx="1299415" cy="1800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10.6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87624" y="4293096"/>
            <a:ext cx="1171600" cy="41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zh-CN" altLang="en-US" sz="1600" b="1" dirty="0" smtClean="0">
                <a:solidFill>
                  <a:srgbClr val="002060"/>
                </a:solidFill>
              </a:rPr>
              <a:t>单位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: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亿台</a:t>
            </a:r>
            <a:endParaRPr lang="en-US" altLang="zh-CN" sz="1600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00200" y="5679465"/>
            <a:ext cx="1171600" cy="41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rgbClr val="002060"/>
                </a:solidFill>
              </a:rPr>
              <a:t>2012</a:t>
            </a:r>
            <a:endParaRPr lang="en-US" altLang="zh-CN" sz="1600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48472" y="5679465"/>
            <a:ext cx="1171600" cy="41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rgbClr val="002060"/>
                </a:solidFill>
              </a:rPr>
              <a:t>2013 </a:t>
            </a:r>
            <a:endParaRPr lang="en-US" altLang="zh-CN" sz="1600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68752" y="5679465"/>
            <a:ext cx="1171600" cy="41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rgbClr val="002060"/>
                </a:solidFill>
              </a:rPr>
              <a:t>2014</a:t>
            </a:r>
            <a:endParaRPr lang="en-US" altLang="zh-CN" sz="1600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07904" y="4527337"/>
            <a:ext cx="1171600" cy="41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242.9%</a:t>
            </a:r>
            <a:endParaRPr lang="en-US" altLang="zh-CN" sz="1600" b="1" dirty="0" smtClean="0">
              <a:solidFill>
                <a:schemeClr val="accent6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56176" y="3356992"/>
            <a:ext cx="1171600" cy="41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231.7%</a:t>
            </a:r>
            <a:endParaRPr lang="en-US" altLang="zh-CN" sz="1600" b="1" dirty="0" smtClean="0">
              <a:solidFill>
                <a:schemeClr val="accent6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上箭头 17"/>
          <p:cNvSpPr/>
          <p:nvPr/>
        </p:nvSpPr>
        <p:spPr>
          <a:xfrm>
            <a:off x="4572000" y="4311313"/>
            <a:ext cx="432048" cy="629855"/>
          </a:xfrm>
          <a:prstGeom prst="upArrow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>
            <a:off x="7020272" y="3159185"/>
            <a:ext cx="432048" cy="629855"/>
          </a:xfrm>
          <a:prstGeom prst="upArrow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57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395536" y="1124744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en-US" altLang="zh-CN" b="1" dirty="0"/>
              <a:t>80</a:t>
            </a:r>
            <a:r>
              <a:rPr lang="zh-CN" altLang="en-US" dirty="0"/>
              <a:t>后中青年用户是移动网民的主力军，而</a:t>
            </a:r>
            <a:r>
              <a:rPr lang="en-US" altLang="zh-CN" b="1" dirty="0"/>
              <a:t>90</a:t>
            </a:r>
            <a:r>
              <a:rPr lang="zh-CN" altLang="en-US" dirty="0"/>
              <a:t>后青少年已逐渐成为移动互联网的</a:t>
            </a:r>
            <a:r>
              <a:rPr lang="zh-CN" altLang="en-US" dirty="0" smtClean="0"/>
              <a:t>新生力量。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87824" y="3187134"/>
            <a:ext cx="36724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87824" y="3835206"/>
            <a:ext cx="3960440" cy="360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87824" y="4461350"/>
            <a:ext cx="1368152" cy="3819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87824" y="4987334"/>
            <a:ext cx="936104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87824" y="5635406"/>
            <a:ext cx="360040" cy="360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955" y="3187134"/>
            <a:ext cx="314325" cy="419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37" y="3763198"/>
            <a:ext cx="333375" cy="419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07" y="4424218"/>
            <a:ext cx="352425" cy="419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084" y="5000282"/>
            <a:ext cx="342900" cy="419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576346"/>
            <a:ext cx="352425" cy="419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7172672" y="3115126"/>
            <a:ext cx="711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90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后</a:t>
            </a:r>
            <a:endParaRPr lang="en-US" altLang="zh-CN" sz="1600" b="1" dirty="0" smtClean="0">
              <a:solidFill>
                <a:schemeClr val="accent1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88696" y="3759423"/>
            <a:ext cx="711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80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后</a:t>
            </a:r>
            <a:endParaRPr lang="en-US" altLang="zh-CN" sz="1600" b="1" dirty="0" smtClean="0">
              <a:solidFill>
                <a:schemeClr val="accent1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60032" y="4407495"/>
            <a:ext cx="711696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70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后</a:t>
            </a:r>
            <a:endParaRPr lang="en-US" altLang="zh-CN" sz="1600" b="1" dirty="0" smtClean="0">
              <a:solidFill>
                <a:schemeClr val="accent1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99992" y="4983559"/>
            <a:ext cx="711696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后</a:t>
            </a:r>
            <a:endParaRPr lang="en-US" altLang="zh-CN" sz="1600" b="1" dirty="0" smtClean="0">
              <a:solidFill>
                <a:schemeClr val="accent1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23928" y="5559623"/>
            <a:ext cx="1291952" cy="4138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60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后以上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91680" y="3183359"/>
            <a:ext cx="1512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</a:rPr>
              <a:t>25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岁及以下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51720" y="3759423"/>
            <a:ext cx="1368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</a:rPr>
              <a:t>26-35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岁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43336" y="4407495"/>
            <a:ext cx="1376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</a:rPr>
              <a:t>36-45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岁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720" y="4987334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</a:rPr>
              <a:t>46-55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岁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16088" y="5559623"/>
            <a:ext cx="1215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</a:rPr>
              <a:t>55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岁以上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72730" y="2276872"/>
            <a:ext cx="4331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bg2">
                    <a:lumMod val="25000"/>
                  </a:schemeClr>
                </a:solidFill>
              </a:rPr>
              <a:t>2014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年</a:t>
            </a:r>
            <a:r>
              <a:rPr lang="en-US" altLang="zh-CN" sz="1600" b="1" dirty="0" smtClean="0">
                <a:solidFill>
                  <a:schemeClr val="bg2">
                    <a:lumMod val="25000"/>
                  </a:schemeClr>
                </a:solidFill>
              </a:rPr>
              <a:t>12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月 移动智能终端用户年龄分布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移动互联网概况与发展趋势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81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395536" y="1124744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/>
              <a:t>移动网民在沿海</a:t>
            </a:r>
            <a:r>
              <a:rPr lang="zh-CN" altLang="en-US" dirty="0" smtClean="0"/>
              <a:t>省份广州、深圳、上海分布</a:t>
            </a:r>
            <a:r>
              <a:rPr lang="zh-CN" altLang="en-US" dirty="0"/>
              <a:t>最为</a:t>
            </a:r>
            <a:r>
              <a:rPr lang="zh-CN" altLang="en-US" dirty="0" smtClean="0"/>
              <a:t>集中</a:t>
            </a:r>
            <a:r>
              <a:rPr lang="zh-CN" altLang="en-US" dirty="0"/>
              <a:t>，而湖南、河南、四川等中部地区用户占比也</a:t>
            </a:r>
            <a:r>
              <a:rPr lang="zh-CN" altLang="en-US" dirty="0" smtClean="0"/>
              <a:t>较高。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16583"/>
            <a:ext cx="4392488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339752" y="1988840"/>
            <a:ext cx="4331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bg2">
                    <a:lumMod val="25000"/>
                  </a:schemeClr>
                </a:solidFill>
              </a:rPr>
              <a:t>2014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年</a:t>
            </a:r>
            <a:r>
              <a:rPr lang="en-US" altLang="zh-CN" sz="1600" b="1" dirty="0" smtClean="0">
                <a:solidFill>
                  <a:schemeClr val="bg2">
                    <a:lumMod val="25000"/>
                  </a:schemeClr>
                </a:solidFill>
              </a:rPr>
              <a:t>12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月 移动智能终端用户区域分布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移动互联网概况与发展趋势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1" name="Picture 3" descr="C:\Users\Administrator\Desktop\QQ截图201503242132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60599"/>
            <a:ext cx="2952328" cy="357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265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395536" y="1124744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 smtClean="0"/>
              <a:t>在移动应用使用率中，一线城市（</a:t>
            </a:r>
            <a:r>
              <a:rPr lang="zh-CN" altLang="en-US" dirty="0" smtClean="0">
                <a:solidFill>
                  <a:srgbClr val="FF0000"/>
                </a:solidFill>
              </a:rPr>
              <a:t>北上广深</a:t>
            </a:r>
            <a:r>
              <a:rPr lang="zh-CN" altLang="en-US" dirty="0" smtClean="0"/>
              <a:t>）用户保持</a:t>
            </a:r>
            <a:r>
              <a:rPr lang="zh-CN" altLang="en-US" dirty="0"/>
              <a:t>较</a:t>
            </a:r>
            <a:r>
              <a:rPr lang="zh-CN" altLang="en-US" dirty="0" smtClean="0"/>
              <a:t>快的速度增长，随着应用的推广过程中，三线</a:t>
            </a:r>
            <a:r>
              <a:rPr lang="zh-CN" altLang="en-US" dirty="0"/>
              <a:t>及以下城市的用户规模赶超二线</a:t>
            </a:r>
            <a:r>
              <a:rPr lang="zh-CN" altLang="en-US" dirty="0" smtClean="0"/>
              <a:t>城市。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5295206"/>
            <a:ext cx="360040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4791150"/>
            <a:ext cx="360040" cy="79208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5565" y="4863158"/>
            <a:ext cx="36004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63563" y="5223198"/>
            <a:ext cx="360040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23603" y="4431110"/>
            <a:ext cx="396169" cy="115212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19772" y="4500644"/>
            <a:ext cx="360040" cy="108012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09733" y="5013176"/>
            <a:ext cx="360040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469773" y="3999062"/>
            <a:ext cx="360040" cy="158417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29813" y="3927054"/>
            <a:ext cx="418151" cy="1656184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788024" y="4716668"/>
            <a:ext cx="360040" cy="8640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148064" y="3780564"/>
            <a:ext cx="360040" cy="18002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532407" y="3356992"/>
            <a:ext cx="360040" cy="2232248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C:\Users\Administrator\Desktop\QQ截图201503162248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3572842"/>
            <a:ext cx="2808312" cy="201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1619672" y="2348880"/>
            <a:ext cx="5760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2014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年</a:t>
            </a: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Q1-Q4 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一二三线城市移动智能终端用户规模及增速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移动互联网概况与发展趋势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7544" y="5589240"/>
            <a:ext cx="936104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</a:rPr>
              <a:t>2014Q1</a:t>
            </a:r>
            <a:endParaRPr lang="en-US" altLang="zh-CN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07704" y="5589240"/>
            <a:ext cx="936104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</a:rPr>
              <a:t>2014Q2</a:t>
            </a:r>
            <a:endParaRPr lang="en-US" altLang="zh-CN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47864" y="5589240"/>
            <a:ext cx="936104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</a:rPr>
              <a:t>2014Q3</a:t>
            </a:r>
            <a:endParaRPr lang="en-US" altLang="zh-CN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04048" y="5589240"/>
            <a:ext cx="936104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</a:rPr>
              <a:t>2014Q4</a:t>
            </a:r>
            <a:endParaRPr lang="en-US" altLang="zh-CN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5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395536" y="1124744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/>
              <a:t>用户使用的移动设备中，</a:t>
            </a:r>
            <a:r>
              <a:rPr lang="zh-CN" altLang="en-US" dirty="0" smtClean="0"/>
              <a:t>苹果（</a:t>
            </a:r>
            <a:r>
              <a:rPr lang="en-US" altLang="zh-CN" dirty="0" smtClean="0"/>
              <a:t>iPhone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iPad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iTouch</a:t>
            </a:r>
            <a:r>
              <a:rPr lang="zh-CN" altLang="en-US" dirty="0" smtClean="0"/>
              <a:t>）占据</a:t>
            </a:r>
            <a:r>
              <a:rPr lang="en-US" altLang="zh-CN" b="1" dirty="0"/>
              <a:t>32.1%</a:t>
            </a:r>
            <a:r>
              <a:rPr lang="zh-CN" altLang="en-US" dirty="0"/>
              <a:t>的最大份额，其次，三星设备占</a:t>
            </a:r>
            <a:r>
              <a:rPr lang="en-US" altLang="zh-CN" b="1" dirty="0"/>
              <a:t>15.5%</a:t>
            </a:r>
            <a:r>
              <a:rPr lang="zh-CN" altLang="en-US" dirty="0"/>
              <a:t>，小米设备占</a:t>
            </a:r>
            <a:r>
              <a:rPr lang="en-US" altLang="zh-CN" b="1" dirty="0"/>
              <a:t>11.8%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23727" y="2348880"/>
            <a:ext cx="5760641" cy="41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bg2">
                    <a:lumMod val="25000"/>
                  </a:schemeClr>
                </a:solidFill>
              </a:rPr>
              <a:t>2014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年</a:t>
            </a:r>
            <a:r>
              <a:rPr lang="en-US" altLang="zh-CN" sz="1600" b="1" dirty="0" smtClean="0">
                <a:solidFill>
                  <a:schemeClr val="bg2">
                    <a:lumMod val="25000"/>
                  </a:schemeClr>
                </a:solidFill>
              </a:rPr>
              <a:t>12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月 移动智能终端用户设备品牌分布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移动互联网概况与发展趋势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208769"/>
              </p:ext>
            </p:extLst>
          </p:nvPr>
        </p:nvGraphicFramePr>
        <p:xfrm>
          <a:off x="215516" y="1961456"/>
          <a:ext cx="8640960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265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35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51520" y="1298084"/>
            <a:ext cx="82809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/>
              <a:t>全国平均每部移动设备上安装</a:t>
            </a:r>
            <a:r>
              <a:rPr lang="en-US" altLang="zh-CN" b="1" dirty="0"/>
              <a:t>34</a:t>
            </a:r>
            <a:r>
              <a:rPr lang="zh-CN" altLang="en-US" dirty="0"/>
              <a:t>款应用，设备平均每天打开应用</a:t>
            </a:r>
            <a:r>
              <a:rPr lang="en-US" altLang="zh-CN" b="1" dirty="0"/>
              <a:t>20</a:t>
            </a:r>
            <a:r>
              <a:rPr lang="zh-CN" altLang="en-US" dirty="0" smtClean="0"/>
              <a:t>款。</a:t>
            </a:r>
            <a:r>
              <a:rPr lang="en-US" altLang="zh-CN" b="1" dirty="0"/>
              <a:t>i</a:t>
            </a:r>
            <a:r>
              <a:rPr lang="en-US" altLang="zh-CN" b="1" dirty="0" smtClean="0"/>
              <a:t>OS</a:t>
            </a:r>
            <a:r>
              <a:rPr lang="zh-CN" altLang="en-US" dirty="0"/>
              <a:t>用户对操作系统的更新行为更加积极，使用</a:t>
            </a:r>
            <a:r>
              <a:rPr lang="en-US" altLang="zh-CN" b="1" dirty="0"/>
              <a:t>iOS 8.0</a:t>
            </a:r>
            <a:r>
              <a:rPr lang="zh-CN" altLang="en-US" dirty="0"/>
              <a:t>以上版本的用户</a:t>
            </a:r>
            <a:r>
              <a:rPr lang="zh-CN" altLang="en-US" dirty="0" smtClean="0"/>
              <a:t>达</a:t>
            </a:r>
            <a:r>
              <a:rPr lang="en-US" altLang="zh-CN" dirty="0" smtClean="0"/>
              <a:t>7</a:t>
            </a:r>
            <a:r>
              <a:rPr lang="zh-CN" altLang="en-US" dirty="0" smtClean="0"/>
              <a:t>成</a:t>
            </a:r>
            <a:r>
              <a:rPr lang="zh-CN" altLang="en-US" dirty="0"/>
              <a:t>以上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59632" y="2996952"/>
            <a:ext cx="2160000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同心圆 2"/>
          <p:cNvSpPr/>
          <p:nvPr/>
        </p:nvSpPr>
        <p:spPr>
          <a:xfrm>
            <a:off x="953632" y="2699376"/>
            <a:ext cx="2772000" cy="2772000"/>
          </a:xfrm>
          <a:prstGeom prst="donut">
            <a:avLst>
              <a:gd name="adj" fmla="val 5434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08104" y="3365376"/>
            <a:ext cx="1872208" cy="1872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同心圆 8"/>
          <p:cNvSpPr/>
          <p:nvPr/>
        </p:nvSpPr>
        <p:spPr>
          <a:xfrm>
            <a:off x="5274208" y="3131376"/>
            <a:ext cx="2340000" cy="2340000"/>
          </a:xfrm>
          <a:prstGeom prst="donut">
            <a:avLst>
              <a:gd name="adj" fmla="val 5434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3585790"/>
            <a:ext cx="13147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34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款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96136" y="3839711"/>
            <a:ext cx="1314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款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2" y="5909210"/>
            <a:ext cx="3456384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平均每部设备</a:t>
            </a:r>
            <a:r>
              <a:rPr lang="zh-CN" altLang="en-US" sz="2000" b="1" cap="all" spc="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安装</a:t>
            </a:r>
            <a:r>
              <a:rPr lang="zh-CN" alt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应用款数</a:t>
            </a:r>
            <a:endParaRPr lang="zh-CN" altLang="en-US" sz="2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76056" y="5877272"/>
            <a:ext cx="2952328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设备平均每天</a:t>
            </a:r>
            <a:r>
              <a:rPr lang="zh-CN" altLang="en-US" sz="2000" b="1" cap="all" spc="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打开</a:t>
            </a:r>
            <a:r>
              <a:rPr lang="zh-CN" alt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款数</a:t>
            </a:r>
            <a:endParaRPr lang="zh-CN" altLang="en-US" sz="2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移动互联网概况与发展趋势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155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35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Title 13"/>
          <p:cNvSpPr txBox="1">
            <a:spLocks/>
          </p:cNvSpPr>
          <p:nvPr/>
        </p:nvSpPr>
        <p:spPr bwMode="auto">
          <a:xfrm>
            <a:off x="5674271" y="176140"/>
            <a:ext cx="3143250" cy="78903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  录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5" name="Group 3"/>
          <p:cNvGrpSpPr>
            <a:grpSpLocks/>
          </p:cNvGrpSpPr>
          <p:nvPr/>
        </p:nvGrpSpPr>
        <p:grpSpPr bwMode="auto">
          <a:xfrm>
            <a:off x="1828800" y="2923183"/>
            <a:ext cx="5410200" cy="665162"/>
            <a:chOff x="1152" y="1275"/>
            <a:chExt cx="3408" cy="419"/>
          </a:xfrm>
        </p:grpSpPr>
        <p:grpSp>
          <p:nvGrpSpPr>
            <p:cNvPr id="46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50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7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9"/>
            <p:cNvSpPr txBox="1">
              <a:spLocks noChangeArrowheads="1"/>
            </p:cNvSpPr>
            <p:nvPr/>
          </p:nvSpPr>
          <p:spPr bwMode="auto">
            <a:xfrm>
              <a:off x="1715" y="1323"/>
              <a:ext cx="28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移动互联网概况与发展趋势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9" name="Text Box 10"/>
            <p:cNvSpPr txBox="1">
              <a:spLocks noChangeArrowheads="1"/>
            </p:cNvSpPr>
            <p:nvPr/>
          </p:nvSpPr>
          <p:spPr bwMode="gray">
            <a:xfrm>
              <a:off x="1275" y="1337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53" name="Group 19"/>
          <p:cNvGrpSpPr>
            <a:grpSpLocks/>
          </p:cNvGrpSpPr>
          <p:nvPr/>
        </p:nvGrpSpPr>
        <p:grpSpPr bwMode="auto">
          <a:xfrm>
            <a:off x="1828800" y="3915966"/>
            <a:ext cx="5410200" cy="665162"/>
            <a:chOff x="1152" y="2413"/>
            <a:chExt cx="3408" cy="419"/>
          </a:xfrm>
        </p:grpSpPr>
        <p:grpSp>
          <p:nvGrpSpPr>
            <p:cNvPr id="54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58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9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0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1746" y="2461"/>
              <a:ext cx="25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800" b="1" dirty="0">
                  <a:solidFill>
                    <a:schemeClr val="accent2">
                      <a:lumMod val="50000"/>
                    </a:schemeClr>
                  </a:solidFill>
                </a:rPr>
                <a:t>i</a:t>
              </a:r>
              <a:r>
                <a:rPr lang="en-US" altLang="zh-CN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OS</a:t>
              </a:r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开发就业方向与前景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1" name="Group 3"/>
          <p:cNvGrpSpPr>
            <a:grpSpLocks/>
          </p:cNvGrpSpPr>
          <p:nvPr/>
        </p:nvGrpSpPr>
        <p:grpSpPr bwMode="auto">
          <a:xfrm>
            <a:off x="1826096" y="1971750"/>
            <a:ext cx="5410200" cy="665162"/>
            <a:chOff x="1152" y="1275"/>
            <a:chExt cx="3408" cy="419"/>
          </a:xfrm>
        </p:grpSpPr>
        <p:grpSp>
          <p:nvGrpSpPr>
            <p:cNvPr id="62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66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7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8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3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1748" y="1323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accent6">
                      <a:lumMod val="75000"/>
                    </a:schemeClr>
                  </a:solidFill>
                </a:rPr>
                <a:t>当前就业形势分析</a:t>
              </a:r>
              <a:endParaRPr lang="en-US" altLang="zh-CN" sz="28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5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9" name="Group 19"/>
          <p:cNvGrpSpPr>
            <a:grpSpLocks/>
          </p:cNvGrpSpPr>
          <p:nvPr/>
        </p:nvGrpSpPr>
        <p:grpSpPr bwMode="auto">
          <a:xfrm>
            <a:off x="1835696" y="4852070"/>
            <a:ext cx="5410200" cy="665162"/>
            <a:chOff x="1152" y="2413"/>
            <a:chExt cx="3408" cy="419"/>
          </a:xfrm>
        </p:grpSpPr>
        <p:grpSp>
          <p:nvGrpSpPr>
            <p:cNvPr id="70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74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5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6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1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1746" y="2461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>
                  <a:solidFill>
                    <a:schemeClr val="accent2">
                      <a:lumMod val="50000"/>
                    </a:schemeClr>
                  </a:solidFill>
                </a:rPr>
                <a:t>鹏途集团教育介绍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78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95536" y="1124744"/>
            <a:ext cx="8280920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/>
              <a:t>移动互联网进入高速发展期，用户需求多元化释放，行业更加趋于细分</a:t>
            </a:r>
            <a:r>
              <a:rPr lang="zh-CN" altLang="en-US" dirty="0" smtClean="0"/>
              <a:t>化。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8370" name="Picture 2" descr="C:\Users\Administrator\Desktop\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80" y="2060848"/>
            <a:ext cx="8544293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移动互联网概况与发展趋势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65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95536" y="1124744"/>
            <a:ext cx="8280920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en-US" altLang="zh-CN" b="1" dirty="0"/>
              <a:t>O2O</a:t>
            </a:r>
            <a:r>
              <a:rPr lang="zh-CN" altLang="en-US" dirty="0"/>
              <a:t>行业应用数量快速增加，覆盖更多生活相关</a:t>
            </a:r>
            <a:r>
              <a:rPr lang="zh-CN" altLang="en-US" dirty="0" smtClean="0"/>
              <a:t>领域。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1640" y="3933056"/>
            <a:ext cx="792088" cy="8640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27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99792" y="3429000"/>
            <a:ext cx="792088" cy="13681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44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971600" y="4797152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联系 7"/>
          <p:cNvSpPr/>
          <p:nvPr/>
        </p:nvSpPr>
        <p:spPr>
          <a:xfrm>
            <a:off x="4644008" y="2924944"/>
            <a:ext cx="1008112" cy="1008112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社区</a:t>
            </a:r>
            <a:endParaRPr lang="zh-CN" altLang="en-US" dirty="0"/>
          </a:p>
        </p:txBody>
      </p:sp>
      <p:sp>
        <p:nvSpPr>
          <p:cNvPr id="9" name="流程图: 联系 8"/>
          <p:cNvSpPr/>
          <p:nvPr/>
        </p:nvSpPr>
        <p:spPr>
          <a:xfrm>
            <a:off x="5508104" y="2527766"/>
            <a:ext cx="1224136" cy="1224136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餐饮</a:t>
            </a:r>
          </a:p>
        </p:txBody>
      </p:sp>
      <p:sp>
        <p:nvSpPr>
          <p:cNvPr id="10" name="流程图: 联系 9"/>
          <p:cNvSpPr/>
          <p:nvPr/>
        </p:nvSpPr>
        <p:spPr>
          <a:xfrm>
            <a:off x="6400223" y="3033076"/>
            <a:ext cx="1080120" cy="10800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票务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7092280" y="2461538"/>
            <a:ext cx="936104" cy="895454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医疗</a:t>
            </a:r>
            <a:endParaRPr lang="zh-CN" altLang="en-US" dirty="0"/>
          </a:p>
        </p:txBody>
      </p:sp>
      <p:sp>
        <p:nvSpPr>
          <p:cNvPr id="12" name="流程图: 联系 11"/>
          <p:cNvSpPr/>
          <p:nvPr/>
        </p:nvSpPr>
        <p:spPr>
          <a:xfrm>
            <a:off x="7776864" y="2852936"/>
            <a:ext cx="971600" cy="1008112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母婴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7740352" y="3789040"/>
            <a:ext cx="936104" cy="960988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教育</a:t>
            </a:r>
            <a:endParaRPr lang="zh-CN" altLang="en-US" dirty="0"/>
          </a:p>
        </p:txBody>
      </p:sp>
      <p:sp>
        <p:nvSpPr>
          <p:cNvPr id="14" name="流程图: 联系 13"/>
          <p:cNvSpPr/>
          <p:nvPr/>
        </p:nvSpPr>
        <p:spPr>
          <a:xfrm>
            <a:off x="7038528" y="3789040"/>
            <a:ext cx="845840" cy="864096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房产</a:t>
            </a:r>
            <a:endParaRPr lang="zh-CN" altLang="en-US" dirty="0"/>
          </a:p>
        </p:txBody>
      </p:sp>
      <p:sp>
        <p:nvSpPr>
          <p:cNvPr id="15" name="流程图: 联系 14"/>
          <p:cNvSpPr/>
          <p:nvPr/>
        </p:nvSpPr>
        <p:spPr>
          <a:xfrm>
            <a:off x="5652120" y="3789040"/>
            <a:ext cx="1368152" cy="144016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旅游</a:t>
            </a:r>
            <a:endParaRPr lang="zh-CN" altLang="en-US" dirty="0"/>
          </a:p>
        </p:txBody>
      </p:sp>
      <p:sp>
        <p:nvSpPr>
          <p:cNvPr id="16" name="流程图: 联系 15"/>
          <p:cNvSpPr/>
          <p:nvPr/>
        </p:nvSpPr>
        <p:spPr>
          <a:xfrm>
            <a:off x="6784835" y="4509120"/>
            <a:ext cx="811501" cy="792088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家政</a:t>
            </a:r>
            <a:endParaRPr lang="zh-CN" altLang="en-US" dirty="0"/>
          </a:p>
        </p:txBody>
      </p:sp>
      <p:sp>
        <p:nvSpPr>
          <p:cNvPr id="17" name="流程图: 联系 16"/>
          <p:cNvSpPr/>
          <p:nvPr/>
        </p:nvSpPr>
        <p:spPr>
          <a:xfrm>
            <a:off x="4644008" y="3861048"/>
            <a:ext cx="1188132" cy="11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汽车服务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39553" y="2276872"/>
            <a:ext cx="3384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</a:rPr>
              <a:t>2014</a:t>
            </a: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年</a:t>
            </a: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</a:rPr>
              <a:t>1-12</a:t>
            </a: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月 </a:t>
            </a: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</a:rPr>
              <a:t>Top1000</a:t>
            </a: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应用中</a:t>
            </a: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</a:rPr>
              <a:t>O2O</a:t>
            </a: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应用款数</a:t>
            </a:r>
            <a:endParaRPr lang="en-US" altLang="zh-CN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59632" y="3563724"/>
            <a:ext cx="936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单位：款</a:t>
            </a:r>
            <a:endParaRPr lang="en-US" altLang="zh-CN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59632" y="4750028"/>
            <a:ext cx="936104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</a:rPr>
              <a:t>2014</a:t>
            </a: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年</a:t>
            </a: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月</a:t>
            </a:r>
            <a:endParaRPr lang="en-US" altLang="zh-CN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31145" y="4787860"/>
            <a:ext cx="10767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</a:rPr>
              <a:t>2014</a:t>
            </a: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年</a:t>
            </a: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</a:rPr>
              <a:t>12</a:t>
            </a: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月</a:t>
            </a:r>
            <a:endParaRPr lang="en-US" altLang="zh-CN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移动互联网概况与发展趋势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01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95536" y="1124744"/>
            <a:ext cx="8280920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/>
              <a:t>电商移动端交易占比提升，社交电商逐渐兴起，</a:t>
            </a:r>
            <a:r>
              <a:rPr lang="en-US" altLang="zh-CN" b="1" dirty="0"/>
              <a:t>O2O</a:t>
            </a:r>
            <a:r>
              <a:rPr lang="zh-CN" altLang="en-US" dirty="0"/>
              <a:t>与移动电商协同构建移动消费</a:t>
            </a:r>
            <a:r>
              <a:rPr lang="zh-CN" altLang="en-US" dirty="0" smtClean="0"/>
              <a:t>闭环。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1442" name="Picture 2" descr="C:\Users\Administrator\Desktop\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99145"/>
            <a:ext cx="8496944" cy="34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移动互联网概况与发展趋势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8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95536" y="1124744"/>
            <a:ext cx="8280920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/>
              <a:t>移动广告行业对广告效果和用户生命周期的关注度快速提升，广告投放由粗放式向精准营销</a:t>
            </a:r>
            <a:r>
              <a:rPr lang="zh-CN" altLang="en-US" dirty="0" smtClean="0"/>
              <a:t>迈进。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2466" name="Picture 2" descr="C:\Users\Administrator\Desktop\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118717"/>
            <a:ext cx="8568952" cy="390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移动互联网概况与发展趋势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98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95536" y="1124744"/>
            <a:ext cx="8280920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/>
              <a:t>互联网金融增势趋于理性，传统金融企业迎来移动端发展</a:t>
            </a:r>
            <a:r>
              <a:rPr lang="zh-CN" altLang="en-US" dirty="0" smtClean="0"/>
              <a:t>机遇。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3490" name="Picture 2" descr="C:\Users\Administrator\Desktop\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8568951" cy="367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互联网概况与发展趋势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25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35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Title 13"/>
          <p:cNvSpPr txBox="1">
            <a:spLocks/>
          </p:cNvSpPr>
          <p:nvPr/>
        </p:nvSpPr>
        <p:spPr bwMode="auto">
          <a:xfrm>
            <a:off x="5814110" y="135197"/>
            <a:ext cx="3143250" cy="78903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  录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7" name="Group 3"/>
          <p:cNvGrpSpPr>
            <a:grpSpLocks/>
          </p:cNvGrpSpPr>
          <p:nvPr/>
        </p:nvGrpSpPr>
        <p:grpSpPr bwMode="auto">
          <a:xfrm>
            <a:off x="1828800" y="2923183"/>
            <a:ext cx="5410200" cy="665162"/>
            <a:chOff x="1152" y="1275"/>
            <a:chExt cx="3408" cy="419"/>
          </a:xfrm>
        </p:grpSpPr>
        <p:grpSp>
          <p:nvGrpSpPr>
            <p:cNvPr id="38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42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1715" y="1323"/>
              <a:ext cx="28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移动互联网概况与发展趋势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gray">
            <a:xfrm>
              <a:off x="1275" y="1337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5" name="Group 19"/>
          <p:cNvGrpSpPr>
            <a:grpSpLocks/>
          </p:cNvGrpSpPr>
          <p:nvPr/>
        </p:nvGrpSpPr>
        <p:grpSpPr bwMode="auto">
          <a:xfrm>
            <a:off x="1828800" y="3915966"/>
            <a:ext cx="5410200" cy="665162"/>
            <a:chOff x="1152" y="2413"/>
            <a:chExt cx="3408" cy="419"/>
          </a:xfrm>
        </p:grpSpPr>
        <p:grpSp>
          <p:nvGrpSpPr>
            <p:cNvPr id="46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50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1746" y="2461"/>
              <a:ext cx="25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800" b="1" dirty="0">
                  <a:solidFill>
                    <a:schemeClr val="accent6">
                      <a:lumMod val="75000"/>
                    </a:schemeClr>
                  </a:solidFill>
                </a:rPr>
                <a:t>i</a:t>
              </a:r>
              <a:r>
                <a:rPr lang="en-US" altLang="zh-CN" sz="2800" b="1" dirty="0" smtClean="0">
                  <a:solidFill>
                    <a:schemeClr val="accent6">
                      <a:lumMod val="75000"/>
                    </a:schemeClr>
                  </a:solidFill>
                </a:rPr>
                <a:t>OS</a:t>
              </a:r>
              <a:r>
                <a:rPr lang="zh-CN" altLang="en-US" sz="2800" b="1" dirty="0" smtClean="0">
                  <a:solidFill>
                    <a:schemeClr val="accent6">
                      <a:lumMod val="75000"/>
                    </a:schemeClr>
                  </a:solidFill>
                </a:rPr>
                <a:t>开发就业方向与前景</a:t>
              </a:r>
              <a:endParaRPr lang="en-US" altLang="zh-CN" sz="28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3" name="Group 3"/>
          <p:cNvGrpSpPr>
            <a:grpSpLocks/>
          </p:cNvGrpSpPr>
          <p:nvPr/>
        </p:nvGrpSpPr>
        <p:grpSpPr bwMode="auto">
          <a:xfrm>
            <a:off x="1826096" y="1971750"/>
            <a:ext cx="5410200" cy="665162"/>
            <a:chOff x="1152" y="1275"/>
            <a:chExt cx="3408" cy="419"/>
          </a:xfrm>
        </p:grpSpPr>
        <p:grpSp>
          <p:nvGrpSpPr>
            <p:cNvPr id="54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58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9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0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55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1748" y="1323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当前就业形势分析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7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1" name="Group 19"/>
          <p:cNvGrpSpPr>
            <a:grpSpLocks/>
          </p:cNvGrpSpPr>
          <p:nvPr/>
        </p:nvGrpSpPr>
        <p:grpSpPr bwMode="auto">
          <a:xfrm>
            <a:off x="1835696" y="4852070"/>
            <a:ext cx="5410200" cy="665162"/>
            <a:chOff x="1152" y="2413"/>
            <a:chExt cx="3408" cy="419"/>
          </a:xfrm>
        </p:grpSpPr>
        <p:grpSp>
          <p:nvGrpSpPr>
            <p:cNvPr id="62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66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7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8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25"/>
            <p:cNvSpPr txBox="1">
              <a:spLocks noChangeArrowheads="1"/>
            </p:cNvSpPr>
            <p:nvPr/>
          </p:nvSpPr>
          <p:spPr bwMode="auto">
            <a:xfrm>
              <a:off x="1746" y="2461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>
                  <a:solidFill>
                    <a:schemeClr val="accent2">
                      <a:lumMod val="50000"/>
                    </a:schemeClr>
                  </a:solidFill>
                </a:rPr>
                <a:t>鹏途集团教育介绍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59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13640" y="1927530"/>
            <a:ext cx="7626349" cy="3438525"/>
            <a:chOff x="92" y="1677"/>
            <a:chExt cx="4804" cy="216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gray">
            <a:xfrm>
              <a:off x="1544" y="2228"/>
              <a:ext cx="2399" cy="96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gray">
            <a:xfrm flipH="1">
              <a:off x="2482" y="2375"/>
              <a:ext cx="1940" cy="83"/>
            </a:xfrm>
            <a:prstGeom prst="line">
              <a:avLst/>
            </a:prstGeom>
            <a:noFill/>
            <a:ln w="762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gray">
            <a:xfrm flipH="1" flipV="1">
              <a:off x="2504" y="2458"/>
              <a:ext cx="828" cy="903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gray">
            <a:xfrm flipV="1">
              <a:off x="1349" y="2458"/>
              <a:ext cx="1155" cy="1029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gray">
            <a:xfrm flipV="1">
              <a:off x="673" y="2458"/>
              <a:ext cx="1831" cy="6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gray">
            <a:xfrm rot="21182673">
              <a:off x="1371" y="1913"/>
              <a:ext cx="2157" cy="1037"/>
            </a:xfrm>
            <a:prstGeom prst="ellipse">
              <a:avLst/>
            </a:prstGeom>
            <a:gradFill rotWithShape="1">
              <a:gsLst>
                <a:gs pos="0">
                  <a:srgbClr val="008080"/>
                </a:gs>
                <a:gs pos="100000">
                  <a:srgbClr val="99FFCC"/>
                </a:gs>
              </a:gsLst>
              <a:lin ang="2700000" scaled="1"/>
            </a:gradFill>
            <a:ln w="9525">
              <a:round/>
              <a:headEnd/>
              <a:tailEnd/>
            </a:ln>
            <a:scene3d>
              <a:camera prst="legacyPerspectiveBottom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 rot="-342635">
              <a:off x="563" y="1681"/>
              <a:ext cx="3927" cy="1911"/>
            </a:xfrm>
            <a:prstGeom prst="ellipse">
              <a:avLst/>
            </a:prstGeom>
            <a:noFill/>
            <a:ln w="5715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 rot="-342635">
              <a:off x="541" y="1677"/>
              <a:ext cx="3937" cy="1893"/>
            </a:xfrm>
            <a:prstGeom prst="ellips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gray">
            <a:xfrm>
              <a:off x="1876" y="2232"/>
              <a:ext cx="134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3200" b="1" dirty="0">
                  <a:solidFill>
                    <a:srgbClr val="1C1C1C"/>
                  </a:solidFill>
                </a:rPr>
                <a:t>i</a:t>
              </a:r>
              <a:r>
                <a:rPr lang="en-US" altLang="zh-CN" sz="3200" b="1" dirty="0" smtClean="0">
                  <a:solidFill>
                    <a:srgbClr val="1C1C1C"/>
                  </a:solidFill>
                </a:rPr>
                <a:t>OS</a:t>
              </a:r>
              <a:r>
                <a:rPr lang="zh-CN" altLang="en-US" sz="3200" b="1" dirty="0" smtClean="0">
                  <a:solidFill>
                    <a:srgbClr val="1C1C1C"/>
                  </a:solidFill>
                </a:rPr>
                <a:t>开发</a:t>
              </a:r>
              <a:endParaRPr lang="en-US" altLang="zh-CN" sz="3200" b="1" dirty="0">
                <a:solidFill>
                  <a:srgbClr val="1C1C1C"/>
                </a:solidFill>
              </a:endParaRPr>
            </a:p>
          </p:txBody>
        </p:sp>
        <p:grpSp>
          <p:nvGrpSpPr>
            <p:cNvPr id="16" name="Group 16"/>
            <p:cNvGrpSpPr>
              <a:grpSpLocks/>
            </p:cNvGrpSpPr>
            <p:nvPr/>
          </p:nvGrpSpPr>
          <p:grpSpPr bwMode="auto">
            <a:xfrm rot="-395355">
              <a:off x="111" y="2121"/>
              <a:ext cx="1018" cy="637"/>
              <a:chOff x="2680" y="-145"/>
              <a:chExt cx="2380" cy="1023"/>
            </a:xfrm>
          </p:grpSpPr>
          <p:sp>
            <p:nvSpPr>
              <p:cNvPr id="38" name="Oval 17"/>
              <p:cNvSpPr>
                <a:spLocks noChangeArrowheads="1"/>
              </p:cNvSpPr>
              <p:nvPr/>
            </p:nvSpPr>
            <p:spPr bwMode="gray">
              <a:xfrm>
                <a:off x="2683" y="-145"/>
                <a:ext cx="2374" cy="1023"/>
              </a:xfrm>
              <a:prstGeom prst="ellipse">
                <a:avLst/>
              </a:prstGeom>
              <a:gradFill rotWithShape="1">
                <a:gsLst>
                  <a:gs pos="0">
                    <a:srgbClr val="6B6B6B"/>
                  </a:gs>
                  <a:gs pos="50000">
                    <a:srgbClr val="C0C0C0"/>
                  </a:gs>
                  <a:gs pos="100000">
                    <a:srgbClr val="6B6B6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9" name="Oval 18"/>
              <p:cNvSpPr>
                <a:spLocks noChangeArrowheads="1"/>
              </p:cNvSpPr>
              <p:nvPr/>
            </p:nvSpPr>
            <p:spPr bwMode="gray">
              <a:xfrm>
                <a:off x="2680" y="-145"/>
                <a:ext cx="2380" cy="974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9" name="Group 25"/>
            <p:cNvGrpSpPr>
              <a:grpSpLocks/>
            </p:cNvGrpSpPr>
            <p:nvPr/>
          </p:nvGrpSpPr>
          <p:grpSpPr bwMode="auto">
            <a:xfrm rot="-208054">
              <a:off x="3812" y="2102"/>
              <a:ext cx="1084" cy="572"/>
              <a:chOff x="3098" y="249"/>
              <a:chExt cx="1959" cy="629"/>
            </a:xfrm>
          </p:grpSpPr>
          <p:sp>
            <p:nvSpPr>
              <p:cNvPr id="32" name="Oval 26"/>
              <p:cNvSpPr>
                <a:spLocks noChangeArrowheads="1"/>
              </p:cNvSpPr>
              <p:nvPr/>
            </p:nvSpPr>
            <p:spPr bwMode="gray">
              <a:xfrm>
                <a:off x="3099" y="297"/>
                <a:ext cx="1958" cy="581"/>
              </a:xfrm>
              <a:prstGeom prst="ellipse">
                <a:avLst/>
              </a:prstGeom>
              <a:gradFill rotWithShape="1">
                <a:gsLst>
                  <a:gs pos="0">
                    <a:srgbClr val="636363"/>
                  </a:gs>
                  <a:gs pos="50000">
                    <a:srgbClr val="B2B2B2"/>
                  </a:gs>
                  <a:gs pos="100000">
                    <a:srgbClr val="63636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" name="Oval 27"/>
              <p:cNvSpPr>
                <a:spLocks noChangeArrowheads="1"/>
              </p:cNvSpPr>
              <p:nvPr/>
            </p:nvSpPr>
            <p:spPr bwMode="gray">
              <a:xfrm>
                <a:off x="3098" y="249"/>
                <a:ext cx="1959" cy="5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0" name="Group 28"/>
            <p:cNvGrpSpPr>
              <a:grpSpLocks/>
            </p:cNvGrpSpPr>
            <p:nvPr/>
          </p:nvGrpSpPr>
          <p:grpSpPr bwMode="auto">
            <a:xfrm rot="-198351">
              <a:off x="2569" y="2983"/>
              <a:ext cx="1495" cy="859"/>
              <a:chOff x="3098" y="249"/>
              <a:chExt cx="1959" cy="629"/>
            </a:xfrm>
          </p:grpSpPr>
          <p:sp>
            <p:nvSpPr>
              <p:cNvPr id="30" name="Oval 29"/>
              <p:cNvSpPr>
                <a:spLocks noChangeArrowheads="1"/>
              </p:cNvSpPr>
              <p:nvPr/>
            </p:nvSpPr>
            <p:spPr bwMode="gray">
              <a:xfrm>
                <a:off x="3099" y="297"/>
                <a:ext cx="1958" cy="581"/>
              </a:xfrm>
              <a:prstGeom prst="ellipse">
                <a:avLst/>
              </a:prstGeom>
              <a:gradFill rotWithShape="1">
                <a:gsLst>
                  <a:gs pos="0">
                    <a:srgbClr val="636363"/>
                  </a:gs>
                  <a:gs pos="50000">
                    <a:srgbClr val="B2B2B2"/>
                  </a:gs>
                  <a:gs pos="100000">
                    <a:srgbClr val="63636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" name="Oval 30"/>
              <p:cNvSpPr>
                <a:spLocks noChangeArrowheads="1"/>
              </p:cNvSpPr>
              <p:nvPr/>
            </p:nvSpPr>
            <p:spPr bwMode="gray">
              <a:xfrm>
                <a:off x="3098" y="249"/>
                <a:ext cx="1959" cy="5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1" name="Group 31"/>
            <p:cNvGrpSpPr>
              <a:grpSpLocks/>
            </p:cNvGrpSpPr>
            <p:nvPr/>
          </p:nvGrpSpPr>
          <p:grpSpPr bwMode="auto">
            <a:xfrm rot="-293188">
              <a:off x="761" y="3172"/>
              <a:ext cx="1178" cy="671"/>
              <a:chOff x="3098" y="249"/>
              <a:chExt cx="1959" cy="629"/>
            </a:xfrm>
          </p:grpSpPr>
          <p:sp>
            <p:nvSpPr>
              <p:cNvPr id="28" name="Oval 32"/>
              <p:cNvSpPr>
                <a:spLocks noChangeArrowheads="1"/>
              </p:cNvSpPr>
              <p:nvPr/>
            </p:nvSpPr>
            <p:spPr bwMode="gray">
              <a:xfrm>
                <a:off x="3099" y="297"/>
                <a:ext cx="1958" cy="581"/>
              </a:xfrm>
              <a:prstGeom prst="ellipse">
                <a:avLst/>
              </a:prstGeom>
              <a:gradFill rotWithShape="1">
                <a:gsLst>
                  <a:gs pos="0">
                    <a:srgbClr val="636363"/>
                  </a:gs>
                  <a:gs pos="50000">
                    <a:srgbClr val="B2B2B2"/>
                  </a:gs>
                  <a:gs pos="100000">
                    <a:srgbClr val="63636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" name="Oval 33"/>
              <p:cNvSpPr>
                <a:spLocks noChangeArrowheads="1"/>
              </p:cNvSpPr>
              <p:nvPr/>
            </p:nvSpPr>
            <p:spPr bwMode="gray">
              <a:xfrm>
                <a:off x="3098" y="249"/>
                <a:ext cx="1959" cy="5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4" name="Text Box 36"/>
            <p:cNvSpPr txBox="1">
              <a:spLocks noChangeArrowheads="1"/>
            </p:cNvSpPr>
            <p:nvPr/>
          </p:nvSpPr>
          <p:spPr bwMode="gray">
            <a:xfrm>
              <a:off x="3955" y="2166"/>
              <a:ext cx="802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33"/>
                  </a:solidFill>
                </a:rPr>
                <a:t>游戏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</a:rPr>
                <a:t>企业</a:t>
              </a:r>
              <a:r>
                <a:rPr lang="en-US" altLang="zh-CN" sz="2000" b="1" dirty="0">
                  <a:solidFill>
                    <a:srgbClr val="333333"/>
                  </a:solidFill>
                </a:rPr>
                <a:t>)</a:t>
              </a:r>
            </a:p>
            <a:p>
              <a:pPr algn="ctr">
                <a:spcBef>
                  <a:spcPct val="50000"/>
                </a:spcBef>
              </a:pP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gray">
            <a:xfrm>
              <a:off x="2707" y="3203"/>
              <a:ext cx="1328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333333"/>
                  </a:solidFill>
                </a:rPr>
                <a:t>应用</a:t>
              </a:r>
              <a:r>
                <a:rPr lang="en-US" altLang="zh-CN" sz="2000" b="1" dirty="0">
                  <a:solidFill>
                    <a:srgbClr val="333333"/>
                  </a:solidFill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</a:rPr>
                <a:t>独立开发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)</a:t>
              </a:r>
              <a:endParaRPr lang="en-US" altLang="zh-CN" sz="2000" b="1" dirty="0">
                <a:solidFill>
                  <a:srgbClr val="333333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  <p:sp>
          <p:nvSpPr>
            <p:cNvPr id="26" name="Text Box 38"/>
            <p:cNvSpPr txBox="1">
              <a:spLocks noChangeArrowheads="1"/>
            </p:cNvSpPr>
            <p:nvPr/>
          </p:nvSpPr>
          <p:spPr bwMode="gray">
            <a:xfrm>
              <a:off x="740" y="3319"/>
              <a:ext cx="118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333333"/>
                  </a:solidFill>
                </a:rPr>
                <a:t>应用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</a:rPr>
                <a:t>企业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)</a:t>
              </a: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gray">
            <a:xfrm>
              <a:off x="92" y="2250"/>
              <a:ext cx="106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333333"/>
                  </a:solidFill>
                </a:rPr>
                <a:t>游戏</a:t>
              </a:r>
              <a:r>
                <a:rPr lang="en-US" altLang="zh-CN" sz="2000" b="1" dirty="0">
                  <a:solidFill>
                    <a:srgbClr val="333333"/>
                  </a:solidFill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</a:rPr>
                <a:t>独立开发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)</a:t>
              </a: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292951" y="1180529"/>
            <a:ext cx="78263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2"/>
              </a:buBlip>
              <a:tabLst>
                <a:tab pos="442913" algn="l"/>
              </a:tabLst>
            </a:pPr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 smtClean="0"/>
              <a:t>开发</a:t>
            </a:r>
            <a:r>
              <a:rPr lang="zh-CN" altLang="en-US" dirty="0"/>
              <a:t>发展方向主要分为两大块：独立开发者、企业开发人员。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562049" y="5513457"/>
            <a:ext cx="7826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zh-CN" altLang="en-US" dirty="0" smtClean="0"/>
              <a:t>苹果公司允许开发人员或软件公司将软件通过</a:t>
            </a:r>
            <a:r>
              <a:rPr lang="en-US" altLang="zh-CN" dirty="0" smtClean="0"/>
              <a:t>App Store</a:t>
            </a:r>
            <a:r>
              <a:rPr lang="zh-CN" altLang="en-US" dirty="0" smtClean="0"/>
              <a:t>平台进行销售，并将销售额的</a:t>
            </a:r>
            <a:r>
              <a:rPr lang="en-US" altLang="zh-CN" dirty="0" smtClean="0"/>
              <a:t>70%</a:t>
            </a:r>
            <a:r>
              <a:rPr lang="zh-CN" altLang="en-US" dirty="0" smtClean="0"/>
              <a:t>返回给开发者。</a:t>
            </a:r>
            <a:endParaRPr lang="en-US" altLang="zh-CN" dirty="0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就业方向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44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1763688" y="116632"/>
            <a:ext cx="7200800" cy="90872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3600" b="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iOS</a:t>
            </a: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开发人才缺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口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1196752"/>
            <a:ext cx="9001000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 smtClean="0"/>
              <a:t>从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年招聘</a:t>
            </a:r>
            <a:r>
              <a:rPr lang="zh-CN" altLang="en-US" dirty="0"/>
              <a:t>情况来看</a:t>
            </a:r>
            <a:r>
              <a:rPr lang="zh-CN" altLang="en-US" dirty="0" smtClean="0"/>
              <a:t>，</a:t>
            </a:r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/>
              <a:t>软件工程师岗位需求达到了惊人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万多个</a:t>
            </a:r>
            <a:r>
              <a:rPr lang="zh-CN" altLang="en-US" dirty="0"/>
              <a:t>，成为索引擎上最热门的岗位。随着</a:t>
            </a:r>
            <a:r>
              <a:rPr lang="en-US" altLang="zh-CN" dirty="0"/>
              <a:t>iPhone</a:t>
            </a:r>
            <a:r>
              <a:rPr lang="zh-CN" altLang="en-US" dirty="0"/>
              <a:t>在全球创造的庞大的应用市场</a:t>
            </a:r>
            <a:r>
              <a:rPr lang="zh-CN" altLang="en-US" dirty="0" smtClean="0"/>
              <a:t>，</a:t>
            </a:r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/>
              <a:t>开发人员成为应用开发公司所争抢的对象，调查数据显示，目前</a:t>
            </a:r>
            <a:r>
              <a:rPr lang="en-US" altLang="zh-CN" dirty="0" smtClean="0"/>
              <a:t>iOS</a:t>
            </a:r>
            <a:r>
              <a:rPr lang="zh-CN" altLang="en-US" dirty="0" smtClean="0"/>
              <a:t>软件</a:t>
            </a:r>
            <a:r>
              <a:rPr lang="zh-CN" altLang="en-US" dirty="0"/>
              <a:t>人才已出现了</a:t>
            </a:r>
            <a:r>
              <a:rPr lang="en-US" altLang="zh-CN" dirty="0"/>
              <a:t>38</a:t>
            </a:r>
            <a:r>
              <a:rPr lang="zh-CN" altLang="en-US" dirty="0"/>
              <a:t>万缺口，根据国家官方公布的数据，未来几年</a:t>
            </a:r>
            <a:r>
              <a:rPr lang="en-US" altLang="zh-CN" dirty="0" smtClean="0"/>
              <a:t>iOS</a:t>
            </a:r>
            <a:r>
              <a:rPr lang="zh-CN" altLang="en-US" dirty="0" smtClean="0"/>
              <a:t>软件开发</a:t>
            </a:r>
            <a:r>
              <a:rPr lang="zh-CN" altLang="en-US" dirty="0"/>
              <a:t>人才市场缺口将达百万，未来几年内</a:t>
            </a:r>
            <a:r>
              <a:rPr lang="zh-CN" altLang="en-US" dirty="0" smtClean="0"/>
              <a:t>，</a:t>
            </a:r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/>
              <a:t>软件开发人员都将</a:t>
            </a:r>
            <a:r>
              <a:rPr lang="zh-CN" altLang="en-US" dirty="0" smtClean="0"/>
              <a:t>供不应求，高薪纳贤便成为社会发展所需。</a:t>
            </a:r>
          </a:p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endParaRPr lang="en-US" altLang="zh-CN" dirty="0"/>
          </a:p>
        </p:txBody>
      </p:sp>
      <p:pic>
        <p:nvPicPr>
          <p:cNvPr id="5" name="Picture 3" descr="C:\Users\Administrator\Desktop\QQ截图201503182111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1048"/>
            <a:ext cx="767841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68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279232" y="117491"/>
            <a:ext cx="5868144" cy="84014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开发薪资水平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395536" y="1196752"/>
            <a:ext cx="82809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开发</a:t>
            </a:r>
            <a:r>
              <a:rPr lang="zh-CN" altLang="en-US" dirty="0"/>
              <a:t>者</a:t>
            </a:r>
            <a:r>
              <a:rPr lang="zh-CN" altLang="en-US" dirty="0" smtClean="0"/>
              <a:t>薪酬范围比例以及月薪与工作经验。</a:t>
            </a:r>
            <a:endParaRPr lang="en-US" altLang="zh-CN" dirty="0"/>
          </a:p>
        </p:txBody>
      </p:sp>
      <p:pic>
        <p:nvPicPr>
          <p:cNvPr id="15364" name="Picture 4" descr="C:\Users\Administrator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01008"/>
            <a:ext cx="4572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C:\Users\Administrator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" y="2913598"/>
            <a:ext cx="4586401" cy="260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black">
          <a:xfrm>
            <a:off x="1043609" y="2247255"/>
            <a:ext cx="2235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b="1" dirty="0" smtClean="0">
                <a:solidFill>
                  <a:srgbClr val="00B050"/>
                </a:solidFill>
                <a:cs typeface="Arial" charset="0"/>
              </a:rPr>
              <a:t>月薪范围比例</a:t>
            </a:r>
            <a:endParaRPr lang="en-US" altLang="zh-CN" sz="2400" b="1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black">
          <a:xfrm>
            <a:off x="5404275" y="2823319"/>
            <a:ext cx="24080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b="1" dirty="0" smtClean="0">
                <a:solidFill>
                  <a:srgbClr val="00B050"/>
                </a:solidFill>
                <a:cs typeface="Arial" charset="0"/>
              </a:rPr>
              <a:t>月薪与工作经验</a:t>
            </a:r>
            <a:endParaRPr lang="en-US" altLang="zh-CN" sz="2400" b="1" dirty="0">
              <a:solidFill>
                <a:srgbClr val="00B05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0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31840" y="44624"/>
            <a:ext cx="5868144" cy="10081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发展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前景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323528" y="1268760"/>
            <a:ext cx="82809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 smtClean="0"/>
              <a:t>移动互联网发展趋势正向苹果的理想化发展。</a:t>
            </a:r>
            <a:endParaRPr lang="en-US" altLang="zh-CN" dirty="0"/>
          </a:p>
        </p:txBody>
      </p:sp>
      <p:sp>
        <p:nvSpPr>
          <p:cNvPr id="11" name="AutoShape 2"/>
          <p:cNvSpPr>
            <a:spLocks noChangeArrowheads="1"/>
          </p:cNvSpPr>
          <p:nvPr/>
        </p:nvSpPr>
        <p:spPr bwMode="gray">
          <a:xfrm>
            <a:off x="102492" y="2204864"/>
            <a:ext cx="1805212" cy="396044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gray">
          <a:xfrm>
            <a:off x="2218655" y="2276872"/>
            <a:ext cx="1944216" cy="388843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2941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gray">
          <a:xfrm>
            <a:off x="4495428" y="2266414"/>
            <a:ext cx="2078260" cy="388843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72941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6861720" y="2204864"/>
            <a:ext cx="2174776" cy="388843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6078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gray">
          <a:xfrm>
            <a:off x="9014271" y="3423543"/>
            <a:ext cx="3175" cy="1463675"/>
          </a:xfrm>
          <a:prstGeom prst="line">
            <a:avLst/>
          </a:prstGeom>
          <a:noFill/>
          <a:ln w="19050">
            <a:solidFill>
              <a:srgbClr val="080808">
                <a:alpha val="2196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gray">
          <a:xfrm>
            <a:off x="179512" y="3140968"/>
            <a:ext cx="166119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从</a:t>
            </a:r>
            <a:r>
              <a:rPr lang="en-US" altLang="zh-CN" sz="1400" b="1" dirty="0">
                <a:solidFill>
                  <a:srgbClr val="FFFFFF"/>
                </a:solidFill>
                <a:cs typeface="Arial" charset="0"/>
              </a:rPr>
              <a:t>2007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年至</a:t>
            </a:r>
            <a:r>
              <a:rPr lang="en-US" altLang="zh-CN" sz="1400" b="1" dirty="0">
                <a:solidFill>
                  <a:srgbClr val="FFFFFF"/>
                </a:solidFill>
                <a:cs typeface="Arial" charset="0"/>
              </a:rPr>
              <a:t>2014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年这</a:t>
            </a:r>
            <a:r>
              <a:rPr lang="en-US" altLang="zh-CN" sz="1400" b="1" dirty="0">
                <a:solidFill>
                  <a:srgbClr val="FFFFFF"/>
                </a:solidFill>
                <a:cs typeface="Arial" charset="0"/>
              </a:rPr>
              <a:t>7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年的时间里</a:t>
            </a:r>
            <a:r>
              <a:rPr lang="zh-CN" altLang="en-US" sz="1400" b="1" dirty="0" smtClean="0">
                <a:solidFill>
                  <a:srgbClr val="FFFFFF"/>
                </a:solidFill>
                <a:cs typeface="Arial" charset="0"/>
              </a:rPr>
              <a:t>，</a:t>
            </a:r>
            <a:r>
              <a:rPr lang="en-US" altLang="zh-CN" sz="1400" b="1" dirty="0" err="1" smtClean="0">
                <a:solidFill>
                  <a:srgbClr val="FFFFFF"/>
                </a:solidFill>
                <a:cs typeface="Arial" charset="0"/>
              </a:rPr>
              <a:t>iOS</a:t>
            </a:r>
            <a:r>
              <a:rPr lang="zh-CN" altLang="en-US" sz="1400" b="1" dirty="0" smtClean="0">
                <a:solidFill>
                  <a:srgbClr val="FFFFFF"/>
                </a:solidFill>
                <a:cs typeface="Arial" charset="0"/>
              </a:rPr>
              <a:t>操作系统成为炙手可热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的移动操作系统，同时搭载</a:t>
            </a:r>
            <a:r>
              <a:rPr lang="en-US" altLang="zh-CN" sz="1400" b="1" dirty="0" err="1">
                <a:solidFill>
                  <a:srgbClr val="FFFFFF"/>
                </a:solidFill>
                <a:cs typeface="Arial" charset="0"/>
              </a:rPr>
              <a:t>iOS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系统</a:t>
            </a:r>
            <a:r>
              <a:rPr lang="zh-CN" altLang="en-US" sz="1400" b="1" dirty="0" smtClean="0">
                <a:solidFill>
                  <a:srgbClr val="FFFFFF"/>
                </a:solidFill>
                <a:cs typeface="Arial" charset="0"/>
              </a:rPr>
              <a:t>的设备使苹果公司成为全球市值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最高的公司</a:t>
            </a:r>
            <a:r>
              <a:rPr lang="zh-CN" altLang="en-US" sz="1400" b="1" dirty="0" smtClean="0">
                <a:solidFill>
                  <a:srgbClr val="FFFFFF"/>
                </a:solidFill>
                <a:cs typeface="Arial" charset="0"/>
              </a:rPr>
              <a:t>，造就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了一大批</a:t>
            </a:r>
            <a:r>
              <a:rPr lang="en-US" altLang="zh-CN" sz="1400" b="1" dirty="0" err="1">
                <a:solidFill>
                  <a:srgbClr val="FFFFFF"/>
                </a:solidFill>
                <a:cs typeface="Arial" charset="0"/>
              </a:rPr>
              <a:t>iOS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开发成功的人</a:t>
            </a:r>
            <a:endParaRPr lang="en-US" altLang="zh-CN" sz="1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gray">
          <a:xfrm>
            <a:off x="179513" y="2420888"/>
            <a:ext cx="165618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FFFFFF"/>
                </a:solidFill>
                <a:cs typeface="Arial" charset="0"/>
              </a:rPr>
              <a:t>前景解析</a:t>
            </a:r>
            <a:endParaRPr lang="en-US" altLang="zh-CN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gray">
          <a:xfrm>
            <a:off x="2290663" y="2276872"/>
            <a:ext cx="1765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 err="1" smtClean="0">
                <a:solidFill>
                  <a:srgbClr val="FFFFFF"/>
                </a:solidFill>
                <a:cs typeface="Arial" charset="0"/>
              </a:rPr>
              <a:t>iOS</a:t>
            </a:r>
            <a:r>
              <a:rPr lang="zh-CN" altLang="en-US" sz="2000" b="1" dirty="0" smtClean="0">
                <a:solidFill>
                  <a:srgbClr val="FFFFFF"/>
                </a:solidFill>
                <a:cs typeface="Arial" charset="0"/>
              </a:rPr>
              <a:t>开发表现抢眼</a:t>
            </a:r>
            <a:endParaRPr lang="en-US" altLang="zh-CN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gray">
          <a:xfrm>
            <a:off x="4557464" y="2276872"/>
            <a:ext cx="18827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 sz="2000" b="1">
                <a:solidFill>
                  <a:srgbClr val="FFFFFF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人才招聘，供不应求</a:t>
            </a:r>
            <a:endParaRPr lang="en-US" altLang="zh-CN" dirty="0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gray">
          <a:xfrm>
            <a:off x="6861720" y="2276872"/>
            <a:ext cx="212216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FFFFFF"/>
                </a:solidFill>
                <a:cs typeface="Arial" charset="0"/>
              </a:rPr>
              <a:t>国内现状，缺少</a:t>
            </a:r>
            <a:r>
              <a:rPr lang="en-US" altLang="zh-CN" sz="2000" b="1" dirty="0" err="1">
                <a:solidFill>
                  <a:srgbClr val="FFFFFF"/>
                </a:solidFill>
                <a:cs typeface="Arial" charset="0"/>
              </a:rPr>
              <a:t>iOS</a:t>
            </a:r>
            <a:r>
              <a:rPr lang="zh-CN" altLang="en-US" sz="2000" b="1" dirty="0">
                <a:solidFill>
                  <a:srgbClr val="FFFFFF"/>
                </a:solidFill>
                <a:cs typeface="Arial" charset="0"/>
              </a:rPr>
              <a:t>开发人才</a:t>
            </a:r>
            <a:endParaRPr lang="en-US" altLang="zh-CN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gray">
          <a:xfrm>
            <a:off x="2290663" y="3140968"/>
            <a:ext cx="18002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苹果</a:t>
            </a:r>
            <a:r>
              <a:rPr lang="en-US" altLang="zh-CN" sz="1400" b="1" dirty="0" err="1">
                <a:solidFill>
                  <a:srgbClr val="FFFFFF"/>
                </a:solidFill>
                <a:cs typeface="Arial" charset="0"/>
              </a:rPr>
              <a:t>iOS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系统主导北美移动互联网市场。其中</a:t>
            </a:r>
            <a:r>
              <a:rPr lang="en-US" altLang="zh-CN" sz="1400" b="1" dirty="0">
                <a:solidFill>
                  <a:srgbClr val="FFFFFF"/>
                </a:solidFill>
                <a:cs typeface="Arial" charset="0"/>
              </a:rPr>
              <a:t>iPhone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所产生的移动流量，直接占到了美国和加拿大智能手机市场总流量的</a:t>
            </a:r>
            <a:r>
              <a:rPr lang="en-US" altLang="zh-CN" sz="1400" b="1" dirty="0">
                <a:solidFill>
                  <a:srgbClr val="FFFFFF"/>
                </a:solidFill>
                <a:cs typeface="Arial" charset="0"/>
              </a:rPr>
              <a:t>53.1%——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超过了</a:t>
            </a:r>
            <a:r>
              <a:rPr lang="en-US" altLang="zh-CN" sz="1400" b="1" dirty="0">
                <a:solidFill>
                  <a:srgbClr val="FFFFFF"/>
                </a:solidFill>
                <a:cs typeface="Arial" charset="0"/>
              </a:rPr>
              <a:t>Android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、黑莓以及</a:t>
            </a:r>
            <a:r>
              <a:rPr lang="en-US" altLang="zh-CN" sz="1400" b="1" dirty="0">
                <a:solidFill>
                  <a:srgbClr val="FFFFFF"/>
                </a:solidFill>
                <a:cs typeface="Arial" charset="0"/>
              </a:rPr>
              <a:t>Windows Phone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等所有智能手机流量的总和</a:t>
            </a:r>
            <a:endParaRPr lang="en-US" altLang="zh-CN" sz="1600" b="1" dirty="0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gray">
          <a:xfrm>
            <a:off x="4485456" y="2996952"/>
            <a:ext cx="2088232" cy="310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FontTx/>
              <a:buChar char="•"/>
              <a:defRPr sz="1400" b="1">
                <a:solidFill>
                  <a:srgbClr val="FFFFFF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pPr>
              <a:buNone/>
            </a:pPr>
            <a:r>
              <a:rPr lang="zh-CN" altLang="en-US" dirty="0" smtClean="0"/>
              <a:t>庞大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应用</a:t>
            </a:r>
            <a:r>
              <a:rPr lang="zh-CN" altLang="en-US" dirty="0"/>
              <a:t>市场，</a:t>
            </a:r>
            <a:r>
              <a:rPr lang="zh-CN" altLang="en-US" dirty="0" smtClean="0"/>
              <a:t>使应用开发公司争抢</a:t>
            </a:r>
            <a:r>
              <a:rPr lang="en-US" altLang="zh-CN" dirty="0" err="1"/>
              <a:t>iOS</a:t>
            </a:r>
            <a:r>
              <a:rPr lang="zh-CN" altLang="en-US" dirty="0"/>
              <a:t>开发者</a:t>
            </a:r>
            <a:r>
              <a:rPr lang="zh-CN" altLang="en-US" dirty="0" smtClean="0"/>
              <a:t>。由于</a:t>
            </a:r>
            <a:r>
              <a:rPr lang="en-US" altLang="zh-CN" dirty="0" err="1"/>
              <a:t>iOS</a:t>
            </a:r>
            <a:r>
              <a:rPr lang="zh-CN" altLang="en-US" dirty="0"/>
              <a:t>系统开发技术走在全球手机系统的前端，其他系统平台应用开发公司和系统研发公司也在同时高薪挖角。</a:t>
            </a:r>
            <a:r>
              <a:rPr lang="en-US" altLang="zh-CN" dirty="0"/>
              <a:t>72%</a:t>
            </a:r>
            <a:r>
              <a:rPr lang="zh-CN" altLang="en-US" dirty="0"/>
              <a:t>的招聘公司称，他们正在招聘</a:t>
            </a:r>
            <a:r>
              <a:rPr lang="en-US" altLang="zh-CN" dirty="0" err="1"/>
              <a:t>iOS</a:t>
            </a:r>
            <a:r>
              <a:rPr lang="zh-CN" altLang="en-US" dirty="0"/>
              <a:t>平台开发人才，其中</a:t>
            </a:r>
            <a:r>
              <a:rPr lang="en-US" altLang="zh-CN" dirty="0"/>
              <a:t>38%</a:t>
            </a:r>
            <a:r>
              <a:rPr lang="zh-CN" altLang="en-US" dirty="0"/>
              <a:t>的招聘公司表示，</a:t>
            </a:r>
            <a:r>
              <a:rPr lang="en-US" altLang="zh-CN" dirty="0" err="1"/>
              <a:t>iOS</a:t>
            </a:r>
            <a:r>
              <a:rPr lang="zh-CN" altLang="en-US" dirty="0" smtClean="0"/>
              <a:t>平台开发</a:t>
            </a:r>
            <a:r>
              <a:rPr lang="zh-CN" altLang="en-US" dirty="0" smtClean="0"/>
              <a:t>人员</a:t>
            </a:r>
            <a:r>
              <a:rPr lang="zh-CN" altLang="en-US" dirty="0" smtClean="0"/>
              <a:t>要比</a:t>
            </a:r>
            <a:r>
              <a:rPr lang="zh-CN" altLang="en-US" dirty="0"/>
              <a:t>任何其</a:t>
            </a:r>
            <a:r>
              <a:rPr lang="zh-CN" altLang="en-US" dirty="0" smtClean="0"/>
              <a:t>他平台开发</a:t>
            </a:r>
            <a:r>
              <a:rPr lang="zh-CN" altLang="en-US" dirty="0" smtClean="0"/>
              <a:t>人员</a:t>
            </a:r>
            <a:r>
              <a:rPr lang="zh-CN" altLang="en-US" dirty="0" smtClean="0"/>
              <a:t>更受招聘公司青睐</a:t>
            </a:r>
            <a:endParaRPr lang="en-US" altLang="zh-CN" dirty="0"/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gray">
          <a:xfrm>
            <a:off x="6861720" y="2996952"/>
            <a:ext cx="2160240" cy="310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FontTx/>
              <a:buChar char="•"/>
              <a:defRPr sz="1400" b="1">
                <a:solidFill>
                  <a:srgbClr val="FFFFFF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pPr>
              <a:buNone/>
            </a:pPr>
            <a:r>
              <a:rPr lang="zh-CN" altLang="en-US" dirty="0"/>
              <a:t>国内</a:t>
            </a:r>
            <a:r>
              <a:rPr lang="en-US" altLang="zh-CN" dirty="0" err="1"/>
              <a:t>iOS</a:t>
            </a:r>
            <a:r>
              <a:rPr lang="zh-CN" altLang="en-US" dirty="0"/>
              <a:t>开发起步相对较晚，人才培养机制更是远远跟不上市场发展速度。有限的</a:t>
            </a:r>
            <a:r>
              <a:rPr lang="en-US" altLang="zh-CN" dirty="0" err="1"/>
              <a:t>iOS</a:t>
            </a:r>
            <a:r>
              <a:rPr lang="zh-CN" altLang="en-US" dirty="0"/>
              <a:t>开发人才成了国内企业必争的资源。甚至有的企业</a:t>
            </a:r>
            <a:r>
              <a:rPr lang="zh-CN" altLang="en-US" dirty="0" smtClean="0"/>
              <a:t>不得不考虑进行企业</a:t>
            </a:r>
            <a:r>
              <a:rPr lang="en-US" altLang="zh-CN" dirty="0" err="1" smtClean="0"/>
              <a:t>i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培训来填补人才空缺</a:t>
            </a:r>
            <a:r>
              <a:rPr lang="zh-CN" altLang="en-US" dirty="0"/>
              <a:t>。一名</a:t>
            </a:r>
            <a:r>
              <a:rPr lang="en-US" altLang="zh-CN" dirty="0" err="1"/>
              <a:t>iOS</a:t>
            </a:r>
            <a:r>
              <a:rPr lang="zh-CN" altLang="en-US" dirty="0"/>
              <a:t>开发新手要比普通软件开发新手高出约</a:t>
            </a:r>
            <a:r>
              <a:rPr lang="en-US" altLang="zh-CN" dirty="0"/>
              <a:t>20-30%</a:t>
            </a:r>
            <a:r>
              <a:rPr lang="zh-CN" altLang="en-US" dirty="0"/>
              <a:t>的薪资，有些企业甚至更高，符合条件或有项目经验的开发工程师的薪资水平更是惊人</a:t>
            </a:r>
            <a:r>
              <a:rPr lang="en-US" altLang="zh-CN" dirty="0"/>
              <a:t>!</a:t>
            </a:r>
            <a:endParaRPr lang="en-US" altLang="zh-CN" dirty="0"/>
          </a:p>
        </p:txBody>
      </p:sp>
      <p:sp>
        <p:nvSpPr>
          <p:cNvPr id="26" name="AutoShape 19"/>
          <p:cNvSpPr>
            <a:spLocks noChangeArrowheads="1"/>
          </p:cNvSpPr>
          <p:nvPr/>
        </p:nvSpPr>
        <p:spPr bwMode="gray">
          <a:xfrm>
            <a:off x="1907704" y="3933056"/>
            <a:ext cx="265112" cy="274637"/>
          </a:xfrm>
          <a:prstGeom prst="rightArrow">
            <a:avLst>
              <a:gd name="adj1" fmla="val 55833"/>
              <a:gd name="adj2" fmla="val 62718"/>
            </a:avLst>
          </a:prstGeom>
          <a:solidFill>
            <a:schemeClr val="accent1"/>
          </a:solidFill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sp>
        <p:nvSpPr>
          <p:cNvPr id="27" name="AutoShape 20"/>
          <p:cNvSpPr>
            <a:spLocks noChangeArrowheads="1"/>
          </p:cNvSpPr>
          <p:nvPr/>
        </p:nvSpPr>
        <p:spPr bwMode="gray">
          <a:xfrm>
            <a:off x="4162871" y="3933056"/>
            <a:ext cx="265113" cy="274637"/>
          </a:xfrm>
          <a:prstGeom prst="rightArrow">
            <a:avLst>
              <a:gd name="adj1" fmla="val 55833"/>
              <a:gd name="adj2" fmla="val 62718"/>
            </a:avLst>
          </a:prstGeom>
          <a:solidFill>
            <a:schemeClr val="accent2"/>
          </a:solidFill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sp>
        <p:nvSpPr>
          <p:cNvPr id="28" name="AutoShape 21"/>
          <p:cNvSpPr>
            <a:spLocks noChangeArrowheads="1"/>
          </p:cNvSpPr>
          <p:nvPr/>
        </p:nvSpPr>
        <p:spPr bwMode="gray">
          <a:xfrm>
            <a:off x="6573688" y="3933056"/>
            <a:ext cx="265112" cy="274637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8064A2"/>
          </a:solidFill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gray">
          <a:xfrm>
            <a:off x="251520" y="2996952"/>
            <a:ext cx="144016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gray">
          <a:xfrm>
            <a:off x="2434679" y="2996952"/>
            <a:ext cx="1571779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gray">
          <a:xfrm>
            <a:off x="4629472" y="2996952"/>
            <a:ext cx="1748408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gray">
          <a:xfrm>
            <a:off x="7005736" y="2996952"/>
            <a:ext cx="1892424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65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683568" y="188640"/>
            <a:ext cx="7918945" cy="821184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为什么要就业？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194" name="Picture 2" descr="C:\Users\Administrator\Desktop\g0_142769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436" y="1334554"/>
            <a:ext cx="2480028" cy="173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dministrator\Desktop\7709421_144727582118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400" y="1544365"/>
            <a:ext cx="2285776" cy="152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Administrator\Desktop\u=3716988989,3852275778&amp;fm=21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185693"/>
            <a:ext cx="1440160" cy="95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Administrator\Desktop\u=3156176728,2203569585&amp;fm=21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23" y="3259856"/>
            <a:ext cx="1382449" cy="80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Administrator\Desktop\2009101421265031899623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53" y="3124150"/>
            <a:ext cx="1919575" cy="124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Administrator\Desktop\4003137177973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459" y="4365104"/>
            <a:ext cx="2127013" cy="176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Administrator\Desktop\1110131650b1b1fd70e8f03acf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912" y="4519270"/>
            <a:ext cx="2447304" cy="193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 Box 10"/>
          <p:cNvSpPr txBox="1">
            <a:spLocks noChangeArrowheads="1"/>
          </p:cNvSpPr>
          <p:nvPr/>
        </p:nvSpPr>
        <p:spPr bwMode="black">
          <a:xfrm rot="827993">
            <a:off x="783860" y="2005996"/>
            <a:ext cx="28726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生活</a:t>
            </a:r>
            <a:r>
              <a:rPr lang="en-US" altLang="zh-CN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!!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pic>
        <p:nvPicPr>
          <p:cNvPr id="8201" name="Picture 9" descr="C:\Users\Administrator\Desktop\8220790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78" y="3259856"/>
            <a:ext cx="3577675" cy="306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>
          <a:xfrm rot="1987447">
            <a:off x="2555776" y="2204864"/>
            <a:ext cx="115212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 Box 10"/>
          <p:cNvSpPr txBox="1">
            <a:spLocks noChangeArrowheads="1"/>
          </p:cNvSpPr>
          <p:nvPr/>
        </p:nvSpPr>
        <p:spPr bwMode="black">
          <a:xfrm rot="827993">
            <a:off x="1094972" y="1357924"/>
            <a:ext cx="28726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FF0000"/>
                </a:solidFill>
              </a:rPr>
              <a:t>生存</a:t>
            </a:r>
            <a:r>
              <a:rPr lang="en-US" altLang="zh-CN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!  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122" name="Text Box 10"/>
          <p:cNvSpPr txBox="1">
            <a:spLocks noChangeArrowheads="1"/>
          </p:cNvSpPr>
          <p:nvPr/>
        </p:nvSpPr>
        <p:spPr bwMode="black">
          <a:xfrm rot="827993">
            <a:off x="49324" y="2658497"/>
            <a:ext cx="38743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车子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!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房子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!!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孩子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!!!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10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23850" y="116632"/>
            <a:ext cx="5868144" cy="8367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平台的</a:t>
            </a:r>
            <a:r>
              <a:rPr lang="en-US" altLang="zh-CN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大优势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984604" y="5738812"/>
            <a:ext cx="7239000" cy="3962400"/>
          </a:xfrm>
          <a:prstGeom prst="roundRect">
            <a:avLst>
              <a:gd name="adj" fmla="val 10375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6" name="Group 3"/>
          <p:cNvGrpSpPr>
            <a:grpSpLocks/>
          </p:cNvGrpSpPr>
          <p:nvPr/>
        </p:nvGrpSpPr>
        <p:grpSpPr bwMode="auto">
          <a:xfrm rot="-5400000">
            <a:off x="899319" y="3058319"/>
            <a:ext cx="4111625" cy="1598613"/>
            <a:chOff x="564" y="1992"/>
            <a:chExt cx="2658" cy="984"/>
          </a:xfrm>
        </p:grpSpPr>
        <p:sp>
          <p:nvSpPr>
            <p:cNvPr id="57" name="Freeform 4"/>
            <p:cNvSpPr>
              <a:spLocks/>
            </p:cNvSpPr>
            <p:nvPr/>
          </p:nvSpPr>
          <p:spPr bwMode="gray">
            <a:xfrm>
              <a:off x="564" y="2003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2687 w 735"/>
                <a:gd name="T3" fmla="*/ 1424 h 532"/>
                <a:gd name="T4" fmla="*/ 4060 w 735"/>
                <a:gd name="T5" fmla="*/ 1424 h 532"/>
                <a:gd name="T6" fmla="*/ 4480 w 735"/>
                <a:gd name="T7" fmla="*/ 1758 h 532"/>
                <a:gd name="T8" fmla="*/ 4495 w 735"/>
                <a:gd name="T9" fmla="*/ 2834 h 532"/>
                <a:gd name="T10" fmla="*/ 4207 w 735"/>
                <a:gd name="T11" fmla="*/ 2823 h 532"/>
                <a:gd name="T12" fmla="*/ 4708 w 735"/>
                <a:gd name="T13" fmla="*/ 3753 h 532"/>
                <a:gd name="T14" fmla="*/ 5169 w 735"/>
                <a:gd name="T15" fmla="*/ 2834 h 532"/>
                <a:gd name="T16" fmla="*/ 4894 w 735"/>
                <a:gd name="T17" fmla="*/ 2834 h 532"/>
                <a:gd name="T18" fmla="*/ 4881 w 735"/>
                <a:gd name="T19" fmla="*/ 1594 h 532"/>
                <a:gd name="T20" fmla="*/ 4330 w 735"/>
                <a:gd name="T21" fmla="*/ 1058 h 532"/>
                <a:gd name="T22" fmla="*/ 2358 w 735"/>
                <a:gd name="T23" fmla="*/ 1051 h 532"/>
                <a:gd name="T24" fmla="*/ 482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35" h="532">
                  <a:moveTo>
                    <a:pt x="0" y="0"/>
                  </a:moveTo>
                  <a:cubicBezTo>
                    <a:pt x="0" y="0"/>
                    <a:pt x="85" y="216"/>
                    <a:pt x="382" y="202"/>
                  </a:cubicBezTo>
                  <a:cubicBezTo>
                    <a:pt x="479" y="202"/>
                    <a:pt x="577" y="202"/>
                    <a:pt x="577" y="202"/>
                  </a:cubicBezTo>
                  <a:cubicBezTo>
                    <a:pt x="577" y="202"/>
                    <a:pt x="639" y="201"/>
                    <a:pt x="637" y="249"/>
                  </a:cubicBezTo>
                  <a:cubicBezTo>
                    <a:pt x="638" y="325"/>
                    <a:pt x="639" y="402"/>
                    <a:pt x="639" y="402"/>
                  </a:cubicBezTo>
                  <a:lnTo>
                    <a:pt x="598" y="400"/>
                  </a:lnTo>
                  <a:lnTo>
                    <a:pt x="669" y="532"/>
                  </a:lnTo>
                  <a:lnTo>
                    <a:pt x="735" y="402"/>
                  </a:lnTo>
                  <a:lnTo>
                    <a:pt x="696" y="402"/>
                  </a:lnTo>
                  <a:cubicBezTo>
                    <a:pt x="696" y="402"/>
                    <a:pt x="695" y="314"/>
                    <a:pt x="694" y="226"/>
                  </a:cubicBezTo>
                  <a:cubicBezTo>
                    <a:pt x="687" y="160"/>
                    <a:pt x="616" y="150"/>
                    <a:pt x="616" y="150"/>
                  </a:cubicBezTo>
                  <a:cubicBezTo>
                    <a:pt x="556" y="137"/>
                    <a:pt x="473" y="153"/>
                    <a:pt x="335" y="149"/>
                  </a:cubicBezTo>
                  <a:cubicBezTo>
                    <a:pt x="110" y="126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Freeform 5"/>
            <p:cNvSpPr>
              <a:spLocks/>
            </p:cNvSpPr>
            <p:nvPr/>
          </p:nvSpPr>
          <p:spPr bwMode="gray">
            <a:xfrm>
              <a:off x="1773" y="1992"/>
              <a:ext cx="231" cy="984"/>
            </a:xfrm>
            <a:custGeom>
              <a:avLst/>
              <a:gdLst>
                <a:gd name="T0" fmla="*/ 259 w 142"/>
                <a:gd name="T1" fmla="*/ 8 h 604"/>
                <a:gd name="T2" fmla="*/ 316 w 142"/>
                <a:gd name="T3" fmla="*/ 3325 h 604"/>
                <a:gd name="T4" fmla="*/ 0 w 142"/>
                <a:gd name="T5" fmla="*/ 3338 h 604"/>
                <a:gd name="T6" fmla="*/ 503 w 142"/>
                <a:gd name="T7" fmla="*/ 4255 h 604"/>
                <a:gd name="T8" fmla="*/ 996 w 142"/>
                <a:gd name="T9" fmla="*/ 3338 h 604"/>
                <a:gd name="T10" fmla="*/ 701 w 142"/>
                <a:gd name="T11" fmla="*/ 3338 h 604"/>
                <a:gd name="T12" fmla="*/ 693 w 142"/>
                <a:gd name="T13" fmla="*/ 0 h 604"/>
                <a:gd name="T14" fmla="*/ 259 w 142"/>
                <a:gd name="T15" fmla="*/ 8 h 6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2"/>
                <a:gd name="T25" fmla="*/ 0 h 604"/>
                <a:gd name="T26" fmla="*/ 142 w 142"/>
                <a:gd name="T27" fmla="*/ 604 h 6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Freeform 6"/>
            <p:cNvSpPr>
              <a:spLocks/>
            </p:cNvSpPr>
            <p:nvPr/>
          </p:nvSpPr>
          <p:spPr bwMode="gray">
            <a:xfrm flipH="1">
              <a:off x="2025" y="2003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2687 w 735"/>
                <a:gd name="T3" fmla="*/ 1424 h 532"/>
                <a:gd name="T4" fmla="*/ 4060 w 735"/>
                <a:gd name="T5" fmla="*/ 1424 h 532"/>
                <a:gd name="T6" fmla="*/ 4480 w 735"/>
                <a:gd name="T7" fmla="*/ 1758 h 532"/>
                <a:gd name="T8" fmla="*/ 4495 w 735"/>
                <a:gd name="T9" fmla="*/ 2834 h 532"/>
                <a:gd name="T10" fmla="*/ 4207 w 735"/>
                <a:gd name="T11" fmla="*/ 2823 h 532"/>
                <a:gd name="T12" fmla="*/ 4708 w 735"/>
                <a:gd name="T13" fmla="*/ 3753 h 532"/>
                <a:gd name="T14" fmla="*/ 5169 w 735"/>
                <a:gd name="T15" fmla="*/ 2834 h 532"/>
                <a:gd name="T16" fmla="*/ 4894 w 735"/>
                <a:gd name="T17" fmla="*/ 2834 h 532"/>
                <a:gd name="T18" fmla="*/ 4881 w 735"/>
                <a:gd name="T19" fmla="*/ 1594 h 532"/>
                <a:gd name="T20" fmla="*/ 4330 w 735"/>
                <a:gd name="T21" fmla="*/ 1058 h 532"/>
                <a:gd name="T22" fmla="*/ 2358 w 735"/>
                <a:gd name="T23" fmla="*/ 1051 h 532"/>
                <a:gd name="T24" fmla="*/ 482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35" h="532">
                  <a:moveTo>
                    <a:pt x="0" y="0"/>
                  </a:moveTo>
                  <a:cubicBezTo>
                    <a:pt x="0" y="0"/>
                    <a:pt x="85" y="216"/>
                    <a:pt x="382" y="202"/>
                  </a:cubicBezTo>
                  <a:cubicBezTo>
                    <a:pt x="479" y="202"/>
                    <a:pt x="577" y="202"/>
                    <a:pt x="577" y="202"/>
                  </a:cubicBezTo>
                  <a:cubicBezTo>
                    <a:pt x="577" y="202"/>
                    <a:pt x="639" y="201"/>
                    <a:pt x="637" y="249"/>
                  </a:cubicBezTo>
                  <a:cubicBezTo>
                    <a:pt x="638" y="325"/>
                    <a:pt x="639" y="402"/>
                    <a:pt x="639" y="402"/>
                  </a:cubicBezTo>
                  <a:lnTo>
                    <a:pt x="598" y="400"/>
                  </a:lnTo>
                  <a:lnTo>
                    <a:pt x="669" y="532"/>
                  </a:lnTo>
                  <a:lnTo>
                    <a:pt x="735" y="402"/>
                  </a:lnTo>
                  <a:lnTo>
                    <a:pt x="696" y="402"/>
                  </a:lnTo>
                  <a:cubicBezTo>
                    <a:pt x="696" y="402"/>
                    <a:pt x="695" y="314"/>
                    <a:pt x="694" y="226"/>
                  </a:cubicBezTo>
                  <a:cubicBezTo>
                    <a:pt x="687" y="160"/>
                    <a:pt x="616" y="150"/>
                    <a:pt x="616" y="150"/>
                  </a:cubicBezTo>
                  <a:cubicBezTo>
                    <a:pt x="556" y="137"/>
                    <a:pt x="473" y="153"/>
                    <a:pt x="335" y="149"/>
                  </a:cubicBezTo>
                  <a:cubicBezTo>
                    <a:pt x="110" y="126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" name="Group 7"/>
          <p:cNvGrpSpPr>
            <a:grpSpLocks/>
          </p:cNvGrpSpPr>
          <p:nvPr/>
        </p:nvGrpSpPr>
        <p:grpSpPr bwMode="auto">
          <a:xfrm rot="5400000" flipH="1">
            <a:off x="4287837" y="3033713"/>
            <a:ext cx="4111625" cy="1644650"/>
            <a:chOff x="564" y="1992"/>
            <a:chExt cx="2658" cy="984"/>
          </a:xfrm>
        </p:grpSpPr>
        <p:sp>
          <p:nvSpPr>
            <p:cNvPr id="61" name="Freeform 8"/>
            <p:cNvSpPr>
              <a:spLocks/>
            </p:cNvSpPr>
            <p:nvPr/>
          </p:nvSpPr>
          <p:spPr bwMode="gray">
            <a:xfrm>
              <a:off x="564" y="2003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2687 w 735"/>
                <a:gd name="T3" fmla="*/ 1424 h 532"/>
                <a:gd name="T4" fmla="*/ 4060 w 735"/>
                <a:gd name="T5" fmla="*/ 1424 h 532"/>
                <a:gd name="T6" fmla="*/ 4480 w 735"/>
                <a:gd name="T7" fmla="*/ 1758 h 532"/>
                <a:gd name="T8" fmla="*/ 4495 w 735"/>
                <a:gd name="T9" fmla="*/ 2834 h 532"/>
                <a:gd name="T10" fmla="*/ 4207 w 735"/>
                <a:gd name="T11" fmla="*/ 2823 h 532"/>
                <a:gd name="T12" fmla="*/ 4708 w 735"/>
                <a:gd name="T13" fmla="*/ 3753 h 532"/>
                <a:gd name="T14" fmla="*/ 5169 w 735"/>
                <a:gd name="T15" fmla="*/ 2834 h 532"/>
                <a:gd name="T16" fmla="*/ 4894 w 735"/>
                <a:gd name="T17" fmla="*/ 2834 h 532"/>
                <a:gd name="T18" fmla="*/ 4881 w 735"/>
                <a:gd name="T19" fmla="*/ 1594 h 532"/>
                <a:gd name="T20" fmla="*/ 4330 w 735"/>
                <a:gd name="T21" fmla="*/ 1058 h 532"/>
                <a:gd name="T22" fmla="*/ 2358 w 735"/>
                <a:gd name="T23" fmla="*/ 1051 h 532"/>
                <a:gd name="T24" fmla="*/ 482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35" h="532">
                  <a:moveTo>
                    <a:pt x="0" y="0"/>
                  </a:moveTo>
                  <a:cubicBezTo>
                    <a:pt x="0" y="0"/>
                    <a:pt x="85" y="216"/>
                    <a:pt x="382" y="202"/>
                  </a:cubicBezTo>
                  <a:cubicBezTo>
                    <a:pt x="479" y="202"/>
                    <a:pt x="577" y="202"/>
                    <a:pt x="577" y="202"/>
                  </a:cubicBezTo>
                  <a:cubicBezTo>
                    <a:pt x="577" y="202"/>
                    <a:pt x="639" y="201"/>
                    <a:pt x="637" y="249"/>
                  </a:cubicBezTo>
                  <a:cubicBezTo>
                    <a:pt x="638" y="325"/>
                    <a:pt x="639" y="402"/>
                    <a:pt x="639" y="402"/>
                  </a:cubicBezTo>
                  <a:lnTo>
                    <a:pt x="598" y="400"/>
                  </a:lnTo>
                  <a:lnTo>
                    <a:pt x="669" y="532"/>
                  </a:lnTo>
                  <a:lnTo>
                    <a:pt x="735" y="402"/>
                  </a:lnTo>
                  <a:lnTo>
                    <a:pt x="696" y="402"/>
                  </a:lnTo>
                  <a:cubicBezTo>
                    <a:pt x="696" y="402"/>
                    <a:pt x="695" y="314"/>
                    <a:pt x="694" y="226"/>
                  </a:cubicBezTo>
                  <a:cubicBezTo>
                    <a:pt x="687" y="160"/>
                    <a:pt x="616" y="150"/>
                    <a:pt x="616" y="150"/>
                  </a:cubicBezTo>
                  <a:cubicBezTo>
                    <a:pt x="556" y="137"/>
                    <a:pt x="473" y="153"/>
                    <a:pt x="335" y="149"/>
                  </a:cubicBezTo>
                  <a:cubicBezTo>
                    <a:pt x="110" y="126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Freeform 9"/>
            <p:cNvSpPr>
              <a:spLocks/>
            </p:cNvSpPr>
            <p:nvPr/>
          </p:nvSpPr>
          <p:spPr bwMode="gray">
            <a:xfrm>
              <a:off x="1773" y="1992"/>
              <a:ext cx="231" cy="984"/>
            </a:xfrm>
            <a:custGeom>
              <a:avLst/>
              <a:gdLst>
                <a:gd name="T0" fmla="*/ 259 w 142"/>
                <a:gd name="T1" fmla="*/ 8 h 604"/>
                <a:gd name="T2" fmla="*/ 316 w 142"/>
                <a:gd name="T3" fmla="*/ 3325 h 604"/>
                <a:gd name="T4" fmla="*/ 0 w 142"/>
                <a:gd name="T5" fmla="*/ 3338 h 604"/>
                <a:gd name="T6" fmla="*/ 503 w 142"/>
                <a:gd name="T7" fmla="*/ 4255 h 604"/>
                <a:gd name="T8" fmla="*/ 996 w 142"/>
                <a:gd name="T9" fmla="*/ 3338 h 604"/>
                <a:gd name="T10" fmla="*/ 701 w 142"/>
                <a:gd name="T11" fmla="*/ 3338 h 604"/>
                <a:gd name="T12" fmla="*/ 693 w 142"/>
                <a:gd name="T13" fmla="*/ 0 h 604"/>
                <a:gd name="T14" fmla="*/ 259 w 142"/>
                <a:gd name="T15" fmla="*/ 8 h 6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2"/>
                <a:gd name="T25" fmla="*/ 0 h 604"/>
                <a:gd name="T26" fmla="*/ 142 w 142"/>
                <a:gd name="T27" fmla="*/ 604 h 6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Freeform 10"/>
            <p:cNvSpPr>
              <a:spLocks/>
            </p:cNvSpPr>
            <p:nvPr/>
          </p:nvSpPr>
          <p:spPr bwMode="gray">
            <a:xfrm flipH="1">
              <a:off x="2025" y="2003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2687 w 735"/>
                <a:gd name="T3" fmla="*/ 1424 h 532"/>
                <a:gd name="T4" fmla="*/ 4060 w 735"/>
                <a:gd name="T5" fmla="*/ 1424 h 532"/>
                <a:gd name="T6" fmla="*/ 4480 w 735"/>
                <a:gd name="T7" fmla="*/ 1758 h 532"/>
                <a:gd name="T8" fmla="*/ 4495 w 735"/>
                <a:gd name="T9" fmla="*/ 2834 h 532"/>
                <a:gd name="T10" fmla="*/ 4207 w 735"/>
                <a:gd name="T11" fmla="*/ 2823 h 532"/>
                <a:gd name="T12" fmla="*/ 4708 w 735"/>
                <a:gd name="T13" fmla="*/ 3753 h 532"/>
                <a:gd name="T14" fmla="*/ 5169 w 735"/>
                <a:gd name="T15" fmla="*/ 2834 h 532"/>
                <a:gd name="T16" fmla="*/ 4894 w 735"/>
                <a:gd name="T17" fmla="*/ 2834 h 532"/>
                <a:gd name="T18" fmla="*/ 4881 w 735"/>
                <a:gd name="T19" fmla="*/ 1594 h 532"/>
                <a:gd name="T20" fmla="*/ 4330 w 735"/>
                <a:gd name="T21" fmla="*/ 1058 h 532"/>
                <a:gd name="T22" fmla="*/ 2358 w 735"/>
                <a:gd name="T23" fmla="*/ 1051 h 532"/>
                <a:gd name="T24" fmla="*/ 482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35" h="532">
                  <a:moveTo>
                    <a:pt x="0" y="0"/>
                  </a:moveTo>
                  <a:cubicBezTo>
                    <a:pt x="0" y="0"/>
                    <a:pt x="85" y="216"/>
                    <a:pt x="382" y="202"/>
                  </a:cubicBezTo>
                  <a:cubicBezTo>
                    <a:pt x="479" y="202"/>
                    <a:pt x="577" y="202"/>
                    <a:pt x="577" y="202"/>
                  </a:cubicBezTo>
                  <a:cubicBezTo>
                    <a:pt x="577" y="202"/>
                    <a:pt x="639" y="201"/>
                    <a:pt x="637" y="249"/>
                  </a:cubicBezTo>
                  <a:cubicBezTo>
                    <a:pt x="638" y="325"/>
                    <a:pt x="639" y="402"/>
                    <a:pt x="639" y="402"/>
                  </a:cubicBezTo>
                  <a:lnTo>
                    <a:pt x="598" y="400"/>
                  </a:lnTo>
                  <a:lnTo>
                    <a:pt x="669" y="532"/>
                  </a:lnTo>
                  <a:lnTo>
                    <a:pt x="735" y="402"/>
                  </a:lnTo>
                  <a:lnTo>
                    <a:pt x="696" y="402"/>
                  </a:lnTo>
                  <a:cubicBezTo>
                    <a:pt x="696" y="402"/>
                    <a:pt x="695" y="314"/>
                    <a:pt x="694" y="226"/>
                  </a:cubicBezTo>
                  <a:cubicBezTo>
                    <a:pt x="687" y="160"/>
                    <a:pt x="616" y="150"/>
                    <a:pt x="616" y="150"/>
                  </a:cubicBezTo>
                  <a:cubicBezTo>
                    <a:pt x="556" y="137"/>
                    <a:pt x="473" y="153"/>
                    <a:pt x="335" y="149"/>
                  </a:cubicBezTo>
                  <a:cubicBezTo>
                    <a:pt x="110" y="126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" name="Group 11"/>
          <p:cNvGrpSpPr>
            <a:grpSpLocks/>
          </p:cNvGrpSpPr>
          <p:nvPr/>
        </p:nvGrpSpPr>
        <p:grpSpPr bwMode="auto">
          <a:xfrm>
            <a:off x="3802063" y="3014663"/>
            <a:ext cx="1660525" cy="1612900"/>
            <a:chOff x="2457" y="2000"/>
            <a:chExt cx="901" cy="888"/>
          </a:xfrm>
        </p:grpSpPr>
        <p:pic>
          <p:nvPicPr>
            <p:cNvPr id="65" name="Picture 12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2457" y="2000"/>
              <a:ext cx="901" cy="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Oval 13"/>
            <p:cNvSpPr>
              <a:spLocks noChangeArrowheads="1"/>
            </p:cNvSpPr>
            <p:nvPr/>
          </p:nvSpPr>
          <p:spPr bwMode="lt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gamma/>
                    <a:shade val="26275"/>
                    <a:invGamma/>
                    <a:alpha val="89999"/>
                  </a:srgbClr>
                </a:gs>
                <a:gs pos="50000">
                  <a:srgbClr val="F8F8F8">
                    <a:alpha val="45000"/>
                  </a:srgbClr>
                </a:gs>
                <a:gs pos="100000">
                  <a:srgbClr val="F8F8F8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Freeform 14"/>
            <p:cNvSpPr>
              <a:spLocks/>
            </p:cNvSpPr>
            <p:nvPr/>
          </p:nvSpPr>
          <p:spPr bwMode="ltGray">
            <a:xfrm>
              <a:off x="2550" y="2018"/>
              <a:ext cx="703" cy="308"/>
            </a:xfrm>
            <a:custGeom>
              <a:avLst/>
              <a:gdLst>
                <a:gd name="T0" fmla="*/ 104 w 1321"/>
                <a:gd name="T1" fmla="*/ 14 h 712"/>
                <a:gd name="T2" fmla="*/ 106 w 1321"/>
                <a:gd name="T3" fmla="*/ 16 h 712"/>
                <a:gd name="T4" fmla="*/ 106 w 1321"/>
                <a:gd name="T5" fmla="*/ 17 h 712"/>
                <a:gd name="T6" fmla="*/ 106 w 1321"/>
                <a:gd name="T7" fmla="*/ 18 h 712"/>
                <a:gd name="T8" fmla="*/ 104 w 1321"/>
                <a:gd name="T9" fmla="*/ 19 h 712"/>
                <a:gd name="T10" fmla="*/ 102 w 1321"/>
                <a:gd name="T11" fmla="*/ 20 h 712"/>
                <a:gd name="T12" fmla="*/ 100 w 1321"/>
                <a:gd name="T13" fmla="*/ 21 h 712"/>
                <a:gd name="T14" fmla="*/ 96 w 1321"/>
                <a:gd name="T15" fmla="*/ 22 h 712"/>
                <a:gd name="T16" fmla="*/ 92 w 1321"/>
                <a:gd name="T17" fmla="*/ 23 h 712"/>
                <a:gd name="T18" fmla="*/ 87 w 1321"/>
                <a:gd name="T19" fmla="*/ 23 h 712"/>
                <a:gd name="T20" fmla="*/ 82 w 1321"/>
                <a:gd name="T21" fmla="*/ 24 h 712"/>
                <a:gd name="T22" fmla="*/ 78 w 1321"/>
                <a:gd name="T23" fmla="*/ 24 h 712"/>
                <a:gd name="T24" fmla="*/ 72 w 1321"/>
                <a:gd name="T25" fmla="*/ 25 h 712"/>
                <a:gd name="T26" fmla="*/ 67 w 1321"/>
                <a:gd name="T27" fmla="*/ 25 h 712"/>
                <a:gd name="T28" fmla="*/ 64 w 1321"/>
                <a:gd name="T29" fmla="*/ 25 h 712"/>
                <a:gd name="T30" fmla="*/ 38 w 1321"/>
                <a:gd name="T31" fmla="*/ 25 h 712"/>
                <a:gd name="T32" fmla="*/ 38 w 1321"/>
                <a:gd name="T33" fmla="*/ 25 h 712"/>
                <a:gd name="T34" fmla="*/ 33 w 1321"/>
                <a:gd name="T35" fmla="*/ 25 h 712"/>
                <a:gd name="T36" fmla="*/ 28 w 1321"/>
                <a:gd name="T37" fmla="*/ 25 h 712"/>
                <a:gd name="T38" fmla="*/ 23 w 1321"/>
                <a:gd name="T39" fmla="*/ 24 h 712"/>
                <a:gd name="T40" fmla="*/ 19 w 1321"/>
                <a:gd name="T41" fmla="*/ 24 h 712"/>
                <a:gd name="T42" fmla="*/ 15 w 1321"/>
                <a:gd name="T43" fmla="*/ 24 h 712"/>
                <a:gd name="T44" fmla="*/ 11 w 1321"/>
                <a:gd name="T45" fmla="*/ 23 h 712"/>
                <a:gd name="T46" fmla="*/ 8 w 1321"/>
                <a:gd name="T47" fmla="*/ 22 h 712"/>
                <a:gd name="T48" fmla="*/ 5 w 1321"/>
                <a:gd name="T49" fmla="*/ 22 h 712"/>
                <a:gd name="T50" fmla="*/ 3 w 1321"/>
                <a:gd name="T51" fmla="*/ 21 h 712"/>
                <a:gd name="T52" fmla="*/ 2 w 1321"/>
                <a:gd name="T53" fmla="*/ 20 h 712"/>
                <a:gd name="T54" fmla="*/ 1 w 1321"/>
                <a:gd name="T55" fmla="*/ 19 h 712"/>
                <a:gd name="T56" fmla="*/ 0 w 1321"/>
                <a:gd name="T57" fmla="*/ 18 h 712"/>
                <a:gd name="T58" fmla="*/ 0 w 1321"/>
                <a:gd name="T59" fmla="*/ 18 h 712"/>
                <a:gd name="T60" fmla="*/ 1 w 1321"/>
                <a:gd name="T61" fmla="*/ 17 h 712"/>
                <a:gd name="T62" fmla="*/ 2 w 1321"/>
                <a:gd name="T63" fmla="*/ 16 h 712"/>
                <a:gd name="T64" fmla="*/ 4 w 1321"/>
                <a:gd name="T65" fmla="*/ 13 h 712"/>
                <a:gd name="T66" fmla="*/ 7 w 1321"/>
                <a:gd name="T67" fmla="*/ 10 h 712"/>
                <a:gd name="T68" fmla="*/ 12 w 1321"/>
                <a:gd name="T69" fmla="*/ 8 h 712"/>
                <a:gd name="T70" fmla="*/ 16 w 1321"/>
                <a:gd name="T71" fmla="*/ 6 h 712"/>
                <a:gd name="T72" fmla="*/ 22 w 1321"/>
                <a:gd name="T73" fmla="*/ 4 h 712"/>
                <a:gd name="T74" fmla="*/ 27 w 1321"/>
                <a:gd name="T75" fmla="*/ 3 h 712"/>
                <a:gd name="T76" fmla="*/ 34 w 1321"/>
                <a:gd name="T77" fmla="*/ 2 h 712"/>
                <a:gd name="T78" fmla="*/ 40 w 1321"/>
                <a:gd name="T79" fmla="*/ 1 h 712"/>
                <a:gd name="T80" fmla="*/ 46 w 1321"/>
                <a:gd name="T81" fmla="*/ 0 h 712"/>
                <a:gd name="T82" fmla="*/ 54 w 1321"/>
                <a:gd name="T83" fmla="*/ 0 h 712"/>
                <a:gd name="T84" fmla="*/ 54 w 1321"/>
                <a:gd name="T85" fmla="*/ 0 h 712"/>
                <a:gd name="T86" fmla="*/ 61 w 1321"/>
                <a:gd name="T87" fmla="*/ 0 h 712"/>
                <a:gd name="T88" fmla="*/ 68 w 1321"/>
                <a:gd name="T89" fmla="*/ 1 h 712"/>
                <a:gd name="T90" fmla="*/ 75 w 1321"/>
                <a:gd name="T91" fmla="*/ 2 h 712"/>
                <a:gd name="T92" fmla="*/ 81 w 1321"/>
                <a:gd name="T93" fmla="*/ 3 h 712"/>
                <a:gd name="T94" fmla="*/ 87 w 1321"/>
                <a:gd name="T95" fmla="*/ 5 h 712"/>
                <a:gd name="T96" fmla="*/ 92 w 1321"/>
                <a:gd name="T97" fmla="*/ 7 h 712"/>
                <a:gd name="T98" fmla="*/ 97 w 1321"/>
                <a:gd name="T99" fmla="*/ 9 h 712"/>
                <a:gd name="T100" fmla="*/ 101 w 1321"/>
                <a:gd name="T101" fmla="*/ 11 h 712"/>
                <a:gd name="T102" fmla="*/ 104 w 1321"/>
                <a:gd name="T103" fmla="*/ 14 h 712"/>
                <a:gd name="T104" fmla="*/ 104 w 1321"/>
                <a:gd name="T105" fmla="*/ 14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" name="Group 15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69" name="Group 1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75" name="AutoShape 17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6" name="AutoShape 18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" name="AutoShape 19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" name="AutoShape 20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0" name="Group 2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71" name="AutoShape 22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" name="AutoShape 23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3" name="AutoShape 24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4" name="AutoShape 25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  <p:grpSp>
        <p:nvGrpSpPr>
          <p:cNvPr id="79" name="Group 26"/>
          <p:cNvGrpSpPr>
            <a:grpSpLocks/>
          </p:cNvGrpSpPr>
          <p:nvPr/>
        </p:nvGrpSpPr>
        <p:grpSpPr bwMode="auto">
          <a:xfrm>
            <a:off x="979488" y="1673225"/>
            <a:ext cx="1362075" cy="1322388"/>
            <a:chOff x="4320" y="1152"/>
            <a:chExt cx="414" cy="402"/>
          </a:xfrm>
        </p:grpSpPr>
        <p:sp>
          <p:nvSpPr>
            <p:cNvPr id="80" name="AutoShape 27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Freeform 28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2" name="Group 29"/>
          <p:cNvGrpSpPr>
            <a:grpSpLocks/>
          </p:cNvGrpSpPr>
          <p:nvPr/>
        </p:nvGrpSpPr>
        <p:grpSpPr bwMode="auto">
          <a:xfrm>
            <a:off x="1001713" y="3175000"/>
            <a:ext cx="1362075" cy="1322388"/>
            <a:chOff x="4320" y="1152"/>
            <a:chExt cx="414" cy="402"/>
          </a:xfrm>
        </p:grpSpPr>
        <p:sp>
          <p:nvSpPr>
            <p:cNvPr id="83" name="AutoShape 30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Freeform 31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5" name="Group 32"/>
          <p:cNvGrpSpPr>
            <a:grpSpLocks/>
          </p:cNvGrpSpPr>
          <p:nvPr/>
        </p:nvGrpSpPr>
        <p:grpSpPr bwMode="auto">
          <a:xfrm>
            <a:off x="1016000" y="4697413"/>
            <a:ext cx="1362075" cy="1322387"/>
            <a:chOff x="4320" y="1152"/>
            <a:chExt cx="414" cy="402"/>
          </a:xfrm>
        </p:grpSpPr>
        <p:sp>
          <p:nvSpPr>
            <p:cNvPr id="86" name="AutoShape 33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Freeform 34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8" name="Group 35"/>
          <p:cNvGrpSpPr>
            <a:grpSpLocks/>
          </p:cNvGrpSpPr>
          <p:nvPr/>
        </p:nvGrpSpPr>
        <p:grpSpPr bwMode="auto">
          <a:xfrm>
            <a:off x="6983413" y="1673225"/>
            <a:ext cx="1362075" cy="1322388"/>
            <a:chOff x="4320" y="1152"/>
            <a:chExt cx="414" cy="402"/>
          </a:xfrm>
        </p:grpSpPr>
        <p:sp>
          <p:nvSpPr>
            <p:cNvPr id="89" name="AutoShape 36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Freeform 37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1" name="Group 38"/>
          <p:cNvGrpSpPr>
            <a:grpSpLocks/>
          </p:cNvGrpSpPr>
          <p:nvPr/>
        </p:nvGrpSpPr>
        <p:grpSpPr bwMode="auto">
          <a:xfrm>
            <a:off x="7005638" y="3175000"/>
            <a:ext cx="1362075" cy="1322388"/>
            <a:chOff x="4320" y="1152"/>
            <a:chExt cx="414" cy="402"/>
          </a:xfrm>
        </p:grpSpPr>
        <p:sp>
          <p:nvSpPr>
            <p:cNvPr id="92" name="AutoShape 39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Freeform 40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4" name="Group 41"/>
          <p:cNvGrpSpPr>
            <a:grpSpLocks/>
          </p:cNvGrpSpPr>
          <p:nvPr/>
        </p:nvGrpSpPr>
        <p:grpSpPr bwMode="auto">
          <a:xfrm>
            <a:off x="7019925" y="4697413"/>
            <a:ext cx="1362075" cy="1322387"/>
            <a:chOff x="4320" y="1152"/>
            <a:chExt cx="414" cy="402"/>
          </a:xfrm>
        </p:grpSpPr>
        <p:sp>
          <p:nvSpPr>
            <p:cNvPr id="95" name="AutoShape 42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Freeform 43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7" name="Rectangle 44"/>
          <p:cNvSpPr>
            <a:spLocks noChangeArrowheads="1"/>
          </p:cNvSpPr>
          <p:nvPr/>
        </p:nvSpPr>
        <p:spPr bwMode="auto">
          <a:xfrm>
            <a:off x="1193800" y="1984375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封闭</a:t>
            </a:r>
            <a:endParaRPr lang="en-US" altLang="zh-CN" b="1" dirty="0" smtClean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环境</a:t>
            </a:r>
            <a:endParaRPr lang="en-US" altLang="zh-CN" b="1" dirty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98" name="Rectangle 45"/>
          <p:cNvSpPr>
            <a:spLocks noChangeArrowheads="1"/>
          </p:cNvSpPr>
          <p:nvPr/>
        </p:nvSpPr>
        <p:spPr bwMode="auto">
          <a:xfrm>
            <a:off x="1193800" y="3503613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创新</a:t>
            </a:r>
            <a:endParaRPr lang="en-US" altLang="zh-CN" b="1" dirty="0" smtClean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潜力</a:t>
            </a:r>
            <a:endParaRPr lang="en-US" altLang="zh-CN" b="1" dirty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99" name="Rectangle 46"/>
          <p:cNvSpPr>
            <a:spLocks noChangeArrowheads="1"/>
          </p:cNvSpPr>
          <p:nvPr/>
        </p:nvSpPr>
        <p:spPr bwMode="auto">
          <a:xfrm>
            <a:off x="1193800" y="5027613"/>
            <a:ext cx="990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难于网页内容开发</a:t>
            </a:r>
            <a:endParaRPr lang="en-US" altLang="zh-CN" b="1" dirty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00" name="Rectangle 47"/>
          <p:cNvSpPr>
            <a:spLocks noChangeArrowheads="1"/>
          </p:cNvSpPr>
          <p:nvPr/>
        </p:nvSpPr>
        <p:spPr bwMode="auto">
          <a:xfrm>
            <a:off x="7192963" y="1984375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高端</a:t>
            </a:r>
            <a:endParaRPr lang="en-US" altLang="zh-CN" b="1" dirty="0" smtClean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平台</a:t>
            </a:r>
            <a:endParaRPr lang="en-US" altLang="zh-CN" b="1" dirty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01" name="Rectangle 48"/>
          <p:cNvSpPr>
            <a:spLocks noChangeArrowheads="1"/>
          </p:cNvSpPr>
          <p:nvPr/>
        </p:nvSpPr>
        <p:spPr bwMode="auto">
          <a:xfrm>
            <a:off x="7192963" y="3356992"/>
            <a:ext cx="990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固有高质量标准</a:t>
            </a:r>
            <a:endParaRPr lang="en-US" altLang="zh-CN" b="1" dirty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02" name="Rectangle 49"/>
          <p:cNvSpPr>
            <a:spLocks noChangeArrowheads="1"/>
          </p:cNvSpPr>
          <p:nvPr/>
        </p:nvSpPr>
        <p:spPr bwMode="auto">
          <a:xfrm>
            <a:off x="7192963" y="5027613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优质库类</a:t>
            </a:r>
            <a:endParaRPr lang="en-US" altLang="zh-CN" b="1" dirty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04" name="Rectangle 51"/>
          <p:cNvSpPr>
            <a:spLocks noChangeArrowheads="1"/>
          </p:cNvSpPr>
          <p:nvPr/>
        </p:nvSpPr>
        <p:spPr bwMode="auto">
          <a:xfrm>
            <a:off x="3833813" y="3212976"/>
            <a:ext cx="1600200" cy="127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CN" sz="2400" b="1" dirty="0">
                <a:solidFill>
                  <a:srgbClr val="080808"/>
                </a:solidFill>
                <a:cs typeface="Arial" charset="0"/>
              </a:rPr>
              <a:t>IOS</a:t>
            </a:r>
            <a:r>
              <a:rPr lang="zh-CN" altLang="en-US" sz="2400" b="1" dirty="0">
                <a:solidFill>
                  <a:srgbClr val="080808"/>
                </a:solidFill>
                <a:cs typeface="Arial" charset="0"/>
              </a:rPr>
              <a:t>开发平台的</a:t>
            </a:r>
            <a:r>
              <a:rPr lang="en-US" altLang="zh-CN" sz="2400" b="1" dirty="0">
                <a:solidFill>
                  <a:srgbClr val="080808"/>
                </a:solidFill>
                <a:cs typeface="Arial" charset="0"/>
              </a:rPr>
              <a:t>6</a:t>
            </a:r>
            <a:r>
              <a:rPr lang="zh-CN" altLang="en-US" sz="2400" b="1" dirty="0">
                <a:solidFill>
                  <a:srgbClr val="080808"/>
                </a:solidFill>
                <a:cs typeface="Arial" charset="0"/>
              </a:rPr>
              <a:t>大优势</a:t>
            </a:r>
            <a:endParaRPr lang="en-US" altLang="zh-CN" sz="2400" b="1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147" name="Text Box 50"/>
          <p:cNvSpPr txBox="1">
            <a:spLocks noChangeArrowheads="1"/>
          </p:cNvSpPr>
          <p:nvPr/>
        </p:nvSpPr>
        <p:spPr bwMode="white">
          <a:xfrm>
            <a:off x="2061196" y="4393461"/>
            <a:ext cx="10604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F8F8F8"/>
                </a:solidFill>
                <a:cs typeface="Arial" charset="0"/>
              </a:rPr>
              <a:t>优质库类</a:t>
            </a:r>
            <a:endParaRPr lang="en-US" altLang="zh-CN" sz="1600" b="1" dirty="0">
              <a:solidFill>
                <a:srgbClr val="F8F8F8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4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35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Title 13"/>
          <p:cNvSpPr txBox="1">
            <a:spLocks/>
          </p:cNvSpPr>
          <p:nvPr/>
        </p:nvSpPr>
        <p:spPr bwMode="auto">
          <a:xfrm>
            <a:off x="5814110" y="135197"/>
            <a:ext cx="3143250" cy="78903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  录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7" name="Group 3"/>
          <p:cNvGrpSpPr>
            <a:grpSpLocks/>
          </p:cNvGrpSpPr>
          <p:nvPr/>
        </p:nvGrpSpPr>
        <p:grpSpPr bwMode="auto">
          <a:xfrm>
            <a:off x="1828800" y="2923183"/>
            <a:ext cx="5410200" cy="665162"/>
            <a:chOff x="1152" y="1275"/>
            <a:chExt cx="3408" cy="419"/>
          </a:xfrm>
        </p:grpSpPr>
        <p:grpSp>
          <p:nvGrpSpPr>
            <p:cNvPr id="38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42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1715" y="1323"/>
              <a:ext cx="28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移动互联网概况与发展趋势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gray">
            <a:xfrm>
              <a:off x="1275" y="1337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5" name="Group 19"/>
          <p:cNvGrpSpPr>
            <a:grpSpLocks/>
          </p:cNvGrpSpPr>
          <p:nvPr/>
        </p:nvGrpSpPr>
        <p:grpSpPr bwMode="auto">
          <a:xfrm>
            <a:off x="1828800" y="3915966"/>
            <a:ext cx="5410200" cy="665162"/>
            <a:chOff x="1152" y="2413"/>
            <a:chExt cx="3408" cy="419"/>
          </a:xfrm>
        </p:grpSpPr>
        <p:grpSp>
          <p:nvGrpSpPr>
            <p:cNvPr id="46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50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1746" y="2461"/>
              <a:ext cx="25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800" b="1" dirty="0">
                  <a:solidFill>
                    <a:schemeClr val="accent2">
                      <a:lumMod val="50000"/>
                    </a:schemeClr>
                  </a:solidFill>
                </a:rPr>
                <a:t>iOS</a:t>
              </a:r>
              <a:r>
                <a:rPr lang="zh-CN" altLang="en-US" sz="2800" b="1" dirty="0">
                  <a:solidFill>
                    <a:schemeClr val="accent2">
                      <a:lumMod val="50000"/>
                    </a:schemeClr>
                  </a:solidFill>
                </a:rPr>
                <a:t>开发就业方向与前景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3" name="Group 3"/>
          <p:cNvGrpSpPr>
            <a:grpSpLocks/>
          </p:cNvGrpSpPr>
          <p:nvPr/>
        </p:nvGrpSpPr>
        <p:grpSpPr bwMode="auto">
          <a:xfrm>
            <a:off x="1826096" y="1971750"/>
            <a:ext cx="5410200" cy="665162"/>
            <a:chOff x="1152" y="1275"/>
            <a:chExt cx="3408" cy="419"/>
          </a:xfrm>
        </p:grpSpPr>
        <p:grpSp>
          <p:nvGrpSpPr>
            <p:cNvPr id="54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58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9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0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55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1748" y="1323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当前就业形势分析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7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1" name="Group 19"/>
          <p:cNvGrpSpPr>
            <a:grpSpLocks/>
          </p:cNvGrpSpPr>
          <p:nvPr/>
        </p:nvGrpSpPr>
        <p:grpSpPr bwMode="auto">
          <a:xfrm>
            <a:off x="1835696" y="4852070"/>
            <a:ext cx="5410200" cy="665162"/>
            <a:chOff x="1152" y="2413"/>
            <a:chExt cx="3408" cy="419"/>
          </a:xfrm>
        </p:grpSpPr>
        <p:grpSp>
          <p:nvGrpSpPr>
            <p:cNvPr id="62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66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7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8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25"/>
            <p:cNvSpPr txBox="1">
              <a:spLocks noChangeArrowheads="1"/>
            </p:cNvSpPr>
            <p:nvPr/>
          </p:nvSpPr>
          <p:spPr bwMode="auto">
            <a:xfrm>
              <a:off x="1746" y="2461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>
                  <a:solidFill>
                    <a:schemeClr val="accent6">
                      <a:lumMod val="75000"/>
                    </a:schemeClr>
                  </a:solidFill>
                </a:rPr>
                <a:t>鹏途集团教育介绍</a:t>
              </a:r>
              <a:endParaRPr lang="en-US" altLang="zh-CN" sz="28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091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88519" y="116632"/>
            <a:ext cx="5868144" cy="90872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开发应具备的能力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533400" y="2141557"/>
            <a:ext cx="7239000" cy="3962400"/>
          </a:xfrm>
          <a:prstGeom prst="roundRect">
            <a:avLst>
              <a:gd name="adj" fmla="val 10375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sp>
        <p:nvSpPr>
          <p:cNvPr id="8" name="Freeform 2"/>
          <p:cNvSpPr>
            <a:spLocks/>
          </p:cNvSpPr>
          <p:nvPr/>
        </p:nvSpPr>
        <p:spPr bwMode="gray">
          <a:xfrm>
            <a:off x="3805238" y="3676521"/>
            <a:ext cx="1265237" cy="803275"/>
          </a:xfrm>
          <a:custGeom>
            <a:avLst/>
            <a:gdLst>
              <a:gd name="T0" fmla="*/ 2147483647 w 797"/>
              <a:gd name="T1" fmla="*/ 0 h 506"/>
              <a:gd name="T2" fmla="*/ 2147483647 w 797"/>
              <a:gd name="T3" fmla="*/ 2147483647 h 506"/>
              <a:gd name="T4" fmla="*/ 2147483647 w 797"/>
              <a:gd name="T5" fmla="*/ 2147483647 h 506"/>
              <a:gd name="T6" fmla="*/ 2147483647 w 797"/>
              <a:gd name="T7" fmla="*/ 2147483647 h 506"/>
              <a:gd name="T8" fmla="*/ 0 w 797"/>
              <a:gd name="T9" fmla="*/ 2147483647 h 506"/>
              <a:gd name="T10" fmla="*/ 2147483647 w 797"/>
              <a:gd name="T11" fmla="*/ 0 h 5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97"/>
              <a:gd name="T19" fmla="*/ 0 h 506"/>
              <a:gd name="T20" fmla="*/ 797 w 797"/>
              <a:gd name="T21" fmla="*/ 506 h 5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97" h="506">
                <a:moveTo>
                  <a:pt x="390" y="0"/>
                </a:moveTo>
                <a:lnTo>
                  <a:pt x="448" y="64"/>
                </a:lnTo>
                <a:lnTo>
                  <a:pt x="797" y="495"/>
                </a:lnTo>
                <a:lnTo>
                  <a:pt x="390" y="355"/>
                </a:lnTo>
                <a:lnTo>
                  <a:pt x="0" y="506"/>
                </a:lnTo>
                <a:lnTo>
                  <a:pt x="390" y="0"/>
                </a:lnTo>
                <a:close/>
              </a:path>
            </a:pathLst>
          </a:custGeom>
          <a:gradFill rotWithShape="1">
            <a:gsLst>
              <a:gs pos="0">
                <a:srgbClr val="9999FF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3"/>
          <p:cNvSpPr>
            <a:spLocks/>
          </p:cNvSpPr>
          <p:nvPr/>
        </p:nvSpPr>
        <p:spPr bwMode="gray">
          <a:xfrm>
            <a:off x="4443413" y="2698621"/>
            <a:ext cx="1735137" cy="1117600"/>
          </a:xfrm>
          <a:custGeom>
            <a:avLst/>
            <a:gdLst>
              <a:gd name="T0" fmla="*/ 2147483647 w 1093"/>
              <a:gd name="T1" fmla="*/ 2147483647 h 704"/>
              <a:gd name="T2" fmla="*/ 0 w 1093"/>
              <a:gd name="T3" fmla="*/ 2147483647 h 704"/>
              <a:gd name="T4" fmla="*/ 2147483647 w 1093"/>
              <a:gd name="T5" fmla="*/ 0 h 704"/>
              <a:gd name="T6" fmla="*/ 2147483647 w 1093"/>
              <a:gd name="T7" fmla="*/ 2147483647 h 704"/>
              <a:gd name="T8" fmla="*/ 2147483647 w 1093"/>
              <a:gd name="T9" fmla="*/ 2147483647 h 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3"/>
              <a:gd name="T16" fmla="*/ 0 h 704"/>
              <a:gd name="T17" fmla="*/ 1093 w 1093"/>
              <a:gd name="T18" fmla="*/ 704 h 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3" h="704">
                <a:moveTo>
                  <a:pt x="64" y="704"/>
                </a:moveTo>
                <a:lnTo>
                  <a:pt x="0" y="622"/>
                </a:lnTo>
                <a:lnTo>
                  <a:pt x="820" y="0"/>
                </a:lnTo>
                <a:lnTo>
                  <a:pt x="1093" y="453"/>
                </a:lnTo>
                <a:lnTo>
                  <a:pt x="64" y="704"/>
                </a:lnTo>
                <a:close/>
              </a:path>
            </a:pathLst>
          </a:custGeom>
          <a:gradFill rotWithShape="1">
            <a:gsLst>
              <a:gs pos="0">
                <a:srgbClr val="DAB720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4"/>
          <p:cNvSpPr>
            <a:spLocks/>
          </p:cNvSpPr>
          <p:nvPr/>
        </p:nvSpPr>
        <p:spPr bwMode="gray">
          <a:xfrm>
            <a:off x="2973388" y="2725608"/>
            <a:ext cx="1470025" cy="1117600"/>
          </a:xfrm>
          <a:custGeom>
            <a:avLst/>
            <a:gdLst>
              <a:gd name="T0" fmla="*/ 2147483647 w 926"/>
              <a:gd name="T1" fmla="*/ 2147483647 h 704"/>
              <a:gd name="T2" fmla="*/ 2147483647 w 926"/>
              <a:gd name="T3" fmla="*/ 2147483647 h 704"/>
              <a:gd name="T4" fmla="*/ 0 w 926"/>
              <a:gd name="T5" fmla="*/ 2147483647 h 704"/>
              <a:gd name="T6" fmla="*/ 2147483647 w 926"/>
              <a:gd name="T7" fmla="*/ 0 h 704"/>
              <a:gd name="T8" fmla="*/ 2147483647 w 926"/>
              <a:gd name="T9" fmla="*/ 2147483647 h 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6"/>
              <a:gd name="T16" fmla="*/ 0 h 704"/>
              <a:gd name="T17" fmla="*/ 926 w 926"/>
              <a:gd name="T18" fmla="*/ 704 h 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6" h="704">
                <a:moveTo>
                  <a:pt x="926" y="611"/>
                </a:moveTo>
                <a:lnTo>
                  <a:pt x="844" y="704"/>
                </a:lnTo>
                <a:lnTo>
                  <a:pt x="0" y="489"/>
                </a:lnTo>
                <a:lnTo>
                  <a:pt x="315" y="0"/>
                </a:lnTo>
                <a:lnTo>
                  <a:pt x="926" y="611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A3C97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1188400" y="1412776"/>
            <a:ext cx="2520000" cy="2520000"/>
            <a:chOff x="867" y="738"/>
            <a:chExt cx="1422" cy="1422"/>
          </a:xfrm>
        </p:grpSpPr>
        <p:sp>
          <p:nvSpPr>
            <p:cNvPr id="12" name="Oval 7"/>
            <p:cNvSpPr>
              <a:spLocks noChangeArrowheads="1"/>
            </p:cNvSpPr>
            <p:nvPr/>
          </p:nvSpPr>
          <p:spPr bwMode="gray">
            <a:xfrm>
              <a:off x="867" y="738"/>
              <a:ext cx="1422" cy="1422"/>
            </a:xfrm>
            <a:prstGeom prst="ellipse">
              <a:avLst/>
            </a:prstGeom>
            <a:gradFill rotWithShape="1">
              <a:gsLst>
                <a:gs pos="0">
                  <a:srgbClr val="7C9959"/>
                </a:gs>
                <a:gs pos="100000">
                  <a:srgbClr val="A3C975"/>
                </a:gs>
              </a:gsLst>
              <a:lin ang="2700000" scaled="1"/>
            </a:gradFill>
            <a:ln w="38100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gray">
            <a:xfrm>
              <a:off x="909" y="774"/>
              <a:ext cx="1337" cy="1348"/>
            </a:xfrm>
            <a:prstGeom prst="ellipse">
              <a:avLst/>
            </a:prstGeom>
            <a:gradFill rotWithShape="1">
              <a:gsLst>
                <a:gs pos="0">
                  <a:srgbClr val="A3C975"/>
                </a:gs>
                <a:gs pos="100000">
                  <a:srgbClr val="7C995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1508646" y="2227747"/>
            <a:ext cx="2127250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1</a:t>
            </a:r>
            <a:r>
              <a:rPr lang="zh-CN" altLang="en-US" sz="1200" dirty="0" smtClean="0">
                <a:solidFill>
                  <a:srgbClr val="000000"/>
                </a:solidFill>
              </a:rPr>
              <a:t>、独立开发能力；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2</a:t>
            </a:r>
            <a:r>
              <a:rPr lang="zh-CN" altLang="en-US" sz="1200" dirty="0" smtClean="0">
                <a:solidFill>
                  <a:srgbClr val="000000"/>
                </a:solidFill>
              </a:rPr>
              <a:t>、软件设计能力；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3</a:t>
            </a:r>
            <a:r>
              <a:rPr lang="zh-CN" altLang="en-US" sz="1200" dirty="0" smtClean="0">
                <a:solidFill>
                  <a:srgbClr val="000000"/>
                </a:solidFill>
              </a:rPr>
              <a:t>、软件需求分析能力；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3</a:t>
            </a:r>
            <a:r>
              <a:rPr lang="zh-CN" altLang="en-US" sz="1200" dirty="0" smtClean="0">
                <a:solidFill>
                  <a:srgbClr val="000000"/>
                </a:solidFill>
              </a:rPr>
              <a:t>、软件产品</a:t>
            </a:r>
            <a:r>
              <a:rPr lang="zh-CN" altLang="en-US" sz="1200" dirty="0">
                <a:solidFill>
                  <a:srgbClr val="000000"/>
                </a:solidFill>
              </a:rPr>
              <a:t>知识；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4</a:t>
            </a:r>
            <a:r>
              <a:rPr lang="zh-CN" altLang="en-US" sz="1200" dirty="0">
                <a:solidFill>
                  <a:srgbClr val="000000"/>
                </a:solidFill>
              </a:rPr>
              <a:t>、常用测试软件使用能力。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sz="1200" dirty="0">
              <a:solidFill>
                <a:srgbClr val="000000"/>
              </a:solidFill>
            </a:endParaRPr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5700712" y="1439732"/>
            <a:ext cx="2520000" cy="2520000"/>
            <a:chOff x="867" y="738"/>
            <a:chExt cx="1422" cy="1422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gray">
            <a:xfrm>
              <a:off x="867" y="738"/>
              <a:ext cx="1422" cy="1422"/>
            </a:xfrm>
            <a:prstGeom prst="ellipse">
              <a:avLst/>
            </a:prstGeom>
            <a:gradFill rotWithShape="1">
              <a:gsLst>
                <a:gs pos="0">
                  <a:srgbClr val="A19D57"/>
                </a:gs>
                <a:gs pos="100000">
                  <a:srgbClr val="D3CE73"/>
                </a:gs>
              </a:gsLst>
              <a:lin ang="2700000" scaled="1"/>
            </a:gradFill>
            <a:ln w="38100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gray">
            <a:xfrm>
              <a:off x="909" y="774"/>
              <a:ext cx="1337" cy="1348"/>
            </a:xfrm>
            <a:prstGeom prst="ellipse">
              <a:avLst/>
            </a:prstGeom>
            <a:gradFill rotWithShape="1">
              <a:gsLst>
                <a:gs pos="0">
                  <a:srgbClr val="D3CE73"/>
                </a:gs>
                <a:gs pos="100000">
                  <a:srgbClr val="A19D5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3213718" y="4211507"/>
            <a:ext cx="2520000" cy="2520000"/>
            <a:chOff x="867" y="738"/>
            <a:chExt cx="1422" cy="1422"/>
          </a:xfrm>
        </p:grpSpPr>
        <p:sp>
          <p:nvSpPr>
            <p:cNvPr id="20" name="Oval 15"/>
            <p:cNvSpPr>
              <a:spLocks noChangeArrowheads="1"/>
            </p:cNvSpPr>
            <p:nvPr/>
          </p:nvSpPr>
          <p:spPr bwMode="gray">
            <a:xfrm>
              <a:off x="867" y="738"/>
              <a:ext cx="1422" cy="1422"/>
            </a:xfrm>
            <a:prstGeom prst="ellipse">
              <a:avLst/>
            </a:prstGeom>
            <a:gradFill rotWithShape="1">
              <a:gsLst>
                <a:gs pos="0">
                  <a:srgbClr val="7474C2"/>
                </a:gs>
                <a:gs pos="100000">
                  <a:srgbClr val="9999FF"/>
                </a:gs>
              </a:gsLst>
              <a:lin ang="2700000" scaled="1"/>
            </a:gradFill>
            <a:ln w="38100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gray">
            <a:xfrm>
              <a:off x="909" y="774"/>
              <a:ext cx="1337" cy="1348"/>
            </a:xfrm>
            <a:prstGeom prst="ellipse">
              <a:avLst/>
            </a:prstGeom>
            <a:gradFill rotWithShape="1">
              <a:gsLst>
                <a:gs pos="0">
                  <a:srgbClr val="9999FF"/>
                </a:gs>
                <a:gs pos="100000">
                  <a:srgbClr val="7474C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3" name="Text Box 18"/>
          <p:cNvSpPr txBox="1">
            <a:spLocks noChangeArrowheads="1"/>
          </p:cNvSpPr>
          <p:nvPr/>
        </p:nvSpPr>
        <p:spPr bwMode="gray">
          <a:xfrm>
            <a:off x="3275856" y="1268760"/>
            <a:ext cx="27489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1C1C1C"/>
                </a:solidFill>
              </a:rPr>
              <a:t>i</a:t>
            </a:r>
            <a:r>
              <a:rPr lang="en-US" altLang="zh-CN" sz="2000" b="1" dirty="0" smtClean="0">
                <a:solidFill>
                  <a:srgbClr val="1C1C1C"/>
                </a:solidFill>
              </a:rPr>
              <a:t>OS</a:t>
            </a:r>
            <a:r>
              <a:rPr lang="zh-CN" altLang="en-US" sz="2000" b="1" dirty="0" smtClean="0">
                <a:solidFill>
                  <a:srgbClr val="1C1C1C"/>
                </a:solidFill>
              </a:rPr>
              <a:t>开发应具备的能力</a:t>
            </a:r>
            <a:endParaRPr lang="en-US" altLang="zh-CN" sz="2000" b="1" dirty="0">
              <a:solidFill>
                <a:srgbClr val="1C1C1C"/>
              </a:solidFill>
            </a:endParaRPr>
          </a:p>
        </p:txBody>
      </p:sp>
      <p:sp>
        <p:nvSpPr>
          <p:cNvPr id="24" name="Freeform 19"/>
          <p:cNvSpPr>
            <a:spLocks/>
          </p:cNvSpPr>
          <p:nvPr/>
        </p:nvSpPr>
        <p:spPr bwMode="gray">
          <a:xfrm>
            <a:off x="3438777" y="4317920"/>
            <a:ext cx="2069327" cy="674689"/>
          </a:xfrm>
          <a:custGeom>
            <a:avLst/>
            <a:gdLst>
              <a:gd name="T0" fmla="*/ 0 w 1291"/>
              <a:gd name="T1" fmla="*/ 2147483647 h 495"/>
              <a:gd name="T2" fmla="*/ 2147483647 w 1291"/>
              <a:gd name="T3" fmla="*/ 2147483647 h 495"/>
              <a:gd name="T4" fmla="*/ 2147483647 w 1291"/>
              <a:gd name="T5" fmla="*/ 2147483647 h 495"/>
              <a:gd name="T6" fmla="*/ 2147483647 w 1291"/>
              <a:gd name="T7" fmla="*/ 0 h 495"/>
              <a:gd name="T8" fmla="*/ 2147483647 w 1291"/>
              <a:gd name="T9" fmla="*/ 2147483647 h 495"/>
              <a:gd name="T10" fmla="*/ 0 w 1291"/>
              <a:gd name="T11" fmla="*/ 2147483647 h 4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1"/>
              <a:gd name="T19" fmla="*/ 0 h 495"/>
              <a:gd name="T20" fmla="*/ 1291 w 1291"/>
              <a:gd name="T21" fmla="*/ 495 h 4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1" h="495">
                <a:moveTo>
                  <a:pt x="0" y="495"/>
                </a:moveTo>
                <a:lnTo>
                  <a:pt x="1291" y="488"/>
                </a:lnTo>
                <a:cubicBezTo>
                  <a:pt x="1255" y="336"/>
                  <a:pt x="1163" y="231"/>
                  <a:pt x="1079" y="156"/>
                </a:cubicBezTo>
                <a:cubicBezTo>
                  <a:pt x="995" y="81"/>
                  <a:pt x="854" y="0"/>
                  <a:pt x="635" y="0"/>
                </a:cubicBezTo>
                <a:cubicBezTo>
                  <a:pt x="416" y="0"/>
                  <a:pt x="340" y="63"/>
                  <a:pt x="230" y="143"/>
                </a:cubicBezTo>
                <a:cubicBezTo>
                  <a:pt x="120" y="223"/>
                  <a:pt x="6" y="413"/>
                  <a:pt x="0" y="495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Freeform 21"/>
          <p:cNvSpPr>
            <a:spLocks/>
          </p:cNvSpPr>
          <p:nvPr/>
        </p:nvSpPr>
        <p:spPr bwMode="gray">
          <a:xfrm>
            <a:off x="5940152" y="1556792"/>
            <a:ext cx="2016224" cy="648072"/>
          </a:xfrm>
          <a:custGeom>
            <a:avLst/>
            <a:gdLst>
              <a:gd name="T0" fmla="*/ 0 w 1293"/>
              <a:gd name="T1" fmla="*/ 2147483647 h 492"/>
              <a:gd name="T2" fmla="*/ 2147483647 w 1293"/>
              <a:gd name="T3" fmla="*/ 2147483647 h 492"/>
              <a:gd name="T4" fmla="*/ 2147483647 w 1293"/>
              <a:gd name="T5" fmla="*/ 2147483647 h 492"/>
              <a:gd name="T6" fmla="*/ 2147483647 w 1293"/>
              <a:gd name="T7" fmla="*/ 0 h 492"/>
              <a:gd name="T8" fmla="*/ 2147483647 w 1293"/>
              <a:gd name="T9" fmla="*/ 2147483647 h 492"/>
              <a:gd name="T10" fmla="*/ 0 w 1293"/>
              <a:gd name="T11" fmla="*/ 2147483647 h 4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3"/>
              <a:gd name="T19" fmla="*/ 0 h 492"/>
              <a:gd name="T20" fmla="*/ 1293 w 1293"/>
              <a:gd name="T21" fmla="*/ 492 h 4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3" h="492">
                <a:moveTo>
                  <a:pt x="0" y="490"/>
                </a:moveTo>
                <a:lnTo>
                  <a:pt x="1293" y="492"/>
                </a:lnTo>
                <a:cubicBezTo>
                  <a:pt x="1257" y="340"/>
                  <a:pt x="1165" y="235"/>
                  <a:pt x="1081" y="160"/>
                </a:cubicBezTo>
                <a:cubicBezTo>
                  <a:pt x="997" y="85"/>
                  <a:pt x="867" y="0"/>
                  <a:pt x="648" y="0"/>
                </a:cubicBezTo>
                <a:cubicBezTo>
                  <a:pt x="429" y="0"/>
                  <a:pt x="342" y="67"/>
                  <a:pt x="232" y="147"/>
                </a:cubicBezTo>
                <a:cubicBezTo>
                  <a:pt x="122" y="227"/>
                  <a:pt x="18" y="421"/>
                  <a:pt x="0" y="490"/>
                </a:cubicBezTo>
                <a:close/>
              </a:path>
            </a:pathLst>
          </a:custGeom>
          <a:solidFill>
            <a:srgbClr val="D3CE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8" name="Freeform 22"/>
          <p:cNvSpPr>
            <a:spLocks/>
          </p:cNvSpPr>
          <p:nvPr/>
        </p:nvSpPr>
        <p:spPr bwMode="gray">
          <a:xfrm>
            <a:off x="1475656" y="1556792"/>
            <a:ext cx="1944216" cy="567987"/>
          </a:xfrm>
          <a:custGeom>
            <a:avLst/>
            <a:gdLst>
              <a:gd name="T0" fmla="*/ 0 w 1284"/>
              <a:gd name="T1" fmla="*/ 2147483647 h 495"/>
              <a:gd name="T2" fmla="*/ 2147483647 w 1284"/>
              <a:gd name="T3" fmla="*/ 2147483647 h 495"/>
              <a:gd name="T4" fmla="*/ 2147483647 w 1284"/>
              <a:gd name="T5" fmla="*/ 2147483647 h 495"/>
              <a:gd name="T6" fmla="*/ 2147483647 w 1284"/>
              <a:gd name="T7" fmla="*/ 0 h 495"/>
              <a:gd name="T8" fmla="*/ 2147483647 w 1284"/>
              <a:gd name="T9" fmla="*/ 2147483647 h 495"/>
              <a:gd name="T10" fmla="*/ 0 w 1284"/>
              <a:gd name="T11" fmla="*/ 2147483647 h 4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4"/>
              <a:gd name="T19" fmla="*/ 0 h 495"/>
              <a:gd name="T20" fmla="*/ 1284 w 1284"/>
              <a:gd name="T21" fmla="*/ 495 h 4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4" h="495">
                <a:moveTo>
                  <a:pt x="0" y="495"/>
                </a:moveTo>
                <a:lnTo>
                  <a:pt x="1284" y="492"/>
                </a:lnTo>
                <a:cubicBezTo>
                  <a:pt x="1248" y="340"/>
                  <a:pt x="1156" y="235"/>
                  <a:pt x="1072" y="160"/>
                </a:cubicBezTo>
                <a:cubicBezTo>
                  <a:pt x="988" y="85"/>
                  <a:pt x="858" y="0"/>
                  <a:pt x="639" y="0"/>
                </a:cubicBezTo>
                <a:cubicBezTo>
                  <a:pt x="420" y="0"/>
                  <a:pt x="333" y="67"/>
                  <a:pt x="223" y="147"/>
                </a:cubicBezTo>
                <a:cubicBezTo>
                  <a:pt x="113" y="227"/>
                  <a:pt x="18" y="426"/>
                  <a:pt x="0" y="495"/>
                </a:cubicBezTo>
                <a:close/>
              </a:path>
            </a:pathLst>
          </a:custGeom>
          <a:solidFill>
            <a:srgbClr val="A3C9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black">
          <a:xfrm>
            <a:off x="1763688" y="1556792"/>
            <a:ext cx="1209700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33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实战化的专业技能</a:t>
            </a:r>
            <a:endParaRPr lang="en-US" altLang="zh-CN" sz="1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Freeform 25"/>
          <p:cNvSpPr>
            <a:spLocks/>
          </p:cNvSpPr>
          <p:nvPr/>
        </p:nvSpPr>
        <p:spPr bwMode="gray">
          <a:xfrm>
            <a:off x="4192588" y="2171571"/>
            <a:ext cx="679450" cy="1857375"/>
          </a:xfrm>
          <a:custGeom>
            <a:avLst/>
            <a:gdLst/>
            <a:ahLst/>
            <a:cxnLst>
              <a:cxn ang="0">
                <a:pos x="166" y="611"/>
              </a:cxn>
              <a:cxn ang="0">
                <a:pos x="92" y="813"/>
              </a:cxn>
              <a:cxn ang="0">
                <a:pos x="112" y="1008"/>
              </a:cxn>
              <a:cxn ang="0">
                <a:pos x="104" y="1192"/>
              </a:cxn>
              <a:cxn ang="0">
                <a:pos x="124" y="1383"/>
              </a:cxn>
              <a:cxn ang="0">
                <a:pos x="104" y="1555"/>
              </a:cxn>
              <a:cxn ang="0">
                <a:pos x="88" y="1674"/>
              </a:cxn>
              <a:cxn ang="0">
                <a:pos x="10" y="1800"/>
              </a:cxn>
              <a:cxn ang="0">
                <a:pos x="64" y="1982"/>
              </a:cxn>
              <a:cxn ang="0">
                <a:pos x="173" y="2259"/>
              </a:cxn>
              <a:cxn ang="0">
                <a:pos x="301" y="2490"/>
              </a:cxn>
              <a:cxn ang="0">
                <a:pos x="391" y="2676"/>
              </a:cxn>
              <a:cxn ang="0">
                <a:pos x="346" y="2816"/>
              </a:cxn>
              <a:cxn ang="0">
                <a:pos x="260" y="2919"/>
              </a:cxn>
              <a:cxn ang="0">
                <a:pos x="367" y="2961"/>
              </a:cxn>
              <a:cxn ang="0">
                <a:pos x="298" y="3273"/>
              </a:cxn>
              <a:cxn ang="0">
                <a:pos x="361" y="3396"/>
              </a:cxn>
              <a:cxn ang="0">
                <a:pos x="515" y="3140"/>
              </a:cxn>
              <a:cxn ang="0">
                <a:pos x="631" y="2934"/>
              </a:cxn>
              <a:cxn ang="0">
                <a:pos x="667" y="2771"/>
              </a:cxn>
              <a:cxn ang="0">
                <a:pos x="679" y="2640"/>
              </a:cxn>
              <a:cxn ang="0">
                <a:pos x="703" y="2448"/>
              </a:cxn>
              <a:cxn ang="0">
                <a:pos x="733" y="2257"/>
              </a:cxn>
              <a:cxn ang="0">
                <a:pos x="796" y="2021"/>
              </a:cxn>
              <a:cxn ang="0">
                <a:pos x="757" y="1725"/>
              </a:cxn>
              <a:cxn ang="0">
                <a:pos x="740" y="1476"/>
              </a:cxn>
              <a:cxn ang="0">
                <a:pos x="787" y="1280"/>
              </a:cxn>
              <a:cxn ang="0">
                <a:pos x="842" y="1223"/>
              </a:cxn>
              <a:cxn ang="0">
                <a:pos x="1093" y="1083"/>
              </a:cxn>
              <a:cxn ang="0">
                <a:pos x="1241" y="902"/>
              </a:cxn>
              <a:cxn ang="0">
                <a:pos x="1201" y="720"/>
              </a:cxn>
              <a:cxn ang="0">
                <a:pos x="1055" y="569"/>
              </a:cxn>
              <a:cxn ang="0">
                <a:pos x="1081" y="345"/>
              </a:cxn>
              <a:cxn ang="0">
                <a:pos x="999" y="249"/>
              </a:cxn>
              <a:cxn ang="0">
                <a:pos x="927" y="515"/>
              </a:cxn>
              <a:cxn ang="0">
                <a:pos x="866" y="690"/>
              </a:cxn>
              <a:cxn ang="0">
                <a:pos x="832" y="699"/>
              </a:cxn>
              <a:cxn ang="0">
                <a:pos x="656" y="641"/>
              </a:cxn>
              <a:cxn ang="0">
                <a:pos x="533" y="545"/>
              </a:cxn>
              <a:cxn ang="0">
                <a:pos x="595" y="434"/>
              </a:cxn>
              <a:cxn ang="0">
                <a:pos x="592" y="374"/>
              </a:cxn>
              <a:cxn ang="0">
                <a:pos x="613" y="345"/>
              </a:cxn>
              <a:cxn ang="0">
                <a:pos x="599" y="270"/>
              </a:cxn>
              <a:cxn ang="0">
                <a:pos x="617" y="231"/>
              </a:cxn>
              <a:cxn ang="0">
                <a:pos x="575" y="146"/>
              </a:cxn>
              <a:cxn ang="0">
                <a:pos x="550" y="98"/>
              </a:cxn>
              <a:cxn ang="0">
                <a:pos x="416" y="11"/>
              </a:cxn>
              <a:cxn ang="0">
                <a:pos x="256" y="12"/>
              </a:cxn>
              <a:cxn ang="0">
                <a:pos x="134" y="75"/>
              </a:cxn>
              <a:cxn ang="0">
                <a:pos x="112" y="126"/>
              </a:cxn>
              <a:cxn ang="0">
                <a:pos x="85" y="200"/>
              </a:cxn>
              <a:cxn ang="0">
                <a:pos x="58" y="269"/>
              </a:cxn>
              <a:cxn ang="0">
                <a:pos x="85" y="318"/>
              </a:cxn>
            </a:cxnLst>
            <a:rect l="0" t="0" r="r" b="b"/>
            <a:pathLst>
              <a:path w="1243" h="3407">
                <a:moveTo>
                  <a:pt x="109" y="377"/>
                </a:moveTo>
                <a:lnTo>
                  <a:pt x="128" y="466"/>
                </a:lnTo>
                <a:cubicBezTo>
                  <a:pt x="137" y="505"/>
                  <a:pt x="151" y="571"/>
                  <a:pt x="166" y="611"/>
                </a:cubicBezTo>
                <a:cubicBezTo>
                  <a:pt x="181" y="651"/>
                  <a:pt x="222" y="678"/>
                  <a:pt x="217" y="704"/>
                </a:cubicBezTo>
                <a:lnTo>
                  <a:pt x="133" y="770"/>
                </a:lnTo>
                <a:cubicBezTo>
                  <a:pt x="112" y="788"/>
                  <a:pt x="98" y="794"/>
                  <a:pt x="92" y="813"/>
                </a:cubicBezTo>
                <a:cubicBezTo>
                  <a:pt x="85" y="829"/>
                  <a:pt x="95" y="865"/>
                  <a:pt x="95" y="884"/>
                </a:cubicBezTo>
                <a:cubicBezTo>
                  <a:pt x="95" y="903"/>
                  <a:pt x="88" y="905"/>
                  <a:pt x="91" y="926"/>
                </a:cubicBezTo>
                <a:lnTo>
                  <a:pt x="112" y="1008"/>
                </a:lnTo>
                <a:lnTo>
                  <a:pt x="128" y="1079"/>
                </a:lnTo>
                <a:lnTo>
                  <a:pt x="113" y="1112"/>
                </a:lnTo>
                <a:lnTo>
                  <a:pt x="104" y="1192"/>
                </a:lnTo>
                <a:lnTo>
                  <a:pt x="113" y="1274"/>
                </a:lnTo>
                <a:cubicBezTo>
                  <a:pt x="115" y="1297"/>
                  <a:pt x="111" y="1314"/>
                  <a:pt x="113" y="1332"/>
                </a:cubicBezTo>
                <a:cubicBezTo>
                  <a:pt x="115" y="1351"/>
                  <a:pt x="122" y="1366"/>
                  <a:pt x="124" y="1383"/>
                </a:cubicBezTo>
                <a:cubicBezTo>
                  <a:pt x="126" y="1400"/>
                  <a:pt x="125" y="1418"/>
                  <a:pt x="128" y="1434"/>
                </a:cubicBezTo>
                <a:cubicBezTo>
                  <a:pt x="123" y="1450"/>
                  <a:pt x="99" y="1467"/>
                  <a:pt x="95" y="1487"/>
                </a:cubicBezTo>
                <a:cubicBezTo>
                  <a:pt x="91" y="1507"/>
                  <a:pt x="103" y="1535"/>
                  <a:pt x="104" y="1555"/>
                </a:cubicBezTo>
                <a:lnTo>
                  <a:pt x="95" y="1595"/>
                </a:lnTo>
                <a:lnTo>
                  <a:pt x="85" y="1629"/>
                </a:lnTo>
                <a:lnTo>
                  <a:pt x="88" y="1674"/>
                </a:lnTo>
                <a:cubicBezTo>
                  <a:pt x="86" y="1687"/>
                  <a:pt x="74" y="1696"/>
                  <a:pt x="71" y="1707"/>
                </a:cubicBezTo>
                <a:cubicBezTo>
                  <a:pt x="68" y="1718"/>
                  <a:pt x="79" y="1728"/>
                  <a:pt x="68" y="1743"/>
                </a:cubicBezTo>
                <a:cubicBezTo>
                  <a:pt x="58" y="1758"/>
                  <a:pt x="18" y="1782"/>
                  <a:pt x="10" y="1800"/>
                </a:cubicBezTo>
                <a:cubicBezTo>
                  <a:pt x="0" y="1817"/>
                  <a:pt x="11" y="1822"/>
                  <a:pt x="19" y="1854"/>
                </a:cubicBezTo>
                <a:lnTo>
                  <a:pt x="28" y="1916"/>
                </a:lnTo>
                <a:lnTo>
                  <a:pt x="64" y="1982"/>
                </a:lnTo>
                <a:lnTo>
                  <a:pt x="71" y="2037"/>
                </a:lnTo>
                <a:lnTo>
                  <a:pt x="85" y="2090"/>
                </a:lnTo>
                <a:lnTo>
                  <a:pt x="173" y="2259"/>
                </a:lnTo>
                <a:lnTo>
                  <a:pt x="223" y="2352"/>
                </a:lnTo>
                <a:lnTo>
                  <a:pt x="249" y="2402"/>
                </a:lnTo>
                <a:lnTo>
                  <a:pt x="301" y="2490"/>
                </a:lnTo>
                <a:lnTo>
                  <a:pt x="335" y="2559"/>
                </a:lnTo>
                <a:lnTo>
                  <a:pt x="362" y="2615"/>
                </a:lnTo>
                <a:cubicBezTo>
                  <a:pt x="371" y="2634"/>
                  <a:pt x="385" y="2659"/>
                  <a:pt x="391" y="2676"/>
                </a:cubicBezTo>
                <a:cubicBezTo>
                  <a:pt x="397" y="2693"/>
                  <a:pt x="392" y="2702"/>
                  <a:pt x="401" y="2717"/>
                </a:cubicBezTo>
                <a:lnTo>
                  <a:pt x="443" y="2765"/>
                </a:lnTo>
                <a:lnTo>
                  <a:pt x="346" y="2816"/>
                </a:lnTo>
                <a:lnTo>
                  <a:pt x="262" y="2874"/>
                </a:lnTo>
                <a:cubicBezTo>
                  <a:pt x="248" y="2892"/>
                  <a:pt x="263" y="2915"/>
                  <a:pt x="263" y="2922"/>
                </a:cubicBezTo>
                <a:cubicBezTo>
                  <a:pt x="263" y="2929"/>
                  <a:pt x="254" y="2913"/>
                  <a:pt x="260" y="2919"/>
                </a:cubicBezTo>
                <a:cubicBezTo>
                  <a:pt x="266" y="2932"/>
                  <a:pt x="276" y="2956"/>
                  <a:pt x="298" y="2958"/>
                </a:cubicBezTo>
                <a:lnTo>
                  <a:pt x="386" y="2942"/>
                </a:lnTo>
                <a:lnTo>
                  <a:pt x="367" y="2961"/>
                </a:lnTo>
                <a:lnTo>
                  <a:pt x="341" y="3069"/>
                </a:lnTo>
                <a:lnTo>
                  <a:pt x="370" y="3103"/>
                </a:lnTo>
                <a:lnTo>
                  <a:pt x="298" y="3273"/>
                </a:lnTo>
                <a:lnTo>
                  <a:pt x="268" y="3344"/>
                </a:lnTo>
                <a:cubicBezTo>
                  <a:pt x="266" y="3363"/>
                  <a:pt x="269" y="3380"/>
                  <a:pt x="284" y="3389"/>
                </a:cubicBezTo>
                <a:cubicBezTo>
                  <a:pt x="296" y="3397"/>
                  <a:pt x="335" y="3407"/>
                  <a:pt x="361" y="3396"/>
                </a:cubicBezTo>
                <a:lnTo>
                  <a:pt x="443" y="3321"/>
                </a:lnTo>
                <a:lnTo>
                  <a:pt x="491" y="3249"/>
                </a:lnTo>
                <a:lnTo>
                  <a:pt x="515" y="3140"/>
                </a:lnTo>
                <a:lnTo>
                  <a:pt x="564" y="3103"/>
                </a:lnTo>
                <a:lnTo>
                  <a:pt x="588" y="3055"/>
                </a:lnTo>
                <a:lnTo>
                  <a:pt x="631" y="2934"/>
                </a:lnTo>
                <a:lnTo>
                  <a:pt x="647" y="2831"/>
                </a:lnTo>
                <a:lnTo>
                  <a:pt x="668" y="2811"/>
                </a:lnTo>
                <a:cubicBezTo>
                  <a:pt x="671" y="2801"/>
                  <a:pt x="665" y="2789"/>
                  <a:pt x="667" y="2771"/>
                </a:cubicBezTo>
                <a:cubicBezTo>
                  <a:pt x="669" y="2753"/>
                  <a:pt x="679" y="2716"/>
                  <a:pt x="680" y="2702"/>
                </a:cubicBezTo>
                <a:cubicBezTo>
                  <a:pt x="678" y="2685"/>
                  <a:pt x="670" y="2695"/>
                  <a:pt x="670" y="2685"/>
                </a:cubicBezTo>
                <a:lnTo>
                  <a:pt x="679" y="2640"/>
                </a:lnTo>
                <a:lnTo>
                  <a:pt x="676" y="2589"/>
                </a:lnTo>
                <a:lnTo>
                  <a:pt x="685" y="2499"/>
                </a:lnTo>
                <a:lnTo>
                  <a:pt x="703" y="2448"/>
                </a:lnTo>
                <a:lnTo>
                  <a:pt x="712" y="2400"/>
                </a:lnTo>
                <a:lnTo>
                  <a:pt x="718" y="2331"/>
                </a:lnTo>
                <a:lnTo>
                  <a:pt x="733" y="2257"/>
                </a:lnTo>
                <a:lnTo>
                  <a:pt x="760" y="2133"/>
                </a:lnTo>
                <a:cubicBezTo>
                  <a:pt x="771" y="2106"/>
                  <a:pt x="793" y="2115"/>
                  <a:pt x="799" y="2096"/>
                </a:cubicBezTo>
                <a:cubicBezTo>
                  <a:pt x="805" y="2077"/>
                  <a:pt x="802" y="2051"/>
                  <a:pt x="796" y="2021"/>
                </a:cubicBezTo>
                <a:lnTo>
                  <a:pt x="764" y="1916"/>
                </a:lnTo>
                <a:lnTo>
                  <a:pt x="769" y="1788"/>
                </a:lnTo>
                <a:lnTo>
                  <a:pt x="757" y="1725"/>
                </a:lnTo>
                <a:lnTo>
                  <a:pt x="758" y="1676"/>
                </a:lnTo>
                <a:lnTo>
                  <a:pt x="745" y="1625"/>
                </a:lnTo>
                <a:lnTo>
                  <a:pt x="740" y="1476"/>
                </a:lnTo>
                <a:lnTo>
                  <a:pt x="757" y="1418"/>
                </a:lnTo>
                <a:lnTo>
                  <a:pt x="767" y="1338"/>
                </a:lnTo>
                <a:lnTo>
                  <a:pt x="787" y="1280"/>
                </a:lnTo>
                <a:lnTo>
                  <a:pt x="797" y="1223"/>
                </a:lnTo>
                <a:lnTo>
                  <a:pt x="806" y="1218"/>
                </a:lnTo>
                <a:lnTo>
                  <a:pt x="842" y="1223"/>
                </a:lnTo>
                <a:lnTo>
                  <a:pt x="997" y="1176"/>
                </a:lnTo>
                <a:lnTo>
                  <a:pt x="1070" y="1137"/>
                </a:lnTo>
                <a:lnTo>
                  <a:pt x="1093" y="1083"/>
                </a:lnTo>
                <a:cubicBezTo>
                  <a:pt x="1116" y="1063"/>
                  <a:pt x="1187" y="1039"/>
                  <a:pt x="1207" y="1017"/>
                </a:cubicBezTo>
                <a:cubicBezTo>
                  <a:pt x="1226" y="993"/>
                  <a:pt x="1204" y="970"/>
                  <a:pt x="1210" y="951"/>
                </a:cubicBezTo>
                <a:cubicBezTo>
                  <a:pt x="1216" y="932"/>
                  <a:pt x="1238" y="919"/>
                  <a:pt x="1241" y="902"/>
                </a:cubicBezTo>
                <a:cubicBezTo>
                  <a:pt x="1243" y="881"/>
                  <a:pt x="1230" y="867"/>
                  <a:pt x="1229" y="848"/>
                </a:cubicBezTo>
                <a:cubicBezTo>
                  <a:pt x="1228" y="829"/>
                  <a:pt x="1242" y="810"/>
                  <a:pt x="1237" y="789"/>
                </a:cubicBezTo>
                <a:cubicBezTo>
                  <a:pt x="1234" y="763"/>
                  <a:pt x="1208" y="745"/>
                  <a:pt x="1201" y="720"/>
                </a:cubicBezTo>
                <a:cubicBezTo>
                  <a:pt x="1195" y="689"/>
                  <a:pt x="1208" y="660"/>
                  <a:pt x="1195" y="641"/>
                </a:cubicBezTo>
                <a:cubicBezTo>
                  <a:pt x="1179" y="620"/>
                  <a:pt x="1144" y="620"/>
                  <a:pt x="1121" y="608"/>
                </a:cubicBezTo>
                <a:cubicBezTo>
                  <a:pt x="1098" y="596"/>
                  <a:pt x="1069" y="583"/>
                  <a:pt x="1055" y="569"/>
                </a:cubicBezTo>
                <a:cubicBezTo>
                  <a:pt x="1037" y="556"/>
                  <a:pt x="1038" y="541"/>
                  <a:pt x="1037" y="522"/>
                </a:cubicBezTo>
                <a:cubicBezTo>
                  <a:pt x="1036" y="503"/>
                  <a:pt x="1044" y="481"/>
                  <a:pt x="1051" y="452"/>
                </a:cubicBezTo>
                <a:cubicBezTo>
                  <a:pt x="1058" y="423"/>
                  <a:pt x="1076" y="374"/>
                  <a:pt x="1081" y="345"/>
                </a:cubicBezTo>
                <a:cubicBezTo>
                  <a:pt x="1088" y="304"/>
                  <a:pt x="1087" y="297"/>
                  <a:pt x="1082" y="281"/>
                </a:cubicBezTo>
                <a:cubicBezTo>
                  <a:pt x="1077" y="265"/>
                  <a:pt x="1066" y="251"/>
                  <a:pt x="1052" y="246"/>
                </a:cubicBezTo>
                <a:cubicBezTo>
                  <a:pt x="1040" y="242"/>
                  <a:pt x="1016" y="232"/>
                  <a:pt x="999" y="249"/>
                </a:cubicBezTo>
                <a:cubicBezTo>
                  <a:pt x="983" y="265"/>
                  <a:pt x="963" y="309"/>
                  <a:pt x="953" y="344"/>
                </a:cubicBezTo>
                <a:cubicBezTo>
                  <a:pt x="945" y="376"/>
                  <a:pt x="945" y="434"/>
                  <a:pt x="941" y="462"/>
                </a:cubicBezTo>
                <a:lnTo>
                  <a:pt x="927" y="515"/>
                </a:lnTo>
                <a:lnTo>
                  <a:pt x="907" y="545"/>
                </a:lnTo>
                <a:lnTo>
                  <a:pt x="883" y="626"/>
                </a:lnTo>
                <a:lnTo>
                  <a:pt x="866" y="690"/>
                </a:lnTo>
                <a:lnTo>
                  <a:pt x="869" y="780"/>
                </a:lnTo>
                <a:lnTo>
                  <a:pt x="860" y="782"/>
                </a:lnTo>
                <a:lnTo>
                  <a:pt x="832" y="699"/>
                </a:lnTo>
                <a:lnTo>
                  <a:pt x="794" y="659"/>
                </a:lnTo>
                <a:cubicBezTo>
                  <a:pt x="777" y="648"/>
                  <a:pt x="750" y="636"/>
                  <a:pt x="727" y="633"/>
                </a:cubicBezTo>
                <a:cubicBezTo>
                  <a:pt x="706" y="630"/>
                  <a:pt x="677" y="642"/>
                  <a:pt x="656" y="641"/>
                </a:cubicBezTo>
                <a:cubicBezTo>
                  <a:pt x="634" y="640"/>
                  <a:pt x="610" y="632"/>
                  <a:pt x="602" y="627"/>
                </a:cubicBezTo>
                <a:lnTo>
                  <a:pt x="605" y="609"/>
                </a:lnTo>
                <a:lnTo>
                  <a:pt x="533" y="545"/>
                </a:lnTo>
                <a:cubicBezTo>
                  <a:pt x="524" y="530"/>
                  <a:pt x="544" y="530"/>
                  <a:pt x="550" y="521"/>
                </a:cubicBezTo>
                <a:cubicBezTo>
                  <a:pt x="556" y="512"/>
                  <a:pt x="565" y="503"/>
                  <a:pt x="572" y="489"/>
                </a:cubicBezTo>
                <a:cubicBezTo>
                  <a:pt x="582" y="469"/>
                  <a:pt x="591" y="455"/>
                  <a:pt x="595" y="434"/>
                </a:cubicBezTo>
                <a:cubicBezTo>
                  <a:pt x="597" y="419"/>
                  <a:pt x="596" y="402"/>
                  <a:pt x="593" y="399"/>
                </a:cubicBezTo>
                <a:cubicBezTo>
                  <a:pt x="590" y="396"/>
                  <a:pt x="578" y="393"/>
                  <a:pt x="578" y="389"/>
                </a:cubicBezTo>
                <a:cubicBezTo>
                  <a:pt x="578" y="385"/>
                  <a:pt x="588" y="378"/>
                  <a:pt x="592" y="374"/>
                </a:cubicBezTo>
                <a:lnTo>
                  <a:pt x="604" y="365"/>
                </a:lnTo>
                <a:lnTo>
                  <a:pt x="599" y="342"/>
                </a:lnTo>
                <a:lnTo>
                  <a:pt x="613" y="345"/>
                </a:lnTo>
                <a:lnTo>
                  <a:pt x="602" y="306"/>
                </a:lnTo>
                <a:cubicBezTo>
                  <a:pt x="603" y="298"/>
                  <a:pt x="617" y="300"/>
                  <a:pt x="617" y="294"/>
                </a:cubicBezTo>
                <a:cubicBezTo>
                  <a:pt x="618" y="290"/>
                  <a:pt x="600" y="277"/>
                  <a:pt x="599" y="270"/>
                </a:cubicBezTo>
                <a:lnTo>
                  <a:pt x="622" y="261"/>
                </a:lnTo>
                <a:cubicBezTo>
                  <a:pt x="621" y="252"/>
                  <a:pt x="594" y="221"/>
                  <a:pt x="593" y="216"/>
                </a:cubicBezTo>
                <a:cubicBezTo>
                  <a:pt x="594" y="211"/>
                  <a:pt x="623" y="249"/>
                  <a:pt x="617" y="231"/>
                </a:cubicBezTo>
                <a:cubicBezTo>
                  <a:pt x="611" y="213"/>
                  <a:pt x="599" y="197"/>
                  <a:pt x="595" y="189"/>
                </a:cubicBezTo>
                <a:cubicBezTo>
                  <a:pt x="591" y="182"/>
                  <a:pt x="575" y="164"/>
                  <a:pt x="604" y="177"/>
                </a:cubicBezTo>
                <a:cubicBezTo>
                  <a:pt x="633" y="190"/>
                  <a:pt x="581" y="155"/>
                  <a:pt x="575" y="146"/>
                </a:cubicBezTo>
                <a:cubicBezTo>
                  <a:pt x="569" y="137"/>
                  <a:pt x="565" y="127"/>
                  <a:pt x="566" y="122"/>
                </a:cubicBezTo>
                <a:cubicBezTo>
                  <a:pt x="567" y="117"/>
                  <a:pt x="584" y="121"/>
                  <a:pt x="581" y="117"/>
                </a:cubicBezTo>
                <a:cubicBezTo>
                  <a:pt x="578" y="113"/>
                  <a:pt x="560" y="107"/>
                  <a:pt x="550" y="98"/>
                </a:cubicBezTo>
                <a:cubicBezTo>
                  <a:pt x="540" y="89"/>
                  <a:pt x="537" y="74"/>
                  <a:pt x="523" y="63"/>
                </a:cubicBezTo>
                <a:cubicBezTo>
                  <a:pt x="507" y="48"/>
                  <a:pt x="485" y="40"/>
                  <a:pt x="467" y="31"/>
                </a:cubicBezTo>
                <a:cubicBezTo>
                  <a:pt x="449" y="22"/>
                  <a:pt x="434" y="16"/>
                  <a:pt x="416" y="11"/>
                </a:cubicBezTo>
                <a:cubicBezTo>
                  <a:pt x="398" y="6"/>
                  <a:pt x="378" y="0"/>
                  <a:pt x="359" y="2"/>
                </a:cubicBezTo>
                <a:cubicBezTo>
                  <a:pt x="339" y="5"/>
                  <a:pt x="321" y="19"/>
                  <a:pt x="304" y="21"/>
                </a:cubicBezTo>
                <a:cubicBezTo>
                  <a:pt x="287" y="23"/>
                  <a:pt x="275" y="8"/>
                  <a:pt x="256" y="12"/>
                </a:cubicBezTo>
                <a:cubicBezTo>
                  <a:pt x="239" y="15"/>
                  <a:pt x="208" y="31"/>
                  <a:pt x="190" y="44"/>
                </a:cubicBezTo>
                <a:lnTo>
                  <a:pt x="136" y="87"/>
                </a:lnTo>
                <a:cubicBezTo>
                  <a:pt x="127" y="92"/>
                  <a:pt x="137" y="72"/>
                  <a:pt x="134" y="75"/>
                </a:cubicBezTo>
                <a:cubicBezTo>
                  <a:pt x="132" y="77"/>
                  <a:pt x="125" y="96"/>
                  <a:pt x="121" y="104"/>
                </a:cubicBezTo>
                <a:cubicBezTo>
                  <a:pt x="118" y="105"/>
                  <a:pt x="117" y="80"/>
                  <a:pt x="115" y="84"/>
                </a:cubicBezTo>
                <a:cubicBezTo>
                  <a:pt x="113" y="88"/>
                  <a:pt x="115" y="111"/>
                  <a:pt x="112" y="126"/>
                </a:cubicBezTo>
                <a:cubicBezTo>
                  <a:pt x="109" y="141"/>
                  <a:pt x="100" y="170"/>
                  <a:pt x="94" y="174"/>
                </a:cubicBezTo>
                <a:cubicBezTo>
                  <a:pt x="90" y="187"/>
                  <a:pt x="72" y="133"/>
                  <a:pt x="77" y="152"/>
                </a:cubicBezTo>
                <a:cubicBezTo>
                  <a:pt x="82" y="171"/>
                  <a:pt x="86" y="196"/>
                  <a:pt x="85" y="200"/>
                </a:cubicBezTo>
                <a:cubicBezTo>
                  <a:pt x="84" y="204"/>
                  <a:pt x="73" y="170"/>
                  <a:pt x="70" y="176"/>
                </a:cubicBezTo>
                <a:cubicBezTo>
                  <a:pt x="87" y="212"/>
                  <a:pt x="67" y="215"/>
                  <a:pt x="68" y="237"/>
                </a:cubicBezTo>
                <a:cubicBezTo>
                  <a:pt x="66" y="252"/>
                  <a:pt x="77" y="263"/>
                  <a:pt x="58" y="269"/>
                </a:cubicBezTo>
                <a:cubicBezTo>
                  <a:pt x="39" y="275"/>
                  <a:pt x="77" y="275"/>
                  <a:pt x="77" y="279"/>
                </a:cubicBezTo>
                <a:cubicBezTo>
                  <a:pt x="77" y="283"/>
                  <a:pt x="74" y="297"/>
                  <a:pt x="58" y="294"/>
                </a:cubicBezTo>
                <a:cubicBezTo>
                  <a:pt x="42" y="291"/>
                  <a:pt x="80" y="310"/>
                  <a:pt x="85" y="318"/>
                </a:cubicBezTo>
                <a:cubicBezTo>
                  <a:pt x="90" y="326"/>
                  <a:pt x="85" y="334"/>
                  <a:pt x="89" y="344"/>
                </a:cubicBezTo>
                <a:lnTo>
                  <a:pt x="109" y="377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black">
          <a:xfrm>
            <a:off x="6300192" y="1556792"/>
            <a:ext cx="1287394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33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体系化的知识结构</a:t>
            </a:r>
            <a:endParaRPr lang="en-US" altLang="zh-CN" sz="1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gray">
          <a:xfrm>
            <a:off x="5963243" y="2195703"/>
            <a:ext cx="2257469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、对基本商业模式的了解</a:t>
            </a:r>
            <a:br>
              <a:rPr lang="zh-CN" altLang="en-US" sz="1200" dirty="0"/>
            </a:br>
            <a:r>
              <a:rPr lang="en-US" altLang="zh-CN" sz="1200" dirty="0"/>
              <a:t>2</a:t>
            </a:r>
            <a:r>
              <a:rPr lang="zh-CN" altLang="en-US" sz="1200" dirty="0"/>
              <a:t>、对流行产品和产品流行趋势的了解</a:t>
            </a:r>
            <a:br>
              <a:rPr lang="zh-CN" altLang="en-US" sz="1200" dirty="0"/>
            </a:br>
            <a:r>
              <a:rPr lang="en-US" altLang="zh-CN" sz="1200" dirty="0"/>
              <a:t>3</a:t>
            </a:r>
            <a:r>
              <a:rPr lang="zh-CN" altLang="en-US" sz="1200" dirty="0"/>
              <a:t>、对</a:t>
            </a:r>
            <a:r>
              <a:rPr lang="en-US" altLang="zh-CN" sz="1200" dirty="0"/>
              <a:t>app store</a:t>
            </a:r>
            <a:r>
              <a:rPr lang="zh-CN" altLang="en-US" sz="1200" dirty="0"/>
              <a:t>营销基础知识的了解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4</a:t>
            </a:r>
            <a:r>
              <a:rPr lang="zh-CN" altLang="en-US" sz="1200" dirty="0" smtClean="0">
                <a:solidFill>
                  <a:srgbClr val="000000"/>
                </a:solidFill>
              </a:rPr>
              <a:t>、行业业务知识；</a:t>
            </a:r>
            <a:endParaRPr lang="en-US" altLang="zh-CN" sz="1200" dirty="0" smtClean="0">
              <a:solidFill>
                <a:srgbClr val="000000"/>
              </a:solidFill>
            </a:endParaRP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black">
          <a:xfrm>
            <a:off x="3519487" y="4400431"/>
            <a:ext cx="1836737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33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全面化的</a:t>
            </a:r>
            <a:endParaRPr lang="en-US" altLang="zh-CN" sz="16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zh-CN" altLang="en-US" sz="1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职业素质</a:t>
            </a:r>
            <a:endParaRPr lang="en-US" altLang="zh-CN" sz="16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gray">
          <a:xfrm>
            <a:off x="3537115" y="5085184"/>
            <a:ext cx="212725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1</a:t>
            </a:r>
            <a:r>
              <a:rPr lang="zh-CN" altLang="en-US" sz="1200" dirty="0" smtClean="0">
                <a:solidFill>
                  <a:srgbClr val="000000"/>
                </a:solidFill>
              </a:rPr>
              <a:t>、有效沟通；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2</a:t>
            </a:r>
            <a:r>
              <a:rPr lang="zh-CN" altLang="en-US" sz="1200" dirty="0" smtClean="0">
                <a:solidFill>
                  <a:srgbClr val="000000"/>
                </a:solidFill>
              </a:rPr>
              <a:t>、团队影响能力；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3</a:t>
            </a:r>
            <a:r>
              <a:rPr lang="zh-CN" altLang="en-US" sz="1200" dirty="0" smtClean="0">
                <a:solidFill>
                  <a:srgbClr val="000000"/>
                </a:solidFill>
              </a:rPr>
              <a:t>、学习与创新能力；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4</a:t>
            </a:r>
            <a:r>
              <a:rPr lang="zh-CN" altLang="en-US" sz="1200" dirty="0" smtClean="0">
                <a:solidFill>
                  <a:srgbClr val="000000"/>
                </a:solidFill>
              </a:rPr>
              <a:t>、合作与协调能力；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5</a:t>
            </a:r>
            <a:r>
              <a:rPr lang="zh-CN" altLang="en-US" sz="1200" dirty="0" smtClean="0">
                <a:solidFill>
                  <a:srgbClr val="000000"/>
                </a:solidFill>
              </a:rPr>
              <a:t>、组织能力、决策能力。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4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668344" y="5738812"/>
            <a:ext cx="792088" cy="288032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90875" y="188640"/>
            <a:ext cx="5868144" cy="76436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iOS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开发职业发展通道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984604" y="5738812"/>
            <a:ext cx="7239000" cy="3962400"/>
          </a:xfrm>
          <a:prstGeom prst="roundRect">
            <a:avLst>
              <a:gd name="adj" fmla="val 10375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985320" y="3735264"/>
            <a:ext cx="407369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D7181F"/>
                </a:solidFill>
                <a:cs typeface="Arial" charset="0"/>
              </a:rPr>
              <a:t>2. i</a:t>
            </a:r>
            <a:r>
              <a:rPr lang="en-US" altLang="zh-CN" sz="1600" b="1" dirty="0" smtClean="0">
                <a:solidFill>
                  <a:srgbClr val="D7181F"/>
                </a:solidFill>
                <a:cs typeface="Arial" charset="0"/>
              </a:rPr>
              <a:t>OS</a:t>
            </a:r>
            <a:r>
              <a:rPr lang="zh-CN" altLang="en-US" sz="1600" b="1" dirty="0" smtClean="0">
                <a:solidFill>
                  <a:srgbClr val="D7181F"/>
                </a:solidFill>
                <a:cs typeface="Arial" charset="0"/>
              </a:rPr>
              <a:t>开发岗位发展</a:t>
            </a:r>
            <a:endParaRPr lang="en-US" altLang="zh-CN" sz="1600" b="1" dirty="0" smtClean="0">
              <a:solidFill>
                <a:srgbClr val="D7181F"/>
              </a:solidFill>
              <a:cs typeface="Aria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400" dirty="0" smtClean="0"/>
              <a:t>iOS</a:t>
            </a:r>
            <a:r>
              <a:rPr lang="zh-CN" altLang="en-US" sz="1400" dirty="0" smtClean="0"/>
              <a:t>开发可分为个人开发者与企业开发者，个人开发者主要以开发应用上线至</a:t>
            </a:r>
            <a:r>
              <a:rPr lang="en-US" altLang="zh-CN" sz="1400" dirty="0" smtClean="0"/>
              <a:t>App Store</a:t>
            </a:r>
            <a:r>
              <a:rPr lang="zh-CN" altLang="en-US" sz="1400" dirty="0" smtClean="0"/>
              <a:t>后分所占收入比例的百分之</a:t>
            </a:r>
            <a:r>
              <a:rPr lang="en-US" altLang="zh-CN" sz="1400" dirty="0" smtClean="0"/>
              <a:t>70%</a:t>
            </a:r>
            <a:r>
              <a:rPr lang="zh-CN" altLang="en-US" sz="1400" dirty="0" smtClean="0"/>
              <a:t>；企业开发者可往管理方向以及架构师方向发展。</a:t>
            </a:r>
            <a:endParaRPr lang="en-US" altLang="zh-CN" sz="1400" dirty="0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5004048" y="2007072"/>
            <a:ext cx="396044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D7181F"/>
                </a:solidFill>
                <a:cs typeface="Arial" charset="0"/>
              </a:rPr>
              <a:t>1. i</a:t>
            </a:r>
            <a:r>
              <a:rPr lang="en-US" altLang="zh-CN" sz="1600" b="1" dirty="0" smtClean="0">
                <a:solidFill>
                  <a:srgbClr val="D7181F"/>
                </a:solidFill>
                <a:cs typeface="Arial" charset="0"/>
              </a:rPr>
              <a:t>OS</a:t>
            </a:r>
            <a:r>
              <a:rPr lang="zh-CN" altLang="en-US" sz="1600" b="1" dirty="0" smtClean="0">
                <a:solidFill>
                  <a:srgbClr val="D7181F"/>
                </a:solidFill>
                <a:cs typeface="Arial" charset="0"/>
              </a:rPr>
              <a:t>开发者薪资范围</a:t>
            </a:r>
            <a:endParaRPr lang="en-US" altLang="zh-CN" sz="1600" b="1" dirty="0" smtClean="0">
              <a:solidFill>
                <a:srgbClr val="D7181F"/>
              </a:solidFill>
              <a:cs typeface="Aria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dirty="0" smtClean="0"/>
              <a:t>调研</a:t>
            </a:r>
            <a:r>
              <a:rPr lang="zh-CN" altLang="en-US" sz="1400" dirty="0"/>
              <a:t>显示，工作经验</a:t>
            </a:r>
            <a:r>
              <a:rPr lang="en-US" altLang="zh-CN" sz="1400" dirty="0"/>
              <a:t>1</a:t>
            </a:r>
            <a:r>
              <a:rPr lang="zh-CN" altLang="en-US" sz="1400" dirty="0"/>
              <a:t>年以下的开发者月薪多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6K-8K</a:t>
            </a:r>
            <a:r>
              <a:rPr lang="zh-CN" altLang="en-US" sz="1400" dirty="0"/>
              <a:t>；</a:t>
            </a:r>
            <a:r>
              <a:rPr lang="en-US" altLang="zh-CN" sz="1400" dirty="0"/>
              <a:t>1-3</a:t>
            </a:r>
            <a:r>
              <a:rPr lang="zh-CN" altLang="en-US" sz="1400" dirty="0"/>
              <a:t>年开发者月薪多集中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8-12K</a:t>
            </a:r>
            <a:r>
              <a:rPr lang="zh-CN" altLang="en-US" sz="1400" dirty="0"/>
              <a:t>；</a:t>
            </a:r>
            <a:r>
              <a:rPr lang="en-US" altLang="zh-CN" sz="1400" dirty="0"/>
              <a:t>3-5</a:t>
            </a:r>
            <a:r>
              <a:rPr lang="zh-CN" altLang="en-US" sz="1400" dirty="0"/>
              <a:t>年开发者月薪以</a:t>
            </a:r>
            <a:r>
              <a:rPr lang="en-US" altLang="zh-CN" sz="1400" dirty="0" smtClean="0"/>
              <a:t>13-15K</a:t>
            </a:r>
            <a:r>
              <a:rPr lang="zh-CN" altLang="en-US" sz="1400" dirty="0"/>
              <a:t>居多</a:t>
            </a:r>
            <a:r>
              <a:rPr lang="zh-CN" altLang="en-US" sz="1400" dirty="0" smtClean="0"/>
              <a:t>，少数</a:t>
            </a:r>
            <a:r>
              <a:rPr lang="zh-CN" altLang="en-US" sz="1400" dirty="0"/>
              <a:t>月薪达到了 </a:t>
            </a:r>
            <a:r>
              <a:rPr lang="en-US" altLang="zh-CN" sz="1400" dirty="0"/>
              <a:t>25K</a:t>
            </a:r>
            <a:r>
              <a:rPr lang="zh-CN" altLang="en-US" sz="1400" dirty="0"/>
              <a:t>；</a:t>
            </a:r>
            <a:r>
              <a:rPr lang="en-US" altLang="zh-CN" sz="1400" dirty="0"/>
              <a:t>5</a:t>
            </a:r>
            <a:r>
              <a:rPr lang="zh-CN" altLang="en-US" sz="1400" dirty="0"/>
              <a:t>年开发者月薪多在</a:t>
            </a:r>
            <a:r>
              <a:rPr lang="en-US" altLang="zh-CN" sz="1400" dirty="0" smtClean="0"/>
              <a:t>16-25K</a:t>
            </a:r>
            <a:r>
              <a:rPr lang="zh-CN" altLang="en-US" sz="1400" dirty="0" smtClean="0"/>
              <a:t>。</a:t>
            </a:r>
            <a:endParaRPr lang="en-US" altLang="zh-CN" sz="1400" b="1" dirty="0">
              <a:cs typeface="Arial" charset="0"/>
            </a:endParaRPr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black">
          <a:xfrm>
            <a:off x="5004048" y="3486149"/>
            <a:ext cx="3960440" cy="23813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 rot="16200000" flipV="1">
            <a:off x="2674085" y="3768254"/>
            <a:ext cx="2125663" cy="72707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4902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gray">
          <a:xfrm rot="16200000" flipV="1">
            <a:off x="3174206" y="2288382"/>
            <a:ext cx="1109663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gray">
          <a:xfrm rot="16200000" flipV="1">
            <a:off x="2012157" y="4007644"/>
            <a:ext cx="1631950" cy="725487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4902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gray">
          <a:xfrm rot="16200000" flipV="1">
            <a:off x="2278063" y="2782888"/>
            <a:ext cx="1109662" cy="715962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6" name="AutoShape 10"/>
          <p:cNvSpPr>
            <a:spLocks noChangeArrowheads="1"/>
          </p:cNvSpPr>
          <p:nvPr/>
        </p:nvSpPr>
        <p:spPr bwMode="gray">
          <a:xfrm rot="16200000" flipV="1">
            <a:off x="1334294" y="4267994"/>
            <a:ext cx="1160463" cy="72707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4902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gray">
          <a:xfrm rot="16200000" flipV="1">
            <a:off x="1362868" y="3278982"/>
            <a:ext cx="1109663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gray">
          <a:xfrm rot="16200000" flipV="1">
            <a:off x="635000" y="4481513"/>
            <a:ext cx="735013" cy="725487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4902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gray">
          <a:xfrm rot="16200000" flipV="1">
            <a:off x="450057" y="3706019"/>
            <a:ext cx="1109662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34902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40" name="Freeform 14"/>
          <p:cNvSpPr>
            <a:spLocks/>
          </p:cNvSpPr>
          <p:nvPr/>
        </p:nvSpPr>
        <p:spPr bwMode="gray">
          <a:xfrm flipH="1">
            <a:off x="820737" y="2781300"/>
            <a:ext cx="3747763" cy="2322512"/>
          </a:xfrm>
          <a:custGeom>
            <a:avLst/>
            <a:gdLst>
              <a:gd name="T0" fmla="*/ 2147483647 w 1755"/>
              <a:gd name="T1" fmla="*/ 2147483647 h 1413"/>
              <a:gd name="T2" fmla="*/ 2147483647 w 1755"/>
              <a:gd name="T3" fmla="*/ 2147483647 h 1413"/>
              <a:gd name="T4" fmla="*/ 2147483647 w 1755"/>
              <a:gd name="T5" fmla="*/ 2147483647 h 1413"/>
              <a:gd name="T6" fmla="*/ 2147483647 w 1755"/>
              <a:gd name="T7" fmla="*/ 2147483647 h 1413"/>
              <a:gd name="T8" fmla="*/ 2147483647 w 1755"/>
              <a:gd name="T9" fmla="*/ 2147483647 h 1413"/>
              <a:gd name="T10" fmla="*/ 2147483647 w 1755"/>
              <a:gd name="T11" fmla="*/ 2147483647 h 1413"/>
              <a:gd name="T12" fmla="*/ 2147483647 w 1755"/>
              <a:gd name="T13" fmla="*/ 2147483647 h 1413"/>
              <a:gd name="T14" fmla="*/ 2147483647 w 1755"/>
              <a:gd name="T15" fmla="*/ 2147483647 h 1413"/>
              <a:gd name="T16" fmla="*/ 2147483647 w 1755"/>
              <a:gd name="T17" fmla="*/ 0 h 1413"/>
              <a:gd name="T18" fmla="*/ 0 w 1755"/>
              <a:gd name="T19" fmla="*/ 2147483647 h 1413"/>
              <a:gd name="T20" fmla="*/ 2147483647 w 1755"/>
              <a:gd name="T21" fmla="*/ 2147483647 h 141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55"/>
              <a:gd name="T34" fmla="*/ 0 h 1413"/>
              <a:gd name="T35" fmla="*/ 1755 w 1755"/>
              <a:gd name="T36" fmla="*/ 1413 h 141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55" h="1413">
                <a:moveTo>
                  <a:pt x="120" y="288"/>
                </a:moveTo>
                <a:lnTo>
                  <a:pt x="546" y="945"/>
                </a:lnTo>
                <a:lnTo>
                  <a:pt x="1257" y="972"/>
                </a:lnTo>
                <a:lnTo>
                  <a:pt x="1755" y="1413"/>
                </a:lnTo>
                <a:lnTo>
                  <a:pt x="1287" y="924"/>
                </a:lnTo>
                <a:lnTo>
                  <a:pt x="600" y="867"/>
                </a:lnTo>
                <a:lnTo>
                  <a:pt x="237" y="210"/>
                </a:lnTo>
                <a:lnTo>
                  <a:pt x="354" y="129"/>
                </a:lnTo>
                <a:lnTo>
                  <a:pt x="6" y="0"/>
                </a:lnTo>
                <a:lnTo>
                  <a:pt x="0" y="393"/>
                </a:lnTo>
                <a:lnTo>
                  <a:pt x="120" y="288"/>
                </a:lnTo>
                <a:close/>
              </a:path>
            </a:pathLst>
          </a:custGeom>
          <a:solidFill>
            <a:schemeClr val="tx1">
              <a:alpha val="3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gray">
          <a:xfrm>
            <a:off x="621161" y="3140968"/>
            <a:ext cx="8595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 smtClean="0">
                <a:solidFill>
                  <a:srgbClr val="1C1C1C"/>
                </a:solidFill>
                <a:cs typeface="Arial" charset="0"/>
              </a:rPr>
              <a:t>3000-6000</a:t>
            </a:r>
            <a:endParaRPr lang="en-US" altLang="zh-CN" sz="1100" b="1" dirty="0">
              <a:solidFill>
                <a:srgbClr val="1C1C1C"/>
              </a:solidFill>
              <a:cs typeface="Arial" charset="0"/>
            </a:endParaRPr>
          </a:p>
        </p:txBody>
      </p:sp>
      <p:sp>
        <p:nvSpPr>
          <p:cNvPr id="42" name="Rectangle 16"/>
          <p:cNvSpPr>
            <a:spLocks noChangeArrowheads="1"/>
          </p:cNvSpPr>
          <p:nvPr/>
        </p:nvSpPr>
        <p:spPr bwMode="gray">
          <a:xfrm>
            <a:off x="1504225" y="2733675"/>
            <a:ext cx="93807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1C1C1C"/>
                </a:solidFill>
                <a:latin typeface="Arial" charset="0"/>
                <a:cs typeface="Arial" charset="0"/>
              </a:rPr>
              <a:t>6000-10000</a:t>
            </a:r>
            <a:endParaRPr lang="en-US" altLang="zh-CN" sz="1100" b="1" dirty="0">
              <a:solidFill>
                <a:srgbClr val="1C1C1C"/>
              </a:solidFill>
              <a:latin typeface="Arial" charset="0"/>
              <a:cs typeface="Arial" charset="0"/>
            </a:endParaRP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gray">
          <a:xfrm>
            <a:off x="2274283" y="2204864"/>
            <a:ext cx="10166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1C1C1C"/>
                </a:solidFill>
                <a:latin typeface="Arial" charset="0"/>
                <a:cs typeface="Arial" charset="0"/>
              </a:rPr>
              <a:t>11000-15000</a:t>
            </a:r>
            <a:endParaRPr lang="en-US" altLang="zh-CN" sz="1100" b="1" dirty="0">
              <a:solidFill>
                <a:srgbClr val="1C1C1C"/>
              </a:solidFill>
              <a:latin typeface="Arial" charset="0"/>
              <a:cs typeface="Arial" charset="0"/>
            </a:endParaRPr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gray">
          <a:xfrm>
            <a:off x="3138379" y="1700808"/>
            <a:ext cx="10166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1C1C1C"/>
                </a:solidFill>
                <a:latin typeface="Arial" charset="0"/>
                <a:cs typeface="Arial" charset="0"/>
              </a:rPr>
              <a:t>16000-25000</a:t>
            </a:r>
            <a:endParaRPr lang="en-US" altLang="zh-CN" sz="1100" b="1" dirty="0">
              <a:solidFill>
                <a:srgbClr val="1C1C1C"/>
              </a:solidFill>
              <a:latin typeface="Arial" charset="0"/>
              <a:cs typeface="Arial" charset="0"/>
            </a:endParaRPr>
          </a:p>
        </p:txBody>
      </p:sp>
      <p:sp>
        <p:nvSpPr>
          <p:cNvPr id="45" name="AutoShape 19"/>
          <p:cNvSpPr>
            <a:spLocks noChangeArrowheads="1"/>
          </p:cNvSpPr>
          <p:nvPr/>
        </p:nvSpPr>
        <p:spPr bwMode="gray">
          <a:xfrm>
            <a:off x="873125" y="5414963"/>
            <a:ext cx="2930525" cy="452437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46" name="Rectangle 20"/>
          <p:cNvSpPr>
            <a:spLocks noChangeArrowheads="1"/>
          </p:cNvSpPr>
          <p:nvPr/>
        </p:nvSpPr>
        <p:spPr bwMode="white">
          <a:xfrm>
            <a:off x="1268515" y="5459413"/>
            <a:ext cx="2244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FFFF"/>
                </a:solidFill>
                <a:cs typeface="Arial" charset="0"/>
              </a:rPr>
              <a:t>iOS</a:t>
            </a:r>
            <a:r>
              <a:rPr lang="zh-CN" altLang="en-US" sz="2000" b="1" dirty="0" smtClean="0">
                <a:solidFill>
                  <a:srgbClr val="FFFFFF"/>
                </a:solidFill>
                <a:cs typeface="Arial" charset="0"/>
              </a:rPr>
              <a:t>职业发展通道</a:t>
            </a:r>
            <a:endParaRPr lang="en-US" altLang="zh-CN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gray">
          <a:xfrm>
            <a:off x="609600" y="3736975"/>
            <a:ext cx="63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rgbClr val="EAEAEA"/>
                </a:solidFill>
                <a:cs typeface="Arial" charset="0"/>
              </a:rPr>
              <a:t>实习生</a:t>
            </a:r>
            <a:endParaRPr lang="en-US" altLang="zh-CN" sz="1400" dirty="0">
              <a:solidFill>
                <a:srgbClr val="EAEAEA"/>
              </a:solidFill>
              <a:cs typeface="Arial" charset="0"/>
            </a:endParaRP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gray">
          <a:xfrm>
            <a:off x="1524000" y="3248025"/>
            <a:ext cx="6381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rgbClr val="EAEAEA"/>
                </a:solidFill>
                <a:cs typeface="Arial" charset="0"/>
              </a:rPr>
              <a:t>初级</a:t>
            </a:r>
            <a:r>
              <a:rPr lang="zh-CN" altLang="en-US" sz="1400" dirty="0" smtClean="0">
                <a:solidFill>
                  <a:srgbClr val="EAEAEA"/>
                </a:solidFill>
                <a:cs typeface="Arial" charset="0"/>
              </a:rPr>
              <a:t>工程师</a:t>
            </a:r>
            <a:endParaRPr lang="en-US" altLang="zh-CN" sz="1400" dirty="0">
              <a:solidFill>
                <a:srgbClr val="EAEAEA"/>
              </a:solidFill>
              <a:cs typeface="Arial" charset="0"/>
            </a:endParaRP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gray">
          <a:xfrm>
            <a:off x="2436813" y="2781300"/>
            <a:ext cx="63976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rgbClr val="EAEAEA"/>
                </a:solidFill>
                <a:cs typeface="Arial" charset="0"/>
              </a:rPr>
              <a:t>中级工程师</a:t>
            </a:r>
            <a:endParaRPr lang="en-US" altLang="zh-CN" sz="1400" dirty="0">
              <a:solidFill>
                <a:srgbClr val="EAEAEA"/>
              </a:solidFill>
              <a:cs typeface="Arial" charset="0"/>
            </a:endParaRPr>
          </a:p>
        </p:txBody>
      </p:sp>
      <p:sp>
        <p:nvSpPr>
          <p:cNvPr id="50" name="Text Box 24"/>
          <p:cNvSpPr txBox="1">
            <a:spLocks noChangeArrowheads="1"/>
          </p:cNvSpPr>
          <p:nvPr/>
        </p:nvSpPr>
        <p:spPr bwMode="gray">
          <a:xfrm>
            <a:off x="3316288" y="2276475"/>
            <a:ext cx="6381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rgbClr val="EAEAEA"/>
                </a:solidFill>
                <a:cs typeface="Arial" charset="0"/>
              </a:rPr>
              <a:t>高级工程师</a:t>
            </a:r>
            <a:endParaRPr lang="en-US" altLang="zh-CN" sz="1400" dirty="0">
              <a:solidFill>
                <a:srgbClr val="EAEAEA"/>
              </a:solidFill>
              <a:cs typeface="Arial" charset="0"/>
            </a:endParaRP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 rot="16200000" flipV="1">
            <a:off x="3313484" y="3538636"/>
            <a:ext cx="2510035" cy="72707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4902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52" name="AutoShape 7"/>
          <p:cNvSpPr>
            <a:spLocks noChangeArrowheads="1"/>
          </p:cNvSpPr>
          <p:nvPr/>
        </p:nvSpPr>
        <p:spPr bwMode="gray">
          <a:xfrm rot="16200000" flipV="1">
            <a:off x="3946425" y="1795313"/>
            <a:ext cx="1253680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gray">
          <a:xfrm>
            <a:off x="4139952" y="1754813"/>
            <a:ext cx="6381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rgbClr val="EAEAEA"/>
                </a:solidFill>
                <a:cs typeface="Arial" charset="0"/>
              </a:rPr>
              <a:t>管理人员或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架构师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gray">
          <a:xfrm>
            <a:off x="4203444" y="1196752"/>
            <a:ext cx="8595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1C1C1C"/>
                </a:solidFill>
                <a:latin typeface="Arial" charset="0"/>
                <a:cs typeface="Arial" charset="0"/>
              </a:rPr>
              <a:t>25000</a:t>
            </a:r>
            <a:r>
              <a:rPr lang="zh-CN" altLang="en-US" sz="1100" b="1" dirty="0" smtClean="0">
                <a:solidFill>
                  <a:srgbClr val="1C1C1C"/>
                </a:solidFill>
                <a:latin typeface="Arial" charset="0"/>
                <a:cs typeface="Arial" charset="0"/>
              </a:rPr>
              <a:t>以上</a:t>
            </a:r>
            <a:endParaRPr lang="en-US" altLang="zh-CN" sz="1100" b="1" dirty="0">
              <a:solidFill>
                <a:srgbClr val="1C1C1C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2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16370" y="188640"/>
            <a:ext cx="5868144" cy="8367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鹏</a:t>
            </a: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途</a:t>
            </a:r>
            <a:r>
              <a:rPr lang="en-US" altLang="zh-CN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培训课程优势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984604" y="5738812"/>
            <a:ext cx="7239000" cy="3962400"/>
          </a:xfrm>
          <a:prstGeom prst="roundRect">
            <a:avLst>
              <a:gd name="adj" fmla="val 10375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gray">
          <a:xfrm>
            <a:off x="2085975" y="1361951"/>
            <a:ext cx="4818063" cy="989013"/>
          </a:xfrm>
          <a:prstGeom prst="roundRect">
            <a:avLst>
              <a:gd name="adj" fmla="val 1272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white">
          <a:xfrm>
            <a:off x="2483768" y="1681063"/>
            <a:ext cx="43869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400" b="1" dirty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实战项目教学</a:t>
            </a:r>
            <a:r>
              <a:rPr lang="zh-CN" altLang="en-US" sz="14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，移动互联界</a:t>
            </a:r>
            <a:r>
              <a:rPr lang="zh-CN" altLang="en-US" sz="1400" b="1" dirty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最高端培训</a:t>
            </a:r>
            <a:endParaRPr lang="en-US" altLang="zh-CN" sz="1400" b="1" dirty="0">
              <a:solidFill>
                <a:srgbClr val="F8F8F8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1176338" y="1231776"/>
            <a:ext cx="1238250" cy="1236663"/>
            <a:chOff x="802" y="845"/>
            <a:chExt cx="827" cy="826"/>
          </a:xfrm>
        </p:grpSpPr>
        <p:sp>
          <p:nvSpPr>
            <p:cNvPr id="32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Arial" charset="0"/>
                </a:rPr>
                <a:t>优势一</a:t>
              </a:r>
              <a:endParaRPr lang="zh-CN" altLang="en-US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1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4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1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36" name="AutoShape 10"/>
          <p:cNvSpPr>
            <a:spLocks noChangeArrowheads="1"/>
          </p:cNvSpPr>
          <p:nvPr/>
        </p:nvSpPr>
        <p:spPr bwMode="gray">
          <a:xfrm>
            <a:off x="2130201" y="2698750"/>
            <a:ext cx="4818063" cy="989013"/>
          </a:xfrm>
          <a:prstGeom prst="roundRect">
            <a:avLst>
              <a:gd name="adj" fmla="val 1272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white">
          <a:xfrm>
            <a:off x="2483767" y="3049215"/>
            <a:ext cx="43456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400" b="1" dirty="0" smtClean="0">
                <a:solidFill>
                  <a:schemeClr val="bg1"/>
                </a:solidFill>
              </a:rPr>
              <a:t>零基础入门教学，无需担忧基础差</a:t>
            </a:r>
            <a:endParaRPr lang="en-US" altLang="zh-CN" sz="14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" name="AutoShape 17"/>
          <p:cNvSpPr>
            <a:spLocks noChangeArrowheads="1"/>
          </p:cNvSpPr>
          <p:nvPr/>
        </p:nvSpPr>
        <p:spPr bwMode="gray">
          <a:xfrm>
            <a:off x="2130201" y="3991223"/>
            <a:ext cx="4818063" cy="989012"/>
          </a:xfrm>
          <a:prstGeom prst="roundRect">
            <a:avLst>
              <a:gd name="adj" fmla="val 12727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white">
          <a:xfrm>
            <a:off x="2483768" y="4273277"/>
            <a:ext cx="43869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400" b="1" dirty="0" smtClean="0">
                <a:solidFill>
                  <a:schemeClr val="bg1"/>
                </a:solidFill>
              </a:rPr>
              <a:t>全天授课，</a:t>
            </a:r>
            <a:r>
              <a:rPr lang="zh-CN" altLang="en-US" sz="1400" b="1" dirty="0">
                <a:solidFill>
                  <a:schemeClr val="bg1"/>
                </a:solidFill>
              </a:rPr>
              <a:t>最专业的教学方式</a:t>
            </a:r>
            <a:endParaRPr lang="en-US" altLang="zh-CN" sz="14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45" name="Group 19"/>
          <p:cNvGrpSpPr>
            <a:grpSpLocks/>
          </p:cNvGrpSpPr>
          <p:nvPr/>
        </p:nvGrpSpPr>
        <p:grpSpPr bwMode="auto">
          <a:xfrm>
            <a:off x="1176338" y="3861048"/>
            <a:ext cx="1238250" cy="1236662"/>
            <a:chOff x="802" y="845"/>
            <a:chExt cx="827" cy="826"/>
          </a:xfrm>
        </p:grpSpPr>
        <p:sp>
          <p:nvSpPr>
            <p:cNvPr id="46" name="Oval 20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Calibri" pitchFamily="34" charset="0"/>
                  <a:cs typeface="Arial" charset="0"/>
                </a:rPr>
                <a:t>优势三</a:t>
              </a:r>
              <a:endParaRPr lang="zh-CN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48" name="Oval 22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50" name="AutoShape 24"/>
          <p:cNvSpPr>
            <a:spLocks noChangeArrowheads="1"/>
          </p:cNvSpPr>
          <p:nvPr/>
        </p:nvSpPr>
        <p:spPr bwMode="gray">
          <a:xfrm>
            <a:off x="2123728" y="5346849"/>
            <a:ext cx="4818063" cy="987425"/>
          </a:xfrm>
          <a:prstGeom prst="roundRect">
            <a:avLst>
              <a:gd name="adj" fmla="val 12727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white">
          <a:xfrm>
            <a:off x="2483768" y="5738812"/>
            <a:ext cx="42964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4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最强就业体系，终极就业保障</a:t>
            </a:r>
            <a:endParaRPr lang="en-US" altLang="zh-CN" sz="1400" b="1" dirty="0">
              <a:solidFill>
                <a:srgbClr val="F8F8F8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52" name="Group 26"/>
          <p:cNvGrpSpPr>
            <a:grpSpLocks/>
          </p:cNvGrpSpPr>
          <p:nvPr/>
        </p:nvGrpSpPr>
        <p:grpSpPr bwMode="auto">
          <a:xfrm>
            <a:off x="1173510" y="5216674"/>
            <a:ext cx="1238250" cy="1236662"/>
            <a:chOff x="802" y="845"/>
            <a:chExt cx="827" cy="826"/>
          </a:xfrm>
        </p:grpSpPr>
        <p:sp>
          <p:nvSpPr>
            <p:cNvPr id="53" name="Oval 27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rgbClr val="7030A0"/>
                  </a:solidFill>
                  <a:latin typeface="Calibri" pitchFamily="34" charset="0"/>
                  <a:cs typeface="Arial" charset="0"/>
                </a:rPr>
                <a:t>优势四</a:t>
              </a:r>
              <a:endParaRPr lang="zh-CN" altLang="en-US" b="1" dirty="0">
                <a:solidFill>
                  <a:srgbClr val="7030A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54" name="Oval 28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55" name="Oval 29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57" name="Group 12"/>
          <p:cNvGrpSpPr>
            <a:grpSpLocks/>
          </p:cNvGrpSpPr>
          <p:nvPr/>
        </p:nvGrpSpPr>
        <p:grpSpPr bwMode="auto">
          <a:xfrm>
            <a:off x="1173510" y="2552377"/>
            <a:ext cx="1238250" cy="1236663"/>
            <a:chOff x="802" y="845"/>
            <a:chExt cx="827" cy="826"/>
          </a:xfrm>
        </p:grpSpPr>
        <p:sp>
          <p:nvSpPr>
            <p:cNvPr id="58" name="Oval 13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优势</a:t>
              </a:r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二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59" name="Oval 14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2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60" name="Oval 15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2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13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31840" y="116632"/>
            <a:ext cx="5868144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培训价值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0" name="Group 3"/>
          <p:cNvGrpSpPr>
            <a:grpSpLocks/>
          </p:cNvGrpSpPr>
          <p:nvPr/>
        </p:nvGrpSpPr>
        <p:grpSpPr bwMode="auto">
          <a:xfrm>
            <a:off x="1535683" y="2420888"/>
            <a:ext cx="6248400" cy="990600"/>
            <a:chOff x="720" y="1392"/>
            <a:chExt cx="4058" cy="480"/>
          </a:xfrm>
        </p:grpSpPr>
        <p:sp>
          <p:nvSpPr>
            <p:cNvPr id="8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8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85" name="AutoShape 6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6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33333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88" name="Group 8"/>
          <p:cNvGrpSpPr>
            <a:grpSpLocks/>
          </p:cNvGrpSpPr>
          <p:nvPr/>
        </p:nvGrpSpPr>
        <p:grpSpPr bwMode="auto">
          <a:xfrm>
            <a:off x="827584" y="2587451"/>
            <a:ext cx="611188" cy="608013"/>
            <a:chOff x="579" y="1386"/>
            <a:chExt cx="385" cy="383"/>
          </a:xfrm>
        </p:grpSpPr>
        <p:sp>
          <p:nvSpPr>
            <p:cNvPr id="89" name="Oval 9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90" name="Group 10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91" name="Oval 11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3" name="Oval 12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4" name="Oval 13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5" name="Oval 14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96" name="Text Box 15"/>
          <p:cNvSpPr txBox="1">
            <a:spLocks noChangeArrowheads="1"/>
          </p:cNvSpPr>
          <p:nvPr/>
        </p:nvSpPr>
        <p:spPr bwMode="gray">
          <a:xfrm>
            <a:off x="950640" y="266625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80808"/>
                </a:solidFill>
              </a:rPr>
              <a:t>2</a:t>
            </a:r>
            <a:endParaRPr lang="en-US" altLang="zh-CN" sz="2400" dirty="0">
              <a:solidFill>
                <a:srgbClr val="080808"/>
              </a:solidFill>
            </a:endParaRPr>
          </a:p>
        </p:txBody>
      </p:sp>
      <p:grpSp>
        <p:nvGrpSpPr>
          <p:cNvPr id="116" name="Group 29"/>
          <p:cNvGrpSpPr>
            <a:grpSpLocks/>
          </p:cNvGrpSpPr>
          <p:nvPr/>
        </p:nvGrpSpPr>
        <p:grpSpPr bwMode="auto">
          <a:xfrm>
            <a:off x="1535683" y="1340768"/>
            <a:ext cx="6248400" cy="990600"/>
            <a:chOff x="720" y="1392"/>
            <a:chExt cx="4058" cy="480"/>
          </a:xfrm>
        </p:grpSpPr>
        <p:sp>
          <p:nvSpPr>
            <p:cNvPr id="117" name="AutoShape 30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19" name="Group 31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20" name="AutoShape 32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2" name="AutoShape 33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3333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123" name="Group 34"/>
          <p:cNvGrpSpPr>
            <a:grpSpLocks/>
          </p:cNvGrpSpPr>
          <p:nvPr/>
        </p:nvGrpSpPr>
        <p:grpSpPr bwMode="auto">
          <a:xfrm>
            <a:off x="827584" y="1507331"/>
            <a:ext cx="611188" cy="608013"/>
            <a:chOff x="579" y="1386"/>
            <a:chExt cx="385" cy="383"/>
          </a:xfrm>
        </p:grpSpPr>
        <p:sp>
          <p:nvSpPr>
            <p:cNvPr id="124" name="Oval 35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25" name="Group 36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126" name="Oval 37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7" name="Oval 38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8" name="Oval 39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9" name="Oval 40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30" name="Text Box 41"/>
          <p:cNvSpPr txBox="1">
            <a:spLocks noChangeArrowheads="1"/>
          </p:cNvSpPr>
          <p:nvPr/>
        </p:nvSpPr>
        <p:spPr bwMode="gray">
          <a:xfrm>
            <a:off x="950640" y="153928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80808"/>
                </a:solidFill>
              </a:rPr>
              <a:t>1</a:t>
            </a:r>
            <a:endParaRPr lang="en-US" altLang="zh-CN" sz="2400" dirty="0">
              <a:solidFill>
                <a:srgbClr val="080808"/>
              </a:solidFill>
            </a:endParaRPr>
          </a:p>
        </p:txBody>
      </p:sp>
      <p:sp>
        <p:nvSpPr>
          <p:cNvPr id="131" name="Text Box 42"/>
          <p:cNvSpPr txBox="1">
            <a:spLocks noChangeArrowheads="1"/>
          </p:cNvSpPr>
          <p:nvPr/>
        </p:nvSpPr>
        <p:spPr bwMode="white">
          <a:xfrm>
            <a:off x="1977008" y="2682116"/>
            <a:ext cx="563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</a:rPr>
              <a:t>专业技能提升，修炼必备的就业能力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33" name="Text Box 44"/>
          <p:cNvSpPr txBox="1">
            <a:spLocks noChangeArrowheads="1"/>
          </p:cNvSpPr>
          <p:nvPr/>
        </p:nvSpPr>
        <p:spPr bwMode="white">
          <a:xfrm>
            <a:off x="1977008" y="1601996"/>
            <a:ext cx="563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</a:rPr>
              <a:t>清晰职业发展方向，激发实现职业目标的驱动力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grpSp>
        <p:nvGrpSpPr>
          <p:cNvPr id="134" name="Group 29"/>
          <p:cNvGrpSpPr>
            <a:grpSpLocks/>
          </p:cNvGrpSpPr>
          <p:nvPr/>
        </p:nvGrpSpPr>
        <p:grpSpPr bwMode="auto">
          <a:xfrm>
            <a:off x="1563960" y="3501008"/>
            <a:ext cx="6248400" cy="990600"/>
            <a:chOff x="720" y="1392"/>
            <a:chExt cx="4058" cy="480"/>
          </a:xfrm>
        </p:grpSpPr>
        <p:sp>
          <p:nvSpPr>
            <p:cNvPr id="135" name="AutoShape 30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grpSp>
          <p:nvGrpSpPr>
            <p:cNvPr id="136" name="Group 31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37" name="AutoShape 32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solidFill>
                    <a:schemeClr val="bg1"/>
                  </a:solidFill>
                  <a:ea typeface="宋体" charset="-122"/>
                </a:endParaRPr>
              </a:p>
            </p:txBody>
          </p:sp>
          <p:sp>
            <p:nvSpPr>
              <p:cNvPr id="138" name="AutoShape 33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3333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solidFill>
                    <a:schemeClr val="bg1"/>
                  </a:solidFill>
                  <a:ea typeface="宋体" charset="-122"/>
                </a:endParaRPr>
              </a:p>
            </p:txBody>
          </p:sp>
        </p:grpSp>
      </p:grpSp>
      <p:grpSp>
        <p:nvGrpSpPr>
          <p:cNvPr id="139" name="Group 34"/>
          <p:cNvGrpSpPr>
            <a:grpSpLocks/>
          </p:cNvGrpSpPr>
          <p:nvPr/>
        </p:nvGrpSpPr>
        <p:grpSpPr bwMode="auto">
          <a:xfrm>
            <a:off x="831304" y="3667571"/>
            <a:ext cx="611188" cy="608013"/>
            <a:chOff x="579" y="1386"/>
            <a:chExt cx="385" cy="383"/>
          </a:xfrm>
        </p:grpSpPr>
        <p:sp>
          <p:nvSpPr>
            <p:cNvPr id="141" name="Oval 35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42" name="Group 36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143" name="Oval 37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4" name="Oval 38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5" name="Oval 39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6" name="Oval 40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48" name="Text Box 41"/>
          <p:cNvSpPr txBox="1">
            <a:spLocks noChangeArrowheads="1"/>
          </p:cNvSpPr>
          <p:nvPr/>
        </p:nvSpPr>
        <p:spPr bwMode="gray">
          <a:xfrm>
            <a:off x="939254" y="3737421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80808"/>
                </a:solidFill>
              </a:rPr>
              <a:t>3</a:t>
            </a:r>
          </a:p>
        </p:txBody>
      </p:sp>
      <p:sp>
        <p:nvSpPr>
          <p:cNvPr id="149" name="Text Box 44"/>
          <p:cNvSpPr txBox="1">
            <a:spLocks noChangeArrowheads="1"/>
          </p:cNvSpPr>
          <p:nvPr/>
        </p:nvSpPr>
        <p:spPr bwMode="white">
          <a:xfrm>
            <a:off x="2005285" y="3762236"/>
            <a:ext cx="563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</a:rPr>
              <a:t>高起点职业发展平台，为你描绘精彩职业生涯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grpSp>
        <p:nvGrpSpPr>
          <p:cNvPr id="151" name="Group 29"/>
          <p:cNvGrpSpPr>
            <a:grpSpLocks/>
          </p:cNvGrpSpPr>
          <p:nvPr/>
        </p:nvGrpSpPr>
        <p:grpSpPr bwMode="auto">
          <a:xfrm>
            <a:off x="1563960" y="5661248"/>
            <a:ext cx="6248400" cy="990600"/>
            <a:chOff x="720" y="1392"/>
            <a:chExt cx="4058" cy="480"/>
          </a:xfrm>
        </p:grpSpPr>
        <p:sp>
          <p:nvSpPr>
            <p:cNvPr id="153" name="AutoShape 30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54" name="Group 31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67" name="AutoShape 32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68" name="AutoShape 33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3333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169" name="Group 34"/>
          <p:cNvGrpSpPr>
            <a:grpSpLocks/>
          </p:cNvGrpSpPr>
          <p:nvPr/>
        </p:nvGrpSpPr>
        <p:grpSpPr bwMode="auto">
          <a:xfrm>
            <a:off x="831304" y="5827811"/>
            <a:ext cx="611188" cy="608013"/>
            <a:chOff x="579" y="1386"/>
            <a:chExt cx="385" cy="383"/>
          </a:xfrm>
        </p:grpSpPr>
        <p:sp>
          <p:nvSpPr>
            <p:cNvPr id="173" name="Oval 35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74" name="Group 36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175" name="Oval 37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6" name="Oval 38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7" name="Oval 39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8" name="Oval 40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79" name="Text Box 41"/>
          <p:cNvSpPr txBox="1">
            <a:spLocks noChangeArrowheads="1"/>
          </p:cNvSpPr>
          <p:nvPr/>
        </p:nvSpPr>
        <p:spPr bwMode="gray">
          <a:xfrm>
            <a:off x="939254" y="5897661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80808"/>
                </a:solidFill>
              </a:rPr>
              <a:t>5</a:t>
            </a:r>
            <a:endParaRPr lang="en-US" altLang="zh-CN" sz="2400" dirty="0">
              <a:solidFill>
                <a:srgbClr val="080808"/>
              </a:solidFill>
            </a:endParaRPr>
          </a:p>
        </p:txBody>
      </p:sp>
      <p:sp>
        <p:nvSpPr>
          <p:cNvPr id="180" name="Text Box 44"/>
          <p:cNvSpPr txBox="1">
            <a:spLocks noChangeArrowheads="1"/>
          </p:cNvSpPr>
          <p:nvPr/>
        </p:nvSpPr>
        <p:spPr bwMode="white">
          <a:xfrm>
            <a:off x="2005285" y="5922476"/>
            <a:ext cx="563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</a:rPr>
              <a:t>接触高端人脉，提升自身眼界与位势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grpSp>
        <p:nvGrpSpPr>
          <p:cNvPr id="181" name="Group 16"/>
          <p:cNvGrpSpPr>
            <a:grpSpLocks/>
          </p:cNvGrpSpPr>
          <p:nvPr/>
        </p:nvGrpSpPr>
        <p:grpSpPr bwMode="auto">
          <a:xfrm>
            <a:off x="1535683" y="4581128"/>
            <a:ext cx="6248400" cy="990600"/>
            <a:chOff x="720" y="1392"/>
            <a:chExt cx="4058" cy="480"/>
          </a:xfrm>
        </p:grpSpPr>
        <p:sp>
          <p:nvSpPr>
            <p:cNvPr id="182" name="AutoShape 17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89020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83" name="Group 18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84" name="AutoShape 19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5" name="AutoShape 20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3333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186" name="Group 21"/>
          <p:cNvGrpSpPr>
            <a:grpSpLocks/>
          </p:cNvGrpSpPr>
          <p:nvPr/>
        </p:nvGrpSpPr>
        <p:grpSpPr bwMode="auto">
          <a:xfrm>
            <a:off x="827584" y="4747691"/>
            <a:ext cx="611188" cy="608013"/>
            <a:chOff x="579" y="1386"/>
            <a:chExt cx="385" cy="383"/>
          </a:xfrm>
        </p:grpSpPr>
        <p:sp>
          <p:nvSpPr>
            <p:cNvPr id="187" name="Oval 22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88" name="Group 23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189" name="Oval 24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0" name="Oval 25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1" name="Oval 26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2" name="Oval 27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93" name="Text Box 28"/>
          <p:cNvSpPr txBox="1">
            <a:spLocks noChangeArrowheads="1"/>
          </p:cNvSpPr>
          <p:nvPr/>
        </p:nvSpPr>
        <p:spPr bwMode="gray">
          <a:xfrm>
            <a:off x="935534" y="4819699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80808"/>
                </a:solidFill>
              </a:rPr>
              <a:t>4</a:t>
            </a:r>
          </a:p>
        </p:txBody>
      </p:sp>
      <p:sp>
        <p:nvSpPr>
          <p:cNvPr id="194" name="Text Box 43"/>
          <p:cNvSpPr txBox="1">
            <a:spLocks noChangeArrowheads="1"/>
          </p:cNvSpPr>
          <p:nvPr/>
        </p:nvSpPr>
        <p:spPr bwMode="white">
          <a:xfrm>
            <a:off x="1907704" y="4779640"/>
            <a:ext cx="5638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</a:rPr>
              <a:t>中产阶级收入，能力与收入复利增长，成就复利型人生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06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052391" y="73955"/>
            <a:ext cx="5868144" cy="978781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就业保障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4" name="AutoShape 3"/>
          <p:cNvSpPr>
            <a:spLocks noChangeArrowheads="1"/>
          </p:cNvSpPr>
          <p:nvPr/>
        </p:nvSpPr>
        <p:spPr bwMode="gray">
          <a:xfrm>
            <a:off x="904875" y="1658938"/>
            <a:ext cx="2439988" cy="2000250"/>
          </a:xfrm>
          <a:prstGeom prst="rightArrowCallout">
            <a:avLst>
              <a:gd name="adj1" fmla="val 28435"/>
              <a:gd name="adj2" fmla="val 21477"/>
              <a:gd name="adj3" fmla="val 8889"/>
              <a:gd name="adj4" fmla="val 86532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63529"/>
                  <a:invGamma/>
                  <a:alpha val="89999"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5" name="AutoShape 4"/>
          <p:cNvSpPr>
            <a:spLocks noChangeArrowheads="1"/>
          </p:cNvSpPr>
          <p:nvPr/>
        </p:nvSpPr>
        <p:spPr bwMode="gray">
          <a:xfrm>
            <a:off x="3546475" y="1658938"/>
            <a:ext cx="2439988" cy="2000250"/>
          </a:xfrm>
          <a:prstGeom prst="rightArrowCallout">
            <a:avLst>
              <a:gd name="adj1" fmla="val 28435"/>
              <a:gd name="adj2" fmla="val 21477"/>
              <a:gd name="adj3" fmla="val 8889"/>
              <a:gd name="adj4" fmla="val 86532"/>
            </a:avLst>
          </a:prstGeom>
          <a:gradFill rotWithShape="1">
            <a:gsLst>
              <a:gs pos="0">
                <a:srgbClr val="99CCFF">
                  <a:alpha val="89998"/>
                </a:srgbClr>
              </a:gs>
              <a:gs pos="100000">
                <a:srgbClr val="CCEC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63500" prstMaterial="legacyMetal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6" name="Rectangle 5"/>
          <p:cNvSpPr>
            <a:spLocks noChangeArrowheads="1"/>
          </p:cNvSpPr>
          <p:nvPr/>
        </p:nvSpPr>
        <p:spPr bwMode="gray">
          <a:xfrm>
            <a:off x="3546475" y="1585913"/>
            <a:ext cx="2109788" cy="5159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6471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227000" prstMaterial="legacyMetal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" name="AutoShape 6"/>
          <p:cNvSpPr>
            <a:spLocks noChangeArrowheads="1"/>
          </p:cNvSpPr>
          <p:nvPr/>
        </p:nvSpPr>
        <p:spPr bwMode="gray">
          <a:xfrm rot="5400000">
            <a:off x="6084094" y="2683784"/>
            <a:ext cx="2308225" cy="258532"/>
          </a:xfrm>
          <a:prstGeom prst="rightArrowCallout">
            <a:avLst>
              <a:gd name="adj1" fmla="val 28435"/>
              <a:gd name="adj2" fmla="val 21477"/>
              <a:gd name="adj3" fmla="val 7937"/>
              <a:gd name="adj4" fmla="val 86532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endParaRPr lang="zh-CN" altLang="en-US" b="1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1" name="AutoShape 8"/>
          <p:cNvSpPr>
            <a:spLocks noChangeArrowheads="1"/>
          </p:cNvSpPr>
          <p:nvPr/>
        </p:nvSpPr>
        <p:spPr bwMode="gray">
          <a:xfrm flipH="1">
            <a:off x="3240088" y="4270375"/>
            <a:ext cx="2439987" cy="2000250"/>
          </a:xfrm>
          <a:prstGeom prst="rightArrowCallout">
            <a:avLst>
              <a:gd name="adj1" fmla="val 28435"/>
              <a:gd name="adj2" fmla="val 21477"/>
              <a:gd name="adj3" fmla="val 8889"/>
              <a:gd name="adj4" fmla="val 86532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63529"/>
                  <a:invGamma/>
                  <a:alpha val="89999"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Left"/>
            <a:lightRig rig="legacyFlat3" dir="b"/>
          </a:scene3d>
          <a:sp3d extrusionH="1635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53" name="Rectangle 9"/>
          <p:cNvSpPr>
            <a:spLocks noChangeArrowheads="1"/>
          </p:cNvSpPr>
          <p:nvPr/>
        </p:nvSpPr>
        <p:spPr bwMode="gray">
          <a:xfrm>
            <a:off x="3567113" y="4114800"/>
            <a:ext cx="2112962" cy="515938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87843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Left"/>
            <a:lightRig rig="legacyFlat3" dir="b"/>
          </a:scene3d>
          <a:sp3d extrusionH="1889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54" name="AutoShape 10"/>
          <p:cNvSpPr>
            <a:spLocks noChangeArrowheads="1"/>
          </p:cNvSpPr>
          <p:nvPr/>
        </p:nvSpPr>
        <p:spPr bwMode="gray">
          <a:xfrm flipH="1">
            <a:off x="5851525" y="4270375"/>
            <a:ext cx="2439988" cy="2000250"/>
          </a:xfrm>
          <a:prstGeom prst="rightArrowCallout">
            <a:avLst>
              <a:gd name="adj1" fmla="val 28435"/>
              <a:gd name="adj2" fmla="val 21477"/>
              <a:gd name="adj3" fmla="val 8889"/>
              <a:gd name="adj4" fmla="val 86532"/>
            </a:avLst>
          </a:prstGeom>
          <a:gradFill rotWithShape="1">
            <a:gsLst>
              <a:gs pos="0">
                <a:srgbClr val="99CCFF">
                  <a:alpha val="89998"/>
                </a:srgbClr>
              </a:gs>
              <a:gs pos="100000">
                <a:srgbClr val="CCEC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TopLeft"/>
            <a:lightRig rig="legacyFlat3" dir="b"/>
          </a:scene3d>
          <a:sp3d extrusionH="163500" prstMaterial="legacyMetal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7" name="Rectangle 11"/>
          <p:cNvSpPr>
            <a:spLocks noChangeArrowheads="1"/>
          </p:cNvSpPr>
          <p:nvPr/>
        </p:nvSpPr>
        <p:spPr bwMode="gray">
          <a:xfrm>
            <a:off x="6181725" y="4124325"/>
            <a:ext cx="2119313" cy="5159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6471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Left"/>
            <a:lightRig rig="legacyFlat3" dir="b"/>
          </a:scene3d>
          <a:sp3d extrusionH="227000" prstMaterial="legacyMetal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68" name="Rectangle 12"/>
          <p:cNvSpPr>
            <a:spLocks noChangeArrowheads="1"/>
          </p:cNvSpPr>
          <p:nvPr/>
        </p:nvSpPr>
        <p:spPr bwMode="gray">
          <a:xfrm>
            <a:off x="903288" y="1585913"/>
            <a:ext cx="2114550" cy="515937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87843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2270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69" name="Text Box 13"/>
          <p:cNvSpPr txBox="1">
            <a:spLocks noChangeArrowheads="1"/>
          </p:cNvSpPr>
          <p:nvPr/>
        </p:nvSpPr>
        <p:spPr bwMode="gray">
          <a:xfrm>
            <a:off x="971600" y="1662113"/>
            <a:ext cx="1991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rgbClr val="FFFFFF"/>
                </a:solidFill>
              </a:rPr>
              <a:t>第一重就业保障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173" name="Text Box 14"/>
          <p:cNvSpPr txBox="1">
            <a:spLocks noChangeArrowheads="1"/>
          </p:cNvSpPr>
          <p:nvPr/>
        </p:nvSpPr>
        <p:spPr bwMode="gray">
          <a:xfrm>
            <a:off x="3635896" y="1662113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rgbClr val="FFFFFF"/>
                </a:solidFill>
              </a:rPr>
              <a:t>第二重就业保障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175" name="Text Box 16"/>
          <p:cNvSpPr txBox="1">
            <a:spLocks noChangeArrowheads="1"/>
          </p:cNvSpPr>
          <p:nvPr/>
        </p:nvSpPr>
        <p:spPr bwMode="gray">
          <a:xfrm>
            <a:off x="3635896" y="4217988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rgbClr val="FFFFFF"/>
                </a:solidFill>
              </a:rPr>
              <a:t>第五重就业保障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176" name="Text Box 17"/>
          <p:cNvSpPr txBox="1">
            <a:spLocks noChangeArrowheads="1"/>
          </p:cNvSpPr>
          <p:nvPr/>
        </p:nvSpPr>
        <p:spPr bwMode="gray">
          <a:xfrm>
            <a:off x="6228184" y="4217988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rgbClr val="FFFFFF"/>
                </a:solidFill>
              </a:rPr>
              <a:t>第四重就业保障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177" name="Text Box 18"/>
          <p:cNvSpPr txBox="1">
            <a:spLocks noChangeArrowheads="1"/>
          </p:cNvSpPr>
          <p:nvPr/>
        </p:nvSpPr>
        <p:spPr bwMode="black">
          <a:xfrm>
            <a:off x="395536" y="4869160"/>
            <a:ext cx="276676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C00000"/>
                </a:solidFill>
              </a:rPr>
              <a:t>五重就业保障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全程创业指导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178" name="Text Box 19"/>
          <p:cNvSpPr txBox="1">
            <a:spLocks noChangeArrowheads="1"/>
          </p:cNvSpPr>
          <p:nvPr/>
        </p:nvSpPr>
        <p:spPr bwMode="auto">
          <a:xfrm>
            <a:off x="885825" y="2474913"/>
            <a:ext cx="2073275" cy="57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互动式就业平台</a:t>
            </a:r>
            <a:endParaRPr lang="en-US" altLang="zh-CN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方便快捷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9" name="Text Box 20"/>
          <p:cNvSpPr txBox="1">
            <a:spLocks noChangeArrowheads="1"/>
          </p:cNvSpPr>
          <p:nvPr/>
        </p:nvSpPr>
        <p:spPr bwMode="auto">
          <a:xfrm>
            <a:off x="3543300" y="2474913"/>
            <a:ext cx="2073275" cy="57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indent="0" algn="ctr" eaLnBrk="1" hangingPunct="1">
              <a:lnSpc>
                <a:spcPct val="60000"/>
              </a:lnSpc>
              <a:spcBef>
                <a:spcPct val="50000"/>
              </a:spcBef>
              <a:defRPr b="1">
                <a:solidFill>
                  <a:schemeClr val="accent4">
                    <a:lumMod val="50000"/>
                  </a:schemeClr>
                </a:solidFill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zh-CN" altLang="en-US" dirty="0"/>
              <a:t>体系化就业网络</a:t>
            </a:r>
            <a:endParaRPr lang="en-US" altLang="zh-CN" dirty="0"/>
          </a:p>
          <a:p>
            <a:r>
              <a:rPr lang="zh-CN" altLang="en-US" dirty="0"/>
              <a:t>覆盖全国</a:t>
            </a:r>
            <a:endParaRPr lang="en-US" altLang="zh-CN" dirty="0"/>
          </a:p>
        </p:txBody>
      </p:sp>
      <p:sp>
        <p:nvSpPr>
          <p:cNvPr id="181" name="Text Box 22"/>
          <p:cNvSpPr txBox="1">
            <a:spLocks noChangeArrowheads="1"/>
          </p:cNvSpPr>
          <p:nvPr/>
        </p:nvSpPr>
        <p:spPr bwMode="auto">
          <a:xfrm>
            <a:off x="6162675" y="5030788"/>
            <a:ext cx="2073275" cy="57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</a:rPr>
              <a:t>订单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式校企合作</a:t>
            </a:r>
            <a:endParaRPr lang="en-US" altLang="zh-CN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毕业即就业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2" name="Text Box 23"/>
          <p:cNvSpPr txBox="1">
            <a:spLocks noChangeArrowheads="1"/>
          </p:cNvSpPr>
          <p:nvPr/>
        </p:nvSpPr>
        <p:spPr bwMode="auto">
          <a:xfrm>
            <a:off x="3667090" y="5030788"/>
            <a:ext cx="18573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ctr" eaLnBrk="1" hangingPunct="1">
              <a:lnSpc>
                <a:spcPct val="60000"/>
              </a:lnSpc>
              <a:spcBef>
                <a:spcPct val="50000"/>
              </a:spcBef>
              <a:defRPr b="1">
                <a:solidFill>
                  <a:schemeClr val="accent4">
                    <a:lumMod val="50000"/>
                  </a:schemeClr>
                </a:solidFill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全国性校友协会沟通无限</a:t>
            </a:r>
            <a:endParaRPr lang="en-US" altLang="zh-CN" dirty="0"/>
          </a:p>
        </p:txBody>
      </p:sp>
      <p:sp>
        <p:nvSpPr>
          <p:cNvPr id="184" name="AutoShape 6"/>
          <p:cNvSpPr>
            <a:spLocks noChangeArrowheads="1"/>
          </p:cNvSpPr>
          <p:nvPr/>
        </p:nvSpPr>
        <p:spPr bwMode="gray">
          <a:xfrm rot="5400000">
            <a:off x="6084094" y="1753394"/>
            <a:ext cx="2308225" cy="2119313"/>
          </a:xfrm>
          <a:prstGeom prst="rightArrowCallout">
            <a:avLst>
              <a:gd name="adj1" fmla="val 28435"/>
              <a:gd name="adj2" fmla="val 21477"/>
              <a:gd name="adj3" fmla="val 7937"/>
              <a:gd name="adj4" fmla="val 86532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48627"/>
                  <a:invGamma/>
                  <a:alpha val="89999"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163500" prstMaterial="legacyMetal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85" name="Rectangle 7"/>
          <p:cNvSpPr>
            <a:spLocks noChangeArrowheads="1"/>
          </p:cNvSpPr>
          <p:nvPr/>
        </p:nvSpPr>
        <p:spPr bwMode="gray">
          <a:xfrm>
            <a:off x="6178550" y="1585913"/>
            <a:ext cx="2119313" cy="515937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81961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1635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86" name="Text Box 15"/>
          <p:cNvSpPr txBox="1">
            <a:spLocks noChangeArrowheads="1"/>
          </p:cNvSpPr>
          <p:nvPr/>
        </p:nvSpPr>
        <p:spPr bwMode="gray">
          <a:xfrm>
            <a:off x="6300192" y="1662113"/>
            <a:ext cx="1991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0" hangingPunct="0">
              <a:defRPr sz="2000" b="1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zh-CN" altLang="en-US" dirty="0" smtClean="0"/>
              <a:t>第三重</a:t>
            </a:r>
            <a:r>
              <a:rPr lang="zh-CN" altLang="en-US" dirty="0"/>
              <a:t>就业保障</a:t>
            </a:r>
            <a:endParaRPr lang="en-US" altLang="zh-CN" dirty="0"/>
          </a:p>
        </p:txBody>
      </p:sp>
      <p:sp>
        <p:nvSpPr>
          <p:cNvPr id="187" name="Text Box 21"/>
          <p:cNvSpPr txBox="1">
            <a:spLocks noChangeArrowheads="1"/>
          </p:cNvSpPr>
          <p:nvPr/>
        </p:nvSpPr>
        <p:spPr bwMode="auto">
          <a:xfrm>
            <a:off x="6162675" y="2474913"/>
            <a:ext cx="2073275" cy="57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indent="0" algn="ctr" eaLnBrk="1" hangingPunct="1">
              <a:lnSpc>
                <a:spcPct val="60000"/>
              </a:lnSpc>
              <a:spcBef>
                <a:spcPct val="50000"/>
              </a:spcBef>
              <a:defRPr b="1">
                <a:solidFill>
                  <a:schemeClr val="accent4">
                    <a:lumMod val="50000"/>
                  </a:schemeClr>
                </a:solidFill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zh-CN" altLang="en-US" dirty="0"/>
              <a:t>多元化就业渠道</a:t>
            </a:r>
            <a:endParaRPr lang="en-US" altLang="zh-CN" dirty="0"/>
          </a:p>
          <a:p>
            <a:r>
              <a:rPr lang="zh-CN" altLang="en-US" dirty="0"/>
              <a:t>畅通无阻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119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19536" y="64935"/>
            <a:ext cx="5868144" cy="91579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用人单位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1196752"/>
            <a:ext cx="65786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14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19536" y="64935"/>
            <a:ext cx="5868144" cy="91579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合作企业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black">
          <a:xfrm>
            <a:off x="2915816" y="2780928"/>
            <a:ext cx="276676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C00000"/>
                </a:solidFill>
              </a:rPr>
              <a:t>合作企业内容待确定后填入</a:t>
            </a:r>
            <a:endParaRPr lang="en-US" altLang="zh-CN" sz="28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9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19536" y="64935"/>
            <a:ext cx="5868144" cy="91579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岗位介绍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703" y="1217063"/>
            <a:ext cx="51125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dirty="0"/>
              <a:t>i</a:t>
            </a:r>
            <a:r>
              <a:rPr lang="en-US" altLang="zh-CN" sz="1600" dirty="0" smtClean="0"/>
              <a:t>OS</a:t>
            </a:r>
            <a:r>
              <a:rPr lang="zh-CN" altLang="en-US" sz="1600" dirty="0" smtClean="0"/>
              <a:t>是由苹果公司为</a:t>
            </a:r>
            <a:r>
              <a:rPr lang="en-US" altLang="zh-CN" sz="1600" dirty="0" smtClean="0"/>
              <a:t>iPhone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iPad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iTouch</a:t>
            </a:r>
            <a:r>
              <a:rPr lang="zh-CN" altLang="en-US" sz="1600" dirty="0" smtClean="0"/>
              <a:t>等设备开发的操作系统。原来这个系统名为</a:t>
            </a:r>
            <a:r>
              <a:rPr lang="en-US" altLang="zh-CN" sz="1600" dirty="0" smtClean="0"/>
              <a:t>iPhone OS</a:t>
            </a:r>
            <a:r>
              <a:rPr lang="zh-CN" altLang="en-US" sz="1600" dirty="0" smtClean="0"/>
              <a:t>，直到</a:t>
            </a:r>
            <a:r>
              <a:rPr lang="en-US" altLang="zh-CN" sz="1600" dirty="0" smtClean="0"/>
              <a:t>2010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日</a:t>
            </a:r>
            <a:r>
              <a:rPr lang="en-US" altLang="zh-CN" sz="1600" dirty="0" smtClean="0"/>
              <a:t>WWDC</a:t>
            </a:r>
            <a:r>
              <a:rPr lang="zh-CN" altLang="en-US" sz="1600" dirty="0" smtClean="0"/>
              <a:t>大会上宣布改名为</a:t>
            </a:r>
            <a:r>
              <a:rPr lang="en-US" altLang="zh-CN" sz="1600" dirty="0" smtClean="0"/>
              <a:t>IOS</a:t>
            </a:r>
            <a:r>
              <a:rPr lang="zh-CN" altLang="en-US" sz="1600" dirty="0" smtClean="0"/>
              <a:t>，目前</a:t>
            </a:r>
            <a:r>
              <a:rPr lang="en-US" altLang="zh-CN" sz="1600" dirty="0" smtClean="0"/>
              <a:t>IOS</a:t>
            </a:r>
            <a:r>
              <a:rPr lang="zh-CN" altLang="en-US" sz="1600" dirty="0" smtClean="0"/>
              <a:t>版本已升级到</a:t>
            </a:r>
            <a:r>
              <a:rPr lang="en-US" altLang="zh-CN" sz="1600" dirty="0" smtClean="0"/>
              <a:t>8.2.</a:t>
            </a:r>
            <a:endParaRPr lang="en-US" altLang="zh-CN" sz="1600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blackWhite">
          <a:xfrm>
            <a:off x="5255467" y="1772816"/>
            <a:ext cx="3732213" cy="9239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 dirty="0"/>
              <a:t>负责公司</a:t>
            </a:r>
            <a:r>
              <a:rPr lang="en-US" altLang="zh-CN" sz="1600" dirty="0"/>
              <a:t>iPhone</a:t>
            </a:r>
            <a:r>
              <a:rPr lang="zh-CN" altLang="en-US" sz="1600" dirty="0"/>
              <a:t>和</a:t>
            </a:r>
            <a:r>
              <a:rPr lang="en-US" altLang="zh-CN" sz="1600" dirty="0"/>
              <a:t>iPad</a:t>
            </a:r>
            <a:r>
              <a:rPr lang="zh-CN" altLang="en-US" sz="1600" dirty="0" smtClean="0"/>
              <a:t>客户端软件</a:t>
            </a:r>
            <a:endParaRPr lang="en-US" altLang="zh-CN" sz="1600" dirty="0" smtClean="0"/>
          </a:p>
          <a:p>
            <a:r>
              <a:rPr lang="zh-CN" altLang="en-US" sz="1600" dirty="0" smtClean="0"/>
              <a:t>的</a:t>
            </a:r>
            <a:r>
              <a:rPr lang="zh-CN" altLang="en-US" sz="1600" dirty="0"/>
              <a:t>开发，参与项目需求分析、产品</a:t>
            </a:r>
            <a:r>
              <a:rPr lang="zh-CN" altLang="en-US" sz="1600" dirty="0" smtClean="0"/>
              <a:t>设计</a:t>
            </a:r>
            <a:endParaRPr lang="zh-CN" altLang="en-US" sz="1600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blackWhite">
          <a:xfrm>
            <a:off x="5255467" y="2780928"/>
            <a:ext cx="3732213" cy="9239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600" dirty="0" smtClean="0"/>
              <a:t> 按计划</a:t>
            </a:r>
            <a:r>
              <a:rPr lang="zh-CN" altLang="en-US" sz="1600" dirty="0"/>
              <a:t>完成产品的代码编写，</a:t>
            </a:r>
            <a:r>
              <a:rPr lang="zh-CN" altLang="en-US" sz="1600" dirty="0" smtClean="0"/>
              <a:t>产品</a:t>
            </a:r>
            <a:endParaRPr lang="en-US" altLang="zh-CN" sz="1600" dirty="0" smtClean="0"/>
          </a:p>
          <a:p>
            <a:pPr algn="ctr" eaLnBrk="0" hangingPunct="0">
              <a:defRPr/>
            </a:pPr>
            <a:r>
              <a:rPr lang="zh-CN" altLang="en-US" sz="1600" dirty="0" smtClean="0"/>
              <a:t>测试，</a:t>
            </a:r>
            <a:r>
              <a:rPr lang="zh-CN" altLang="en-US" sz="1600" dirty="0"/>
              <a:t>并且保证代码</a:t>
            </a:r>
            <a:r>
              <a:rPr lang="zh-CN" altLang="en-US" sz="1600" dirty="0" smtClean="0"/>
              <a:t>质量</a:t>
            </a:r>
            <a:endParaRPr lang="zh-CN" altLang="en-US" sz="1600" dirty="0"/>
          </a:p>
          <a:p>
            <a:pPr algn="ctr" eaLnBrk="0" hangingPunct="0">
              <a:defRPr/>
            </a:pPr>
            <a:endParaRPr lang="en-US" altLang="zh-CN" sz="1600" dirty="0">
              <a:solidFill>
                <a:schemeClr val="tx2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blackWhite">
          <a:xfrm>
            <a:off x="5255467" y="3789040"/>
            <a:ext cx="3732213" cy="9239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600" dirty="0"/>
              <a:t>跟进</a:t>
            </a:r>
            <a:r>
              <a:rPr lang="en-US" altLang="zh-CN" sz="1600" dirty="0"/>
              <a:t>iOS</a:t>
            </a:r>
            <a:r>
              <a:rPr lang="zh-CN" altLang="en-US" sz="1600" dirty="0"/>
              <a:t>平台终端技术的更新</a:t>
            </a:r>
            <a:r>
              <a:rPr lang="en-US" altLang="zh-CN" sz="1600" dirty="0" smtClean="0"/>
              <a:t>,</a:t>
            </a:r>
          </a:p>
          <a:p>
            <a:pPr algn="ctr" eaLnBrk="0" hangingPunct="0">
              <a:defRPr/>
            </a:pPr>
            <a:r>
              <a:rPr lang="zh-CN" altLang="en-US" sz="1600" dirty="0" smtClean="0"/>
              <a:t>设计</a:t>
            </a:r>
            <a:r>
              <a:rPr lang="zh-CN" altLang="en-US" sz="1600" dirty="0"/>
              <a:t>和实现新产品和</a:t>
            </a:r>
            <a:r>
              <a:rPr lang="zh-CN" altLang="en-US" sz="1600" dirty="0" smtClean="0"/>
              <a:t>功能</a:t>
            </a:r>
            <a:endParaRPr lang="zh-CN" altLang="en-US" sz="1600" dirty="0"/>
          </a:p>
          <a:p>
            <a:pPr algn="ctr" eaLnBrk="0" hangingPunct="0">
              <a:defRPr/>
            </a:pPr>
            <a:endParaRPr lang="en-US" altLang="zh-CN" sz="1600" dirty="0">
              <a:solidFill>
                <a:schemeClr val="tx2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4746105" y="4005064"/>
            <a:ext cx="488950" cy="546100"/>
          </a:xfrm>
          <a:prstGeom prst="chevron">
            <a:avLst>
              <a:gd name="adj" fmla="val 52514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585864" y="3325341"/>
            <a:ext cx="2147888" cy="2047875"/>
            <a:chOff x="3398" y="1398"/>
            <a:chExt cx="1353" cy="1290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gray">
            <a:xfrm>
              <a:off x="3432" y="1398"/>
              <a:ext cx="1319" cy="129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gray">
            <a:xfrm>
              <a:off x="3398" y="1398"/>
              <a:ext cx="1319" cy="129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gray">
            <a:xfrm>
              <a:off x="3518" y="1482"/>
              <a:ext cx="1147" cy="112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gray">
            <a:xfrm>
              <a:off x="3519" y="1484"/>
              <a:ext cx="1147" cy="112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gray">
            <a:xfrm>
              <a:off x="3575" y="1538"/>
              <a:ext cx="1033" cy="101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3592" y="1549"/>
              <a:ext cx="999" cy="978"/>
              <a:chOff x="4166" y="1706"/>
              <a:chExt cx="1252" cy="1252"/>
            </a:xfrm>
          </p:grpSpPr>
          <p:sp>
            <p:nvSpPr>
              <p:cNvPr id="18" name="Oval 1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" name="Oval 1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" name="Oval 1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" name="Oval 1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7" name="Text Box 18"/>
            <p:cNvSpPr txBox="1">
              <a:spLocks noChangeArrowheads="1"/>
            </p:cNvSpPr>
            <p:nvPr/>
          </p:nvSpPr>
          <p:spPr bwMode="gray">
            <a:xfrm>
              <a:off x="3580" y="1920"/>
              <a:ext cx="10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rgbClr val="000000"/>
                  </a:solidFill>
                </a:rPr>
                <a:t>i</a:t>
              </a:r>
              <a:r>
                <a:rPr lang="en-US" altLang="zh-CN" sz="2000" dirty="0" smtClean="0">
                  <a:solidFill>
                    <a:srgbClr val="000000"/>
                  </a:solidFill>
                </a:rPr>
                <a:t>OS</a:t>
              </a:r>
              <a:r>
                <a:rPr lang="zh-CN" altLang="en-US" sz="2000" dirty="0" smtClean="0">
                  <a:solidFill>
                    <a:srgbClr val="000000"/>
                  </a:solidFill>
                </a:rPr>
                <a:t>岗位介绍</a:t>
              </a:r>
              <a:endParaRPr lang="en-US" altLang="zh-CN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2" name="AutoShape 5"/>
          <p:cNvSpPr>
            <a:spLocks noChangeArrowheads="1"/>
          </p:cNvSpPr>
          <p:nvPr/>
        </p:nvSpPr>
        <p:spPr bwMode="blackWhite">
          <a:xfrm>
            <a:off x="5304283" y="4809331"/>
            <a:ext cx="3732213" cy="9239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600" dirty="0"/>
              <a:t>对</a:t>
            </a:r>
            <a:r>
              <a:rPr lang="en-US" altLang="zh-CN" sz="1600" dirty="0"/>
              <a:t>iOS</a:t>
            </a:r>
            <a:r>
              <a:rPr lang="zh-CN" altLang="en-US" sz="1600" dirty="0"/>
              <a:t>平台开发技术进行</a:t>
            </a:r>
            <a:r>
              <a:rPr lang="zh-CN" altLang="en-US" sz="1600" dirty="0" smtClean="0"/>
              <a:t>研究</a:t>
            </a:r>
            <a:endParaRPr lang="en-US" altLang="zh-CN" sz="1600" dirty="0">
              <a:solidFill>
                <a:schemeClr val="tx2"/>
              </a:solidFill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blackWhite">
          <a:xfrm>
            <a:off x="5304283" y="5817443"/>
            <a:ext cx="3732213" cy="9239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600" dirty="0"/>
              <a:t>提供产品相关技术支持</a:t>
            </a:r>
            <a:endParaRPr lang="en-US" altLang="zh-CN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4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AutoShape 3"/>
          <p:cNvSpPr>
            <a:spLocks noChangeArrowheads="1"/>
          </p:cNvSpPr>
          <p:nvPr/>
        </p:nvSpPr>
        <p:spPr bwMode="gray">
          <a:xfrm>
            <a:off x="153020" y="1484784"/>
            <a:ext cx="5715124" cy="5400600"/>
          </a:xfrm>
          <a:prstGeom prst="rightArrow">
            <a:avLst>
              <a:gd name="adj1" fmla="val 79306"/>
              <a:gd name="adj2" fmla="val 30296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24001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gray">
          <a:xfrm>
            <a:off x="173360" y="2204864"/>
            <a:ext cx="4182616" cy="841921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所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学专业竞争越来越大怎么办？</a:t>
            </a:r>
            <a:endParaRPr lang="en-US" altLang="zh-C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3910" name="AutoShape 6"/>
          <p:cNvSpPr>
            <a:spLocks noChangeArrowheads="1"/>
          </p:cNvSpPr>
          <p:nvPr/>
        </p:nvSpPr>
        <p:spPr bwMode="gray">
          <a:xfrm>
            <a:off x="152400" y="5301208"/>
            <a:ext cx="4203576" cy="864096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毕业即失业真的会降临在我头上吗？</a:t>
            </a:r>
            <a:endParaRPr lang="en-US" altLang="zh-C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02758" name="Group 7"/>
          <p:cNvGrpSpPr>
            <a:grpSpLocks/>
          </p:cNvGrpSpPr>
          <p:nvPr/>
        </p:nvGrpSpPr>
        <p:grpSpPr bwMode="auto">
          <a:xfrm>
            <a:off x="5868144" y="3046785"/>
            <a:ext cx="3033542" cy="2254422"/>
            <a:chOff x="528" y="1392"/>
            <a:chExt cx="1158" cy="2085"/>
          </a:xfrm>
        </p:grpSpPr>
        <p:sp>
          <p:nvSpPr>
            <p:cNvPr id="202790" name="AutoShape 8"/>
            <p:cNvSpPr>
              <a:spLocks noChangeArrowheads="1"/>
            </p:cNvSpPr>
            <p:nvPr/>
          </p:nvSpPr>
          <p:spPr bwMode="gray">
            <a:xfrm>
              <a:off x="528" y="1392"/>
              <a:ext cx="1158" cy="208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2791" name="AutoShape 9"/>
            <p:cNvSpPr>
              <a:spLocks noChangeArrowheads="1"/>
            </p:cNvSpPr>
            <p:nvPr/>
          </p:nvSpPr>
          <p:spPr bwMode="gray">
            <a:xfrm>
              <a:off x="576" y="1416"/>
              <a:ext cx="1063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2759" name="Text Box 10"/>
          <p:cNvSpPr txBox="1">
            <a:spLocks noChangeArrowheads="1"/>
          </p:cNvSpPr>
          <p:nvPr/>
        </p:nvSpPr>
        <p:spPr bwMode="black">
          <a:xfrm>
            <a:off x="5947792" y="3429000"/>
            <a:ext cx="287268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FF0000"/>
                </a:solidFill>
              </a:rPr>
              <a:t>大家最关注的“就业”问题！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40" name="AutoShape 4"/>
          <p:cNvSpPr>
            <a:spLocks noChangeArrowheads="1"/>
          </p:cNvSpPr>
          <p:nvPr/>
        </p:nvSpPr>
        <p:spPr bwMode="gray">
          <a:xfrm>
            <a:off x="179512" y="3203319"/>
            <a:ext cx="4176464" cy="80174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在学校学习成绩一般怎么办？</a:t>
            </a:r>
            <a:endParaRPr lang="en-US" altLang="zh-C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179512" y="4221088"/>
            <a:ext cx="4176464" cy="864096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没有工作经验找不到工作怎么办？</a:t>
            </a:r>
            <a:endParaRPr lang="en-US" altLang="zh-C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标题 1"/>
          <p:cNvSpPr txBox="1">
            <a:spLocks/>
          </p:cNvSpPr>
          <p:nvPr/>
        </p:nvSpPr>
        <p:spPr>
          <a:xfrm>
            <a:off x="1187624" y="231552"/>
            <a:ext cx="7918945" cy="9652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大家最关注的问题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08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827584" y="188640"/>
            <a:ext cx="7918945" cy="9652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目前遇到的就业形势如何？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219" name="Picture 3" descr="C:\Users\Administrator\Desktop\12558061_9948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65104"/>
            <a:ext cx="3169320" cy="236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Administrator\Desktop\2-1310261059122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856" y="2420888"/>
            <a:ext cx="5182640" cy="414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Administrator\Desktop\10578304_68969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8572"/>
            <a:ext cx="3629642" cy="287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Box 10"/>
          <p:cNvSpPr txBox="1">
            <a:spLocks noChangeArrowheads="1"/>
          </p:cNvSpPr>
          <p:nvPr/>
        </p:nvSpPr>
        <p:spPr bwMode="black">
          <a:xfrm rot="511862">
            <a:off x="3242774" y="1691461"/>
            <a:ext cx="59521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人山人海</a:t>
            </a:r>
            <a:r>
              <a:rPr lang="en-US" altLang="zh-CN" sz="3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!  </a:t>
            </a:r>
            <a:r>
              <a:rPr lang="zh-CN" altLang="en-US" sz="3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“鸭梨”山大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!!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149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755576" y="260648"/>
            <a:ext cx="7918945" cy="9652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目前遇到的就业形势如何？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示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1556792"/>
            <a:ext cx="7615237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77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1187624" y="231552"/>
            <a:ext cx="7918945" cy="9652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现在大学生面临的问题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042297" y="2894161"/>
            <a:ext cx="1770063" cy="1771650"/>
            <a:chOff x="1307" y="1048"/>
            <a:chExt cx="1088" cy="1088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307" y="1048"/>
              <a:ext cx="1088" cy="1088"/>
            </a:xfrm>
            <a:prstGeom prst="ellipse">
              <a:avLst/>
            </a:prstGeom>
            <a:noFill/>
            <a:ln w="76200" algn="ctr">
              <a:solidFill>
                <a:srgbClr val="C0C0C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422" y="1164"/>
              <a:ext cx="856" cy="856"/>
            </a:xfrm>
            <a:prstGeom prst="ellipse">
              <a:avLst/>
            </a:prstGeom>
            <a:noFill/>
            <a:ln w="117475" algn="ctr">
              <a:solidFill>
                <a:srgbClr val="C0C0C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596" y="1337"/>
              <a:ext cx="510" cy="510"/>
            </a:xfrm>
            <a:prstGeom prst="ellipse">
              <a:avLst/>
            </a:prstGeom>
            <a:noFill/>
            <a:ln w="177800" algn="ctr">
              <a:solidFill>
                <a:srgbClr val="C0C0C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446610" y="1470173"/>
            <a:ext cx="1771650" cy="1770063"/>
            <a:chOff x="1307" y="1048"/>
            <a:chExt cx="1088" cy="108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07" y="1048"/>
              <a:ext cx="1088" cy="1088"/>
            </a:xfrm>
            <a:prstGeom prst="ellipse">
              <a:avLst/>
            </a:prstGeom>
            <a:noFill/>
            <a:ln w="76200" algn="ctr">
              <a:solidFill>
                <a:srgbClr val="C0C0C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422" y="1164"/>
              <a:ext cx="856" cy="856"/>
            </a:xfrm>
            <a:prstGeom prst="ellipse">
              <a:avLst/>
            </a:prstGeom>
            <a:noFill/>
            <a:ln w="117475" algn="ctr">
              <a:solidFill>
                <a:srgbClr val="C0C0C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596" y="1337"/>
              <a:ext cx="510" cy="510"/>
            </a:xfrm>
            <a:prstGeom prst="ellipse">
              <a:avLst/>
            </a:prstGeom>
            <a:noFill/>
            <a:ln w="177800" algn="ctr">
              <a:solidFill>
                <a:srgbClr val="C0C0C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699792" y="1601936"/>
            <a:ext cx="1208087" cy="1454150"/>
            <a:chOff x="1380" y="1216"/>
            <a:chExt cx="898" cy="1081"/>
          </a:xfrm>
        </p:grpSpPr>
        <p:sp>
          <p:nvSpPr>
            <p:cNvPr id="14" name="Oval 12"/>
            <p:cNvSpPr>
              <a:spLocks noChangeArrowheads="1"/>
            </p:cNvSpPr>
            <p:nvPr/>
          </p:nvSpPr>
          <p:spPr bwMode="blackWhite">
            <a:xfrm rot="66259" flipH="1">
              <a:off x="1727" y="1216"/>
              <a:ext cx="234" cy="228"/>
            </a:xfrm>
            <a:prstGeom prst="ellipse">
              <a:avLst/>
            </a:prstGeom>
            <a:solidFill>
              <a:srgbClr val="FEE3AC"/>
            </a:solidFill>
            <a:ln w="9525">
              <a:round/>
              <a:headEnd/>
              <a:tailEnd/>
            </a:ln>
            <a:scene3d>
              <a:camera prst="legacyPerspectiveFront">
                <a:rot lat="20099991" lon="1500000" rev="0"/>
              </a:camera>
              <a:lightRig rig="legacyFlat2" dir="t"/>
            </a:scene3d>
            <a:sp3d extrusionH="100000" prstMaterial="legacyMetal">
              <a:bevelT w="13500" h="13500" prst="angle"/>
              <a:bevelB w="13500" h="13500" prst="angle"/>
              <a:extrusionClr>
                <a:srgbClr val="FFB219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White">
            <a:xfrm rot="66259" flipH="1">
              <a:off x="1380" y="1223"/>
              <a:ext cx="898" cy="1074"/>
            </a:xfrm>
            <a:custGeom>
              <a:avLst/>
              <a:gdLst>
                <a:gd name="T0" fmla="*/ 7 w 3312"/>
                <a:gd name="T1" fmla="*/ 4 h 3962"/>
                <a:gd name="T2" fmla="*/ 9 w 3312"/>
                <a:gd name="T3" fmla="*/ 5 h 3962"/>
                <a:gd name="T4" fmla="*/ 11 w 3312"/>
                <a:gd name="T5" fmla="*/ 4 h 3962"/>
                <a:gd name="T6" fmla="*/ 16 w 3312"/>
                <a:gd name="T7" fmla="*/ 0 h 3962"/>
                <a:gd name="T8" fmla="*/ 17 w 3312"/>
                <a:gd name="T9" fmla="*/ 1 h 3962"/>
                <a:gd name="T10" fmla="*/ 17 w 3312"/>
                <a:gd name="T11" fmla="*/ 2 h 3962"/>
                <a:gd name="T12" fmla="*/ 12 w 3312"/>
                <a:gd name="T13" fmla="*/ 6 h 3962"/>
                <a:gd name="T14" fmla="*/ 13 w 3312"/>
                <a:gd name="T15" fmla="*/ 13 h 3962"/>
                <a:gd name="T16" fmla="*/ 12 w 3312"/>
                <a:gd name="T17" fmla="*/ 13 h 3962"/>
                <a:gd name="T18" fmla="*/ 14 w 3312"/>
                <a:gd name="T19" fmla="*/ 20 h 3962"/>
                <a:gd name="T20" fmla="*/ 14 w 3312"/>
                <a:gd name="T21" fmla="*/ 21 h 3962"/>
                <a:gd name="T22" fmla="*/ 12 w 3312"/>
                <a:gd name="T23" fmla="*/ 20 h 3962"/>
                <a:gd name="T24" fmla="*/ 10 w 3312"/>
                <a:gd name="T25" fmla="*/ 14 h 3962"/>
                <a:gd name="T26" fmla="*/ 8 w 3312"/>
                <a:gd name="T27" fmla="*/ 14 h 3962"/>
                <a:gd name="T28" fmla="*/ 6 w 3312"/>
                <a:gd name="T29" fmla="*/ 20 h 3962"/>
                <a:gd name="T30" fmla="*/ 4 w 3312"/>
                <a:gd name="T31" fmla="*/ 21 h 3962"/>
                <a:gd name="T32" fmla="*/ 4 w 3312"/>
                <a:gd name="T33" fmla="*/ 19 h 3962"/>
                <a:gd name="T34" fmla="*/ 5 w 3312"/>
                <a:gd name="T35" fmla="*/ 13 h 3962"/>
                <a:gd name="T36" fmla="*/ 4 w 3312"/>
                <a:gd name="T37" fmla="*/ 13 h 3962"/>
                <a:gd name="T38" fmla="*/ 6 w 3312"/>
                <a:gd name="T39" fmla="*/ 6 h 3962"/>
                <a:gd name="T40" fmla="*/ 1 w 3312"/>
                <a:gd name="T41" fmla="*/ 3 h 3962"/>
                <a:gd name="T42" fmla="*/ 0 w 3312"/>
                <a:gd name="T43" fmla="*/ 1 h 3962"/>
                <a:gd name="T44" fmla="*/ 2 w 3312"/>
                <a:gd name="T45" fmla="*/ 1 h 3962"/>
                <a:gd name="T46" fmla="*/ 7 w 3312"/>
                <a:gd name="T47" fmla="*/ 4 h 396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312"/>
                <a:gd name="T73" fmla="*/ 0 h 3962"/>
                <a:gd name="T74" fmla="*/ 3312 w 3312"/>
                <a:gd name="T75" fmla="*/ 3962 h 396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312" h="3962">
                  <a:moveTo>
                    <a:pt x="1376" y="696"/>
                  </a:moveTo>
                  <a:cubicBezTo>
                    <a:pt x="1401" y="795"/>
                    <a:pt x="1489" y="920"/>
                    <a:pt x="1639" y="920"/>
                  </a:cubicBezTo>
                  <a:cubicBezTo>
                    <a:pt x="1801" y="920"/>
                    <a:pt x="1876" y="795"/>
                    <a:pt x="1926" y="708"/>
                  </a:cubicBezTo>
                  <a:lnTo>
                    <a:pt x="2940" y="66"/>
                  </a:lnTo>
                  <a:cubicBezTo>
                    <a:pt x="3042" y="0"/>
                    <a:pt x="3142" y="16"/>
                    <a:pt x="3204" y="78"/>
                  </a:cubicBezTo>
                  <a:cubicBezTo>
                    <a:pt x="3267" y="140"/>
                    <a:pt x="3312" y="264"/>
                    <a:pt x="3072" y="444"/>
                  </a:cubicBezTo>
                  <a:lnTo>
                    <a:pt x="2139" y="1081"/>
                  </a:lnTo>
                  <a:lnTo>
                    <a:pt x="2476" y="2372"/>
                  </a:lnTo>
                  <a:lnTo>
                    <a:pt x="2251" y="2435"/>
                  </a:lnTo>
                  <a:lnTo>
                    <a:pt x="2614" y="3589"/>
                  </a:lnTo>
                  <a:cubicBezTo>
                    <a:pt x="2651" y="3751"/>
                    <a:pt x="2639" y="3863"/>
                    <a:pt x="2539" y="3925"/>
                  </a:cubicBezTo>
                  <a:cubicBezTo>
                    <a:pt x="2401" y="3962"/>
                    <a:pt x="2289" y="3863"/>
                    <a:pt x="2226" y="3689"/>
                  </a:cubicBezTo>
                  <a:cubicBezTo>
                    <a:pt x="2101" y="3453"/>
                    <a:pt x="1876" y="2720"/>
                    <a:pt x="1789" y="2534"/>
                  </a:cubicBezTo>
                  <a:lnTo>
                    <a:pt x="1414" y="2534"/>
                  </a:lnTo>
                  <a:cubicBezTo>
                    <a:pt x="1339" y="2770"/>
                    <a:pt x="1151" y="3465"/>
                    <a:pt x="1051" y="3689"/>
                  </a:cubicBezTo>
                  <a:cubicBezTo>
                    <a:pt x="1001" y="3838"/>
                    <a:pt x="914" y="3950"/>
                    <a:pt x="789" y="3925"/>
                  </a:cubicBezTo>
                  <a:cubicBezTo>
                    <a:pt x="714" y="3875"/>
                    <a:pt x="614" y="3838"/>
                    <a:pt x="676" y="3577"/>
                  </a:cubicBezTo>
                  <a:lnTo>
                    <a:pt x="1001" y="2459"/>
                  </a:lnTo>
                  <a:lnTo>
                    <a:pt x="751" y="2397"/>
                  </a:lnTo>
                  <a:lnTo>
                    <a:pt x="1126" y="1081"/>
                  </a:lnTo>
                  <a:lnTo>
                    <a:pt x="139" y="497"/>
                  </a:lnTo>
                  <a:cubicBezTo>
                    <a:pt x="54" y="402"/>
                    <a:pt x="0" y="342"/>
                    <a:pt x="60" y="180"/>
                  </a:cubicBezTo>
                  <a:cubicBezTo>
                    <a:pt x="186" y="102"/>
                    <a:pt x="214" y="112"/>
                    <a:pt x="389" y="162"/>
                  </a:cubicBezTo>
                  <a:lnTo>
                    <a:pt x="1376" y="696"/>
                  </a:lnTo>
                  <a:close/>
                </a:path>
              </a:pathLst>
            </a:custGeom>
            <a:solidFill>
              <a:srgbClr val="FEE3AC"/>
            </a:solidFill>
            <a:ln w="9525">
              <a:round/>
              <a:headEnd/>
              <a:tailEnd/>
            </a:ln>
            <a:scene3d>
              <a:camera prst="legacyPerspectiveFront">
                <a:rot lat="20099991" lon="1500000" rev="0"/>
              </a:camera>
              <a:lightRig rig="legacyFlat2" dir="t"/>
            </a:scene3d>
            <a:sp3d extrusionH="100000" prstMaterial="legacyMetal">
              <a:bevelT w="13500" h="13500" prst="angle"/>
              <a:bevelB w="13500" h="13500" prst="angle"/>
              <a:extrusionClr>
                <a:srgbClr val="FFB219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16" name="AutoShape 14"/>
          <p:cNvSpPr>
            <a:spLocks noChangeArrowheads="1"/>
          </p:cNvSpPr>
          <p:nvPr/>
        </p:nvSpPr>
        <p:spPr bwMode="gray">
          <a:xfrm>
            <a:off x="1149622" y="2748111"/>
            <a:ext cx="3032125" cy="2216150"/>
          </a:xfrm>
          <a:prstGeom prst="flowChartDocument">
            <a:avLst/>
          </a:prstGeom>
          <a:solidFill>
            <a:srgbClr val="D5DFCB"/>
          </a:solidFill>
          <a:ln>
            <a:noFill/>
          </a:ln>
          <a:effectLst>
            <a:outerShdw dist="35921" dir="2700000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444208" y="3105298"/>
            <a:ext cx="1003300" cy="1428750"/>
            <a:chOff x="4876" y="1969"/>
            <a:chExt cx="746" cy="1061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blackWhite">
            <a:xfrm rot="381936" flipH="1">
              <a:off x="5093" y="1969"/>
              <a:ext cx="230" cy="225"/>
            </a:xfrm>
            <a:prstGeom prst="ellipse">
              <a:avLst/>
            </a:prstGeom>
            <a:solidFill>
              <a:srgbClr val="FEE3AC"/>
            </a:solidFill>
            <a:ln w="9525">
              <a:round/>
              <a:headEnd/>
              <a:tailEnd/>
            </a:ln>
            <a:scene3d>
              <a:camera prst="legacyPerspectiveFront">
                <a:rot lat="20099991" lon="1500000" rev="0"/>
              </a:camera>
              <a:lightRig rig="legacyFlat2" dir="t"/>
            </a:scene3d>
            <a:sp3d extrusionH="100000" prstMaterial="legacyMetal">
              <a:bevelT w="13500" h="13500" prst="angle"/>
              <a:bevelB w="13500" h="13500" prst="angle"/>
              <a:extrusionClr>
                <a:srgbClr val="FFB219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blackWhite">
            <a:xfrm>
              <a:off x="4876" y="2140"/>
              <a:ext cx="746" cy="890"/>
            </a:xfrm>
            <a:custGeom>
              <a:avLst/>
              <a:gdLst>
                <a:gd name="T0" fmla="*/ 440 w 746"/>
                <a:gd name="T1" fmla="*/ 32 h 890"/>
                <a:gd name="T2" fmla="*/ 352 w 746"/>
                <a:gd name="T3" fmla="*/ 74 h 890"/>
                <a:gd name="T4" fmla="*/ 283 w 746"/>
                <a:gd name="T5" fmla="*/ 0 h 890"/>
                <a:gd name="T6" fmla="*/ 224 w 746"/>
                <a:gd name="T7" fmla="*/ 37 h 890"/>
                <a:gd name="T8" fmla="*/ 42 w 746"/>
                <a:gd name="T9" fmla="*/ 273 h 890"/>
                <a:gd name="T10" fmla="*/ 75 w 746"/>
                <a:gd name="T11" fmla="*/ 363 h 890"/>
                <a:gd name="T12" fmla="*/ 216 w 746"/>
                <a:gd name="T13" fmla="*/ 91 h 890"/>
                <a:gd name="T14" fmla="*/ 87 w 746"/>
                <a:gd name="T15" fmla="*/ 426 h 890"/>
                <a:gd name="T16" fmla="*/ 145 w 746"/>
                <a:gd name="T17" fmla="*/ 449 h 890"/>
                <a:gd name="T18" fmla="*/ 16 w 746"/>
                <a:gd name="T19" fmla="*/ 742 h 890"/>
                <a:gd name="T20" fmla="*/ 24 w 746"/>
                <a:gd name="T21" fmla="*/ 835 h 890"/>
                <a:gd name="T22" fmla="*/ 113 w 746"/>
                <a:gd name="T23" fmla="*/ 784 h 890"/>
                <a:gd name="T24" fmla="*/ 265 w 746"/>
                <a:gd name="T25" fmla="*/ 488 h 890"/>
                <a:gd name="T26" fmla="*/ 365 w 746"/>
                <a:gd name="T27" fmla="*/ 501 h 890"/>
                <a:gd name="T28" fmla="*/ 425 w 746"/>
                <a:gd name="T29" fmla="*/ 818 h 890"/>
                <a:gd name="T30" fmla="*/ 488 w 746"/>
                <a:gd name="T31" fmla="*/ 888 h 890"/>
                <a:gd name="T32" fmla="*/ 530 w 746"/>
                <a:gd name="T33" fmla="*/ 799 h 890"/>
                <a:gd name="T34" fmla="*/ 474 w 746"/>
                <a:gd name="T35" fmla="*/ 491 h 890"/>
                <a:gd name="T36" fmla="*/ 545 w 746"/>
                <a:gd name="T37" fmla="*/ 481 h 890"/>
                <a:gd name="T38" fmla="*/ 481 w 746"/>
                <a:gd name="T39" fmla="*/ 120 h 890"/>
                <a:gd name="T40" fmla="*/ 607 w 746"/>
                <a:gd name="T41" fmla="*/ 407 h 890"/>
                <a:gd name="T42" fmla="*/ 704 w 746"/>
                <a:gd name="T43" fmla="*/ 445 h 890"/>
                <a:gd name="T44" fmla="*/ 720 w 746"/>
                <a:gd name="T45" fmla="*/ 344 h 890"/>
                <a:gd name="T46" fmla="*/ 537 w 746"/>
                <a:gd name="T47" fmla="*/ 37 h 890"/>
                <a:gd name="T48" fmla="*/ 440 w 746"/>
                <a:gd name="T49" fmla="*/ 32 h 8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46"/>
                <a:gd name="T76" fmla="*/ 0 h 890"/>
                <a:gd name="T77" fmla="*/ 746 w 746"/>
                <a:gd name="T78" fmla="*/ 890 h 89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46" h="890">
                  <a:moveTo>
                    <a:pt x="440" y="32"/>
                  </a:moveTo>
                  <a:cubicBezTo>
                    <a:pt x="429" y="59"/>
                    <a:pt x="390" y="76"/>
                    <a:pt x="352" y="74"/>
                  </a:cubicBezTo>
                  <a:cubicBezTo>
                    <a:pt x="312" y="67"/>
                    <a:pt x="291" y="25"/>
                    <a:pt x="283" y="0"/>
                  </a:cubicBezTo>
                  <a:cubicBezTo>
                    <a:pt x="283" y="0"/>
                    <a:pt x="246" y="16"/>
                    <a:pt x="224" y="37"/>
                  </a:cubicBezTo>
                  <a:cubicBezTo>
                    <a:pt x="201" y="58"/>
                    <a:pt x="58" y="243"/>
                    <a:pt x="42" y="273"/>
                  </a:cubicBezTo>
                  <a:cubicBezTo>
                    <a:pt x="36" y="305"/>
                    <a:pt x="84" y="395"/>
                    <a:pt x="75" y="363"/>
                  </a:cubicBezTo>
                  <a:cubicBezTo>
                    <a:pt x="66" y="333"/>
                    <a:pt x="215" y="82"/>
                    <a:pt x="216" y="91"/>
                  </a:cubicBezTo>
                  <a:lnTo>
                    <a:pt x="87" y="426"/>
                  </a:lnTo>
                  <a:lnTo>
                    <a:pt x="145" y="449"/>
                  </a:lnTo>
                  <a:lnTo>
                    <a:pt x="16" y="742"/>
                  </a:lnTo>
                  <a:cubicBezTo>
                    <a:pt x="1" y="787"/>
                    <a:pt x="0" y="819"/>
                    <a:pt x="24" y="835"/>
                  </a:cubicBezTo>
                  <a:cubicBezTo>
                    <a:pt x="59" y="848"/>
                    <a:pt x="91" y="826"/>
                    <a:pt x="113" y="784"/>
                  </a:cubicBezTo>
                  <a:cubicBezTo>
                    <a:pt x="154" y="720"/>
                    <a:pt x="234" y="534"/>
                    <a:pt x="265" y="488"/>
                  </a:cubicBezTo>
                  <a:lnTo>
                    <a:pt x="365" y="501"/>
                  </a:lnTo>
                  <a:cubicBezTo>
                    <a:pt x="377" y="565"/>
                    <a:pt x="407" y="754"/>
                    <a:pt x="425" y="818"/>
                  </a:cubicBezTo>
                  <a:cubicBezTo>
                    <a:pt x="434" y="855"/>
                    <a:pt x="457" y="890"/>
                    <a:pt x="488" y="888"/>
                  </a:cubicBezTo>
                  <a:cubicBezTo>
                    <a:pt x="512" y="876"/>
                    <a:pt x="536" y="867"/>
                    <a:pt x="530" y="799"/>
                  </a:cubicBezTo>
                  <a:lnTo>
                    <a:pt x="474" y="491"/>
                  </a:lnTo>
                  <a:lnTo>
                    <a:pt x="545" y="481"/>
                  </a:lnTo>
                  <a:lnTo>
                    <a:pt x="481" y="120"/>
                  </a:lnTo>
                  <a:lnTo>
                    <a:pt x="607" y="407"/>
                  </a:lnTo>
                  <a:cubicBezTo>
                    <a:pt x="643" y="460"/>
                    <a:pt x="687" y="456"/>
                    <a:pt x="704" y="445"/>
                  </a:cubicBezTo>
                  <a:cubicBezTo>
                    <a:pt x="746" y="429"/>
                    <a:pt x="731" y="390"/>
                    <a:pt x="720" y="344"/>
                  </a:cubicBezTo>
                  <a:cubicBezTo>
                    <a:pt x="698" y="307"/>
                    <a:pt x="586" y="29"/>
                    <a:pt x="537" y="37"/>
                  </a:cubicBezTo>
                  <a:lnTo>
                    <a:pt x="440" y="32"/>
                  </a:lnTo>
                  <a:close/>
                </a:path>
              </a:pathLst>
            </a:custGeom>
            <a:solidFill>
              <a:srgbClr val="FEE3AC"/>
            </a:solidFill>
            <a:ln w="9525">
              <a:round/>
              <a:headEnd/>
              <a:tailEnd/>
            </a:ln>
            <a:scene3d>
              <a:camera prst="legacyPerspectiveFront">
                <a:rot lat="20099991" lon="1500000" rev="0"/>
              </a:camera>
              <a:lightRig rig="legacyFlat2" dir="t"/>
            </a:scene3d>
            <a:sp3d extrusionH="100000" prstMaterial="legacyMetal">
              <a:bevelT w="13500" h="13500" prst="angle"/>
              <a:bevelB w="13500" h="13500" prst="angle"/>
              <a:extrusionClr>
                <a:srgbClr val="FFB219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20" name="AutoShape 18"/>
          <p:cNvSpPr>
            <a:spLocks noChangeArrowheads="1"/>
          </p:cNvSpPr>
          <p:nvPr/>
        </p:nvSpPr>
        <p:spPr bwMode="gray">
          <a:xfrm>
            <a:off x="4732610" y="4241948"/>
            <a:ext cx="3008312" cy="2211388"/>
          </a:xfrm>
          <a:prstGeom prst="flowChartDocument">
            <a:avLst/>
          </a:prstGeom>
          <a:solidFill>
            <a:srgbClr val="D9C1D7"/>
          </a:solidFill>
          <a:ln>
            <a:noFill/>
          </a:ln>
          <a:effectLst>
            <a:outerShdw dist="35921" dir="2700000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gray">
          <a:xfrm>
            <a:off x="1143272" y="2497286"/>
            <a:ext cx="3059113" cy="406400"/>
          </a:xfrm>
          <a:prstGeom prst="bevel">
            <a:avLst>
              <a:gd name="adj" fmla="val 9569"/>
            </a:avLst>
          </a:prstGeom>
          <a:solidFill>
            <a:srgbClr val="A5BB8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gray">
          <a:xfrm>
            <a:off x="4724672" y="4000648"/>
            <a:ext cx="3041650" cy="407988"/>
          </a:xfrm>
          <a:prstGeom prst="bevel">
            <a:avLst>
              <a:gd name="adj" fmla="val 9569"/>
            </a:avLst>
          </a:prstGeom>
          <a:solidFill>
            <a:srgbClr val="BB8FB8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3" name="Picture 21" descr="worldmap_ani8"/>
          <p:cNvPicPr>
            <a:picLocks noChangeAspect="1" noChangeArrowheads="1" noCrop="1"/>
          </p:cNvPicPr>
          <p:nvPr/>
        </p:nvPicPr>
        <p:blipFill>
          <a:blip r:embed="rId2">
            <a:lum bright="18000" contrast="4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375422" y="2830661"/>
            <a:ext cx="1030288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4775472" y="4057798"/>
            <a:ext cx="2908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660066"/>
                </a:solidFill>
              </a:rPr>
              <a:t>大学生求职问题</a:t>
            </a:r>
            <a:endParaRPr lang="en-US" altLang="zh-CN" b="1" dirty="0">
              <a:solidFill>
                <a:srgbClr val="660066"/>
              </a:solidFill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144860" y="2535386"/>
            <a:ext cx="3030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CC3300"/>
                </a:solidFill>
              </a:rPr>
              <a:t>社会问题</a:t>
            </a:r>
            <a:endParaRPr lang="en-US" altLang="zh-CN" b="1" dirty="0">
              <a:solidFill>
                <a:srgbClr val="CC3300"/>
              </a:solidFill>
            </a:endParaRPr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1830660" y="3181498"/>
            <a:ext cx="1684337" cy="1363663"/>
            <a:chOff x="3014" y="806"/>
            <a:chExt cx="1304" cy="1104"/>
          </a:xfrm>
        </p:grpSpPr>
        <p:sp>
          <p:nvSpPr>
            <p:cNvPr id="27" name="AutoShape 25"/>
            <p:cNvSpPr>
              <a:spLocks noChangeArrowheads="1"/>
            </p:cNvSpPr>
            <p:nvPr/>
          </p:nvSpPr>
          <p:spPr bwMode="gray">
            <a:xfrm>
              <a:off x="3014" y="806"/>
              <a:ext cx="1304" cy="1104"/>
            </a:xfrm>
            <a:prstGeom prst="upArrow">
              <a:avLst>
                <a:gd name="adj1" fmla="val 39880"/>
                <a:gd name="adj2" fmla="val 54074"/>
              </a:avLst>
            </a:prstGeom>
            <a:noFill/>
            <a:ln w="76200" algn="ctr">
              <a:solidFill>
                <a:srgbClr val="FFFFFF">
                  <a:alpha val="50195"/>
                </a:srgb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AutoShape 26"/>
            <p:cNvSpPr>
              <a:spLocks noChangeArrowheads="1"/>
            </p:cNvSpPr>
            <p:nvPr/>
          </p:nvSpPr>
          <p:spPr bwMode="gray">
            <a:xfrm>
              <a:off x="3243" y="942"/>
              <a:ext cx="847" cy="868"/>
            </a:xfrm>
            <a:prstGeom prst="upArrow">
              <a:avLst>
                <a:gd name="adj1" fmla="val 40731"/>
                <a:gd name="adj2" fmla="val 44038"/>
              </a:avLst>
            </a:prstGeom>
            <a:solidFill>
              <a:srgbClr val="FFFFFF">
                <a:alpha val="3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9" name="Rectangle 27"/>
          <p:cNvSpPr>
            <a:spLocks noChangeArrowheads="1"/>
          </p:cNvSpPr>
          <p:nvPr/>
        </p:nvSpPr>
        <p:spPr bwMode="black">
          <a:xfrm>
            <a:off x="1144860" y="3103909"/>
            <a:ext cx="3125787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4300" indent="-1143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应届毕业大学生就业供给大于需求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80000"/>
              </a:lnSpc>
            </a:pPr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的形势，是社会综合问题。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大学生普遍存在缺少实战工作能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80000"/>
              </a:lnSpc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力，导致用人单位不愿用、不敢用。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Group 28"/>
          <p:cNvGrpSpPr>
            <a:grpSpLocks/>
          </p:cNvGrpSpPr>
          <p:nvPr/>
        </p:nvGrpSpPr>
        <p:grpSpPr bwMode="auto">
          <a:xfrm flipV="1">
            <a:off x="5389835" y="4807098"/>
            <a:ext cx="1676400" cy="1363663"/>
            <a:chOff x="3014" y="806"/>
            <a:chExt cx="1304" cy="1104"/>
          </a:xfrm>
        </p:grpSpPr>
        <p:sp>
          <p:nvSpPr>
            <p:cNvPr id="31" name="AutoShape 29"/>
            <p:cNvSpPr>
              <a:spLocks noChangeArrowheads="1"/>
            </p:cNvSpPr>
            <p:nvPr/>
          </p:nvSpPr>
          <p:spPr bwMode="gray">
            <a:xfrm>
              <a:off x="3014" y="806"/>
              <a:ext cx="1304" cy="1104"/>
            </a:xfrm>
            <a:prstGeom prst="upArrow">
              <a:avLst>
                <a:gd name="adj1" fmla="val 39880"/>
                <a:gd name="adj2" fmla="val 54074"/>
              </a:avLst>
            </a:prstGeom>
            <a:noFill/>
            <a:ln w="76200" algn="ctr">
              <a:solidFill>
                <a:srgbClr val="FFFFFF">
                  <a:alpha val="50195"/>
                </a:srgb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AutoShape 30"/>
            <p:cNvSpPr>
              <a:spLocks noChangeArrowheads="1"/>
            </p:cNvSpPr>
            <p:nvPr/>
          </p:nvSpPr>
          <p:spPr bwMode="gray">
            <a:xfrm>
              <a:off x="3243" y="942"/>
              <a:ext cx="847" cy="868"/>
            </a:xfrm>
            <a:prstGeom prst="upArrow">
              <a:avLst>
                <a:gd name="adj1" fmla="val 40731"/>
                <a:gd name="adj2" fmla="val 44038"/>
              </a:avLst>
            </a:prstGeom>
            <a:solidFill>
              <a:srgbClr val="FFFFFF">
                <a:alpha val="3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3" name="Rectangle 31"/>
          <p:cNvSpPr>
            <a:spLocks noChangeArrowheads="1"/>
          </p:cNvSpPr>
          <p:nvPr/>
        </p:nvSpPr>
        <p:spPr bwMode="black">
          <a:xfrm>
            <a:off x="4710385" y="4703911"/>
            <a:ext cx="3049587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14300" indent="-114300">
              <a:lnSpc>
                <a:spcPct val="80000"/>
              </a:lnSpc>
              <a:buFontTx/>
              <a:buChar char="•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先就业后择业，不考虑行业发展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滥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  <a:p>
            <a:pPr marL="114300" indent="-114300">
              <a:lnSpc>
                <a:spcPct val="80000"/>
              </a:lnSpc>
              <a:buFontTx/>
              <a:buChar char="•"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   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投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求职简历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。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  <a:p>
            <a:pPr marL="114300" indent="-114300">
              <a:lnSpc>
                <a:spcPct val="80000"/>
              </a:lnSpc>
              <a:buFontTx/>
              <a:buChar char="•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无清晰的职业定位，盲目投递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简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  <a:p>
            <a:pPr marL="114300" indent="-114300">
              <a:lnSpc>
                <a:spcPct val="80000"/>
              </a:lnSpc>
              <a:buFontTx/>
              <a:buChar char="•"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  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历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，频繁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跳槽。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6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755576" y="188640"/>
            <a:ext cx="7918945" cy="9652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为什么就业这么难？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2836863" y="4110384"/>
            <a:ext cx="5335587" cy="687388"/>
          </a:xfrm>
          <a:prstGeom prst="roundRect">
            <a:avLst>
              <a:gd name="adj" fmla="val 11505"/>
            </a:avLst>
          </a:prstGeom>
          <a:solidFill>
            <a:srgbClr val="0099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cs typeface="Arial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36600" y="4123084"/>
            <a:ext cx="2613025" cy="687388"/>
            <a:chOff x="370" y="2169"/>
            <a:chExt cx="1790" cy="433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gray">
            <a:xfrm>
              <a:off x="1917" y="2249"/>
              <a:ext cx="243" cy="240"/>
            </a:xfrm>
            <a:prstGeom prst="rightArrow">
              <a:avLst>
                <a:gd name="adj1" fmla="val 50000"/>
                <a:gd name="adj2" fmla="val 59423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cs typeface="Arial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370" y="2169"/>
              <a:ext cx="1549" cy="433"/>
            </a:xfrm>
            <a:custGeom>
              <a:avLst/>
              <a:gdLst>
                <a:gd name="T0" fmla="*/ 120 w 1071"/>
                <a:gd name="T1" fmla="*/ 0 h 307"/>
                <a:gd name="T2" fmla="*/ 1546 w 1071"/>
                <a:gd name="T3" fmla="*/ 0 h 307"/>
                <a:gd name="T4" fmla="*/ 1546 w 1071"/>
                <a:gd name="T5" fmla="*/ 279 h 307"/>
                <a:gd name="T6" fmla="*/ 1526 w 1071"/>
                <a:gd name="T7" fmla="*/ 381 h 307"/>
                <a:gd name="T8" fmla="*/ 1428 w 1071"/>
                <a:gd name="T9" fmla="*/ 426 h 307"/>
                <a:gd name="T10" fmla="*/ 0 w 1071"/>
                <a:gd name="T11" fmla="*/ 433 h 307"/>
                <a:gd name="T12" fmla="*/ 0 w 1071"/>
                <a:gd name="T13" fmla="*/ 126 h 307"/>
                <a:gd name="T14" fmla="*/ 30 w 1071"/>
                <a:gd name="T15" fmla="*/ 25 h 307"/>
                <a:gd name="T16" fmla="*/ 120 w 1071"/>
                <a:gd name="T17" fmla="*/ 0 h 3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6161"/>
                </a:gs>
                <a:gs pos="50000">
                  <a:srgbClr val="009999"/>
                </a:gs>
                <a:gs pos="100000">
                  <a:srgbClr val="006161"/>
                </a:gs>
              </a:gsLst>
              <a:lin ang="5400000" scaled="1"/>
            </a:gradFill>
            <a:ln w="28575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gray">
          <a:xfrm>
            <a:off x="2776538" y="5177184"/>
            <a:ext cx="5400675" cy="687388"/>
          </a:xfrm>
          <a:prstGeom prst="roundRect">
            <a:avLst>
              <a:gd name="adj" fmla="val 11505"/>
            </a:avLst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cs typeface="Arial" charset="0"/>
            </a:endParaRP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698500" y="5085184"/>
            <a:ext cx="2613025" cy="792088"/>
            <a:chOff x="370" y="2169"/>
            <a:chExt cx="1790" cy="433"/>
          </a:xfrm>
        </p:grpSpPr>
        <p:sp>
          <p:nvSpPr>
            <p:cNvPr id="12" name="AutoShape 9"/>
            <p:cNvSpPr>
              <a:spLocks noChangeArrowheads="1"/>
            </p:cNvSpPr>
            <p:nvPr/>
          </p:nvSpPr>
          <p:spPr bwMode="gray">
            <a:xfrm>
              <a:off x="1917" y="2249"/>
              <a:ext cx="243" cy="240"/>
            </a:xfrm>
            <a:prstGeom prst="rightArrow">
              <a:avLst>
                <a:gd name="adj1" fmla="val 50000"/>
                <a:gd name="adj2" fmla="val 59423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gray">
            <a:xfrm>
              <a:off x="370" y="2169"/>
              <a:ext cx="1549" cy="433"/>
            </a:xfrm>
            <a:custGeom>
              <a:avLst/>
              <a:gdLst>
                <a:gd name="T0" fmla="*/ 83 w 1071"/>
                <a:gd name="T1" fmla="*/ 0 h 307"/>
                <a:gd name="T2" fmla="*/ 1069 w 1071"/>
                <a:gd name="T3" fmla="*/ 0 h 307"/>
                <a:gd name="T4" fmla="*/ 1069 w 1071"/>
                <a:gd name="T5" fmla="*/ 198 h 307"/>
                <a:gd name="T6" fmla="*/ 1055 w 1071"/>
                <a:gd name="T7" fmla="*/ 270 h 307"/>
                <a:gd name="T8" fmla="*/ 987 w 1071"/>
                <a:gd name="T9" fmla="*/ 302 h 307"/>
                <a:gd name="T10" fmla="*/ 0 w 1071"/>
                <a:gd name="T11" fmla="*/ 307 h 307"/>
                <a:gd name="T12" fmla="*/ 0 w 1071"/>
                <a:gd name="T13" fmla="*/ 89 h 307"/>
                <a:gd name="T14" fmla="*/ 21 w 1071"/>
                <a:gd name="T15" fmla="*/ 18 h 307"/>
                <a:gd name="T16" fmla="*/ 83 w 1071"/>
                <a:gd name="T17" fmla="*/ 0 h 3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1"/>
                <a:gd name="T28" fmla="*/ 0 h 307"/>
                <a:gd name="T29" fmla="*/ 1071 w 1071"/>
                <a:gd name="T30" fmla="*/ 307 h 3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28575">
              <a:solidFill>
                <a:srgbClr val="FFFFFF"/>
              </a:solidFill>
              <a:round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cs typeface="Arial" charset="0"/>
              </a:endParaRPr>
            </a:p>
          </p:txBody>
        </p:sp>
      </p:grpSp>
      <p:sp>
        <p:nvSpPr>
          <p:cNvPr id="14" name="AutoShape 11"/>
          <p:cNvSpPr>
            <a:spLocks noChangeArrowheads="1"/>
          </p:cNvSpPr>
          <p:nvPr/>
        </p:nvSpPr>
        <p:spPr bwMode="gray">
          <a:xfrm>
            <a:off x="2838450" y="2060848"/>
            <a:ext cx="5330825" cy="687388"/>
          </a:xfrm>
          <a:prstGeom prst="roundRect">
            <a:avLst>
              <a:gd name="adj" fmla="val 11505"/>
            </a:avLst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cs typeface="Arial" charset="0"/>
            </a:endParaRP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762000" y="2002184"/>
            <a:ext cx="2606675" cy="687388"/>
            <a:chOff x="378" y="1065"/>
            <a:chExt cx="1785" cy="433"/>
          </a:xfrm>
        </p:grpSpPr>
        <p:sp>
          <p:nvSpPr>
            <p:cNvPr id="16" name="AutoShape 13"/>
            <p:cNvSpPr>
              <a:spLocks noChangeArrowheads="1"/>
            </p:cNvSpPr>
            <p:nvPr/>
          </p:nvSpPr>
          <p:spPr bwMode="gray">
            <a:xfrm>
              <a:off x="1921" y="1152"/>
              <a:ext cx="242" cy="240"/>
            </a:xfrm>
            <a:prstGeom prst="rightArrow">
              <a:avLst>
                <a:gd name="adj1" fmla="val 50000"/>
                <a:gd name="adj2" fmla="val 59422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cs typeface="Arial" charset="0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gray">
            <a:xfrm>
              <a:off x="378" y="1065"/>
              <a:ext cx="1549" cy="433"/>
            </a:xfrm>
            <a:custGeom>
              <a:avLst/>
              <a:gdLst>
                <a:gd name="T0" fmla="*/ 83 w 1071"/>
                <a:gd name="T1" fmla="*/ 0 h 307"/>
                <a:gd name="T2" fmla="*/ 1069 w 1071"/>
                <a:gd name="T3" fmla="*/ 0 h 307"/>
                <a:gd name="T4" fmla="*/ 1069 w 1071"/>
                <a:gd name="T5" fmla="*/ 198 h 307"/>
                <a:gd name="T6" fmla="*/ 1055 w 1071"/>
                <a:gd name="T7" fmla="*/ 270 h 307"/>
                <a:gd name="T8" fmla="*/ 987 w 1071"/>
                <a:gd name="T9" fmla="*/ 302 h 307"/>
                <a:gd name="T10" fmla="*/ 0 w 1071"/>
                <a:gd name="T11" fmla="*/ 307 h 307"/>
                <a:gd name="T12" fmla="*/ 0 w 1071"/>
                <a:gd name="T13" fmla="*/ 89 h 307"/>
                <a:gd name="T14" fmla="*/ 21 w 1071"/>
                <a:gd name="T15" fmla="*/ 18 h 307"/>
                <a:gd name="T16" fmla="*/ 83 w 1071"/>
                <a:gd name="T17" fmla="*/ 0 h 3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1"/>
                <a:gd name="T28" fmla="*/ 0 h 307"/>
                <a:gd name="T29" fmla="*/ 1071 w 1071"/>
                <a:gd name="T30" fmla="*/ 307 h 3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6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66275"/>
                    <a:invGamma/>
                  </a:schemeClr>
                </a:gs>
              </a:gsLst>
              <a:lin ang="5400000" scaled="1"/>
            </a:gradFill>
            <a:ln w="28575">
              <a:solidFill>
                <a:srgbClr val="FFFFFF"/>
              </a:solidFill>
              <a:round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cs typeface="Arial" charset="0"/>
              </a:endParaRPr>
            </a:p>
          </p:txBody>
        </p:sp>
      </p:grpSp>
      <p:sp>
        <p:nvSpPr>
          <p:cNvPr id="18" name="AutoShape 19"/>
          <p:cNvSpPr>
            <a:spLocks noChangeArrowheads="1"/>
          </p:cNvSpPr>
          <p:nvPr/>
        </p:nvSpPr>
        <p:spPr bwMode="gray">
          <a:xfrm>
            <a:off x="2803525" y="3051522"/>
            <a:ext cx="5356225" cy="687387"/>
          </a:xfrm>
          <a:prstGeom prst="roundRect">
            <a:avLst>
              <a:gd name="adj" fmla="val 11505"/>
            </a:avLst>
          </a:prstGeom>
          <a:solidFill>
            <a:srgbClr val="CC33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cs typeface="Arial" charset="0"/>
            </a:endParaRPr>
          </a:p>
        </p:txBody>
      </p: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741156" y="3061047"/>
            <a:ext cx="2613025" cy="687388"/>
            <a:chOff x="370" y="2169"/>
            <a:chExt cx="1790" cy="433"/>
          </a:xfrm>
        </p:grpSpPr>
        <p:sp>
          <p:nvSpPr>
            <p:cNvPr id="20" name="AutoShape 21"/>
            <p:cNvSpPr>
              <a:spLocks noChangeArrowheads="1"/>
            </p:cNvSpPr>
            <p:nvPr/>
          </p:nvSpPr>
          <p:spPr bwMode="gray">
            <a:xfrm>
              <a:off x="1917" y="2249"/>
              <a:ext cx="243" cy="240"/>
            </a:xfrm>
            <a:prstGeom prst="rightArrow">
              <a:avLst>
                <a:gd name="adj1" fmla="val 50000"/>
                <a:gd name="adj2" fmla="val 59423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cs typeface="Arial" charset="0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gray">
            <a:xfrm>
              <a:off x="370" y="2169"/>
              <a:ext cx="1549" cy="433"/>
            </a:xfrm>
            <a:custGeom>
              <a:avLst/>
              <a:gdLst>
                <a:gd name="T0" fmla="*/ 120 w 1071"/>
                <a:gd name="T1" fmla="*/ 0 h 307"/>
                <a:gd name="T2" fmla="*/ 1546 w 1071"/>
                <a:gd name="T3" fmla="*/ 0 h 307"/>
                <a:gd name="T4" fmla="*/ 1546 w 1071"/>
                <a:gd name="T5" fmla="*/ 279 h 307"/>
                <a:gd name="T6" fmla="*/ 1526 w 1071"/>
                <a:gd name="T7" fmla="*/ 381 h 307"/>
                <a:gd name="T8" fmla="*/ 1428 w 1071"/>
                <a:gd name="T9" fmla="*/ 426 h 307"/>
                <a:gd name="T10" fmla="*/ 0 w 1071"/>
                <a:gd name="T11" fmla="*/ 433 h 307"/>
                <a:gd name="T12" fmla="*/ 0 w 1071"/>
                <a:gd name="T13" fmla="*/ 126 h 307"/>
                <a:gd name="T14" fmla="*/ 30 w 1071"/>
                <a:gd name="T15" fmla="*/ 25 h 307"/>
                <a:gd name="T16" fmla="*/ 120 w 1071"/>
                <a:gd name="T17" fmla="*/ 0 h 3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22061"/>
                </a:gs>
                <a:gs pos="50000">
                  <a:srgbClr val="CC3399"/>
                </a:gs>
                <a:gs pos="100000">
                  <a:srgbClr val="822061"/>
                </a:gs>
              </a:gsLst>
              <a:lin ang="5400000" scaled="1"/>
            </a:gradFill>
            <a:ln w="28575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Rectangle 26"/>
          <p:cNvSpPr>
            <a:spLocks noChangeArrowheads="1"/>
          </p:cNvSpPr>
          <p:nvPr/>
        </p:nvSpPr>
        <p:spPr bwMode="gray">
          <a:xfrm>
            <a:off x="955675" y="2154584"/>
            <a:ext cx="18367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sz="2000" b="1" dirty="0" smtClean="0">
                <a:solidFill>
                  <a:srgbClr val="FEFEF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知识过于理论</a:t>
            </a:r>
            <a:endParaRPr lang="en-US" sz="2000" b="1" dirty="0">
              <a:solidFill>
                <a:srgbClr val="FEFEF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gray">
          <a:xfrm>
            <a:off x="955675" y="3183284"/>
            <a:ext cx="18367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sz="2000" b="1" dirty="0" smtClean="0">
                <a:solidFill>
                  <a:srgbClr val="FEFEF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缺乏职业规划</a:t>
            </a:r>
            <a:endParaRPr lang="en-US" sz="2000" b="1" dirty="0">
              <a:solidFill>
                <a:srgbClr val="FEFEF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gray">
          <a:xfrm>
            <a:off x="955675" y="4269134"/>
            <a:ext cx="18367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rgbClr val="FEFEF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人才的认识</a:t>
            </a:r>
            <a:endParaRPr lang="en-US" sz="2000" b="1" dirty="0">
              <a:solidFill>
                <a:srgbClr val="FEFEF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gray">
          <a:xfrm>
            <a:off x="827584" y="5315297"/>
            <a:ext cx="206836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rgbClr val="FEFEF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职业能力不健全</a:t>
            </a:r>
            <a:endParaRPr lang="en-US" sz="2000" b="1" dirty="0">
              <a:solidFill>
                <a:srgbClr val="FEFEF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3347864" y="2124145"/>
            <a:ext cx="4800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rgbClr val="000000"/>
                </a:solidFill>
                <a:cs typeface="Arial" charset="0"/>
              </a:rPr>
              <a:t>传统教育偏理论，轻实践</a:t>
            </a:r>
            <a:endParaRPr lang="en-US" altLang="zh-CN" sz="1600" dirty="0" smtClean="0">
              <a:solidFill>
                <a:srgbClr val="000000"/>
              </a:solidFill>
              <a:cs typeface="Arial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cs typeface="Arial" charset="0"/>
              </a:rPr>
              <a:t>教材陈旧，跟不上技术发展</a:t>
            </a:r>
            <a:endParaRPr lang="en-US" altLang="zh-CN" sz="16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3347864" y="3132257"/>
            <a:ext cx="46085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1600" dirty="0" smtClean="0">
                <a:solidFill>
                  <a:srgbClr val="000000"/>
                </a:solidFill>
                <a:cs typeface="Arial" charset="0"/>
              </a:rPr>
              <a:t>70%</a:t>
            </a:r>
            <a:r>
              <a:rPr lang="zh-CN" altLang="en-US" sz="1600" dirty="0" smtClean="0">
                <a:solidFill>
                  <a:srgbClr val="000000"/>
                </a:solidFill>
                <a:cs typeface="Arial" charset="0"/>
              </a:rPr>
              <a:t>的大学生没有职业规划</a:t>
            </a:r>
            <a:endParaRPr lang="en-US" altLang="zh-CN" sz="1600" dirty="0" smtClean="0">
              <a:solidFill>
                <a:srgbClr val="000000"/>
              </a:solidFill>
              <a:cs typeface="Arial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cs typeface="Arial" charset="0"/>
              </a:rPr>
              <a:t>不知道自己适合干什么？</a:t>
            </a:r>
            <a:endParaRPr lang="en-US" altLang="zh-CN" sz="16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3347864" y="4314582"/>
            <a:ext cx="4608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rgbClr val="000000"/>
                </a:solidFill>
                <a:cs typeface="Arial" charset="0"/>
              </a:rPr>
              <a:t>大量的就业群体抢夺有限的就业岗位</a:t>
            </a:r>
            <a:endParaRPr lang="en-US" altLang="zh-CN" sz="16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Text Box 35"/>
          <p:cNvSpPr txBox="1">
            <a:spLocks noChangeArrowheads="1"/>
          </p:cNvSpPr>
          <p:nvPr/>
        </p:nvSpPr>
        <p:spPr bwMode="auto">
          <a:xfrm>
            <a:off x="3275856" y="5229200"/>
            <a:ext cx="51796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rgbClr val="000000"/>
                </a:solidFill>
                <a:cs typeface="Arial" charset="0"/>
              </a:rPr>
              <a:t>专业技术能力不精、就业通用能力不懂</a:t>
            </a:r>
            <a:endParaRPr lang="en-US" altLang="zh-CN" sz="1600" dirty="0" smtClean="0">
              <a:solidFill>
                <a:srgbClr val="000000"/>
              </a:solidFill>
              <a:cs typeface="Arial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cs typeface="Arial" charset="0"/>
              </a:rPr>
              <a:t>职业基本能力不够（沟通、团队、创新、学习、自律）</a:t>
            </a:r>
            <a:endParaRPr lang="en-US" altLang="zh-CN" sz="16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74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istrator\Desktop\1-1312051541511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54006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Administrator\Desktop\5f25fe24x8fdbee5f51c6&amp;69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365104"/>
            <a:ext cx="2088232" cy="207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爆炸形 1 1"/>
          <p:cNvSpPr/>
          <p:nvPr/>
        </p:nvSpPr>
        <p:spPr>
          <a:xfrm>
            <a:off x="5724128" y="2060848"/>
            <a:ext cx="1980220" cy="1188132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</a:rPr>
              <a:t>基础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椭圆形标注 2"/>
          <p:cNvSpPr/>
          <p:nvPr/>
        </p:nvSpPr>
        <p:spPr>
          <a:xfrm>
            <a:off x="683568" y="1412776"/>
            <a:ext cx="1656184" cy="936104"/>
          </a:xfrm>
          <a:prstGeom prst="wedgeEllipseCallout">
            <a:avLst>
              <a:gd name="adj1" fmla="val 47893"/>
              <a:gd name="adj2" fmla="val 6145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看不懂！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94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157319339</TotalTime>
  <Pages>0</Pages>
  <Words>1260</Words>
  <Characters>0</Characters>
  <Application>Microsoft Macintosh PowerPoint</Application>
  <DocSecurity>0</DocSecurity>
  <PresentationFormat>全屏显示(4:3)</PresentationFormat>
  <Lines>0</Lines>
  <Paragraphs>341</Paragraphs>
  <Slides>39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气流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移动互联网概况与发展趋势</vt:lpstr>
      <vt:lpstr>移动互联网概况与发展趋势</vt:lpstr>
      <vt:lpstr>移动互联网概况与发展趋势</vt:lpstr>
      <vt:lpstr>移动互联网概况与发展趋势</vt:lpstr>
      <vt:lpstr>移动互联网概况与发展趋势</vt:lpstr>
      <vt:lpstr>移动互联网概况与发展趋势</vt:lpstr>
      <vt:lpstr>移动互联网概况与发展趋势</vt:lpstr>
      <vt:lpstr>移动互联网概况与发展趋势</vt:lpstr>
      <vt:lpstr>移动互联网概况与发展趋势</vt:lpstr>
      <vt:lpstr>移动互联网概况与发展趋势</vt:lpstr>
      <vt:lpstr>移动互联网概况与发展趋势</vt:lpstr>
      <vt:lpstr>PowerPoint 演示文稿</vt:lpstr>
      <vt:lpstr>就业方向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6754</cp:revision>
  <cp:lastPrinted>1899-12-30T00:00:00Z</cp:lastPrinted>
  <dcterms:created xsi:type="dcterms:W3CDTF">2012-07-12T07:10:00Z</dcterms:created>
  <dcterms:modified xsi:type="dcterms:W3CDTF">2015-04-14T14:20:30Z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