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  <p:sldMasterId id="2147483674" r:id="rId3"/>
    <p:sldMasterId id="2147483675" r:id="rId4"/>
    <p:sldMasterId id="2147483676" r:id="rId5"/>
    <p:sldMasterId id="2147483677" r:id="rId6"/>
    <p:sldMasterId id="2147483678" r:id="rId7"/>
    <p:sldMasterId id="2147483679" r:id="rId8"/>
    <p:sldMasterId id="2147483680" r:id="rId9"/>
    <p:sldMasterId id="2147483681" r:id="rId10"/>
    <p:sldMasterId id="2147483682" r:id="rId11"/>
    <p:sldMasterId id="2147483683" r:id="rId12"/>
    <p:sldMasterId id="2147483684" r:id="rId13"/>
    <p:sldMasterId id="2147483685" r:id="rId14"/>
    <p:sldMasterId id="2147483686" r:id="rId15"/>
    <p:sldMasterId id="2147483687" r:id="rId16"/>
    <p:sldMasterId id="2147483688" r:id="rId17"/>
    <p:sldMasterId id="2147483689" r:id="rId18"/>
    <p:sldMasterId id="2147483690" r:id="rId19"/>
    <p:sldMasterId id="2147483691" r:id="rId20"/>
    <p:sldMasterId id="2147483692" r:id="rId21"/>
    <p:sldMasterId id="2147483693" r:id="rId22"/>
    <p:sldMasterId id="2147483694" r:id="rId23"/>
    <p:sldMasterId id="2147483695" r:id="rId24"/>
  </p:sldMasterIdLst>
  <p:notesMasterIdLst>
    <p:notesMasterId r:id="rId39"/>
  </p:notesMasterIdLst>
  <p:sldIdLst>
    <p:sldId id="325" r:id="rId25"/>
    <p:sldId id="327" r:id="rId26"/>
    <p:sldId id="350" r:id="rId27"/>
    <p:sldId id="328" r:id="rId28"/>
    <p:sldId id="330" r:id="rId29"/>
    <p:sldId id="332" r:id="rId30"/>
    <p:sldId id="336" r:id="rId31"/>
    <p:sldId id="334" r:id="rId32"/>
    <p:sldId id="338" r:id="rId33"/>
    <p:sldId id="339" r:id="rId34"/>
    <p:sldId id="340" r:id="rId35"/>
    <p:sldId id="341" r:id="rId36"/>
    <p:sldId id="342" r:id="rId37"/>
    <p:sldId id="351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95107ADB-B49C-8E4C-AE37-072B2B4C61CD}">
          <p14:sldIdLst>
            <p14:sldId id="325"/>
          </p14:sldIdLst>
        </p14:section>
        <p14:section name="什么是iOS和iOS开发" id="{BD9D0E8B-D8B4-954B-9B07-958BE5967AA3}">
          <p14:sldIdLst>
            <p14:sldId id="327"/>
            <p14:sldId id="350"/>
            <p14:sldId id="328"/>
            <p14:sldId id="330"/>
          </p14:sldIdLst>
        </p14:section>
        <p14:section name="为什么选择iOS开发" id="{CCB65FD8-408E-464C-999F-0C0FCCC93ECA}">
          <p14:sldIdLst>
            <p14:sldId id="332"/>
            <p14:sldId id="336"/>
            <p14:sldId id="334"/>
          </p14:sldIdLst>
        </p14:section>
        <p14:section name="学习iOS开发的准备" id="{F30910F1-68C6-FA41-B796-C1BEA911FB8F}">
          <p14:sldIdLst>
            <p14:sldId id="338"/>
            <p14:sldId id="339"/>
            <p14:sldId id="340"/>
            <p14:sldId id="341"/>
            <p14:sldId id="342"/>
          </p14:sldIdLst>
        </p14:section>
        <p14:section name="iOS开发初体验" id="{1CA49022-DEA2-734D-9C1C-18A03EEB2EFF}">
          <p14:sldIdLst>
            <p14:sldId id="3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8" autoAdjust="0"/>
  </p:normalViewPr>
  <p:slideViewPr>
    <p:cSldViewPr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146572-3097-5542-93C7-87A6A9278E62}" type="datetimeFigureOut">
              <a:rPr lang="en-US"/>
              <a:pPr>
                <a:defRPr/>
              </a:pPr>
              <a:t>13-7-22</a:t>
            </a:fld>
            <a:endParaRPr lang="en-US" dirty="0"/>
          </a:p>
        </p:txBody>
      </p:sp>
      <p:sp>
        <p:nvSpPr>
          <p:cNvPr id="29594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2A8ECF-465B-C647-9A13-AE974EED67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4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学习新知识的步骤：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这个东西是神马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学了这个东西后，有神马作用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这个东西怎么用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这个东西内部原理是怎么实现的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上面是电脑和手机的开机图，不管是电脑还是手机，开机的时候，总是先启动操作系统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AppStore</a:t>
            </a:r>
            <a:r>
              <a:rPr kumimoji="1" lang="zh-CN" altLang="en-US" dirty="0" smtClean="0"/>
              <a:t>应用数量达</a:t>
            </a:r>
            <a:r>
              <a:rPr kumimoji="1" lang="en-US" altLang="zh-CN" dirty="0" smtClean="0"/>
              <a:t>90</a:t>
            </a:r>
            <a:r>
              <a:rPr kumimoji="1" lang="zh-CN" altLang="en-US" dirty="0" smtClean="0"/>
              <a:t>万，下载次数达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8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虚拟机安装教程</a:t>
            </a:r>
            <a:endParaRPr kumimoji="1" lang="en-US" altLang="zh-CN" dirty="0" smtClean="0"/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diybbs.zol.com.cn</a:t>
            </a:r>
            <a:r>
              <a:rPr kumimoji="1" lang="en-US" altLang="zh-CN" dirty="0" smtClean="0"/>
              <a:t>/1/34037_699.html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0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0" lang="en-US" altLang="zh-CN"/>
              <a:t>Pro  Air</a:t>
            </a:r>
            <a:endParaRPr kumimoji="0" lang="zh-CN" altLang="en-US"/>
          </a:p>
        </p:txBody>
      </p:sp>
      <p:sp>
        <p:nvSpPr>
          <p:cNvPr id="310276" name="幻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/>
            <a:fld id="{236BED91-5BAB-5A42-829D-F69239E75EA8}" type="slidenum">
              <a:rPr kumimoji="0" lang="en-US" altLang="zh-CN" sz="1200"/>
              <a:pPr algn="r"/>
              <a:t>12</a:t>
            </a:fld>
            <a:endParaRPr kumimoji="0"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05A7C-041D-FF49-916C-46397B6C30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9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C1A6-5349-B348-93EC-EFF950C8D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08D3D-F469-AB41-9CCD-80AF9098F9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77A8-23D4-6A4D-B662-4572F965B7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8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BCF48-F1D6-0B47-B767-F41933B7E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5B57-C9EC-874E-BFB1-21FD84414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646E-B0C1-724A-9FC0-388A529F8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0D580-D56B-B546-8376-DE9548D187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B5D4D-CE36-BE49-9754-E491C274DA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0065B-F16C-244F-98FE-1BCE723F01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E8335-BA6E-3346-8A10-BE8AAA877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3219-0057-1241-9C90-B85CEEA899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6C4F-061D-2F4E-8FEE-7AEECE230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FDFE-26E0-FF48-B07E-3ED0CB2FAD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C7BD6-7100-434E-A308-8DC4B3A6C6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D9AF-82C3-2542-8A0F-AE0414238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23BF2-CF9C-F24F-89F7-D88316124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58445-B185-2D45-8CD1-32148CCB76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6FBE6-5A67-1241-AC32-C53D66DA5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D59F7-6C5F-614E-A824-59227563F1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FDEB0-26B1-F644-9030-60BDA2C88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3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98A5-E71A-C14E-B810-C3F94EA876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7CA1-FD08-1840-9B14-74B433DED0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9B47E-6193-4F43-9847-843B3492C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3006-0016-9F42-A17D-4490279F0C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6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4033C-DE0D-1A48-AC57-F4A5B3F0D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D5142-AE5B-5845-AF0C-1D0CC7DDCB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83F00-1CC3-A54C-913D-DE0E128A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E758-E3B3-ED41-B007-B22B5F34B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C9D80-0423-5844-A3BB-9DBD671296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57B9E-FF00-434D-906D-1987AFB619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BD4E0-9F02-B54A-A62D-66599688F3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EE62D-8AA1-7841-AC15-422D05184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C34B6-141E-B84F-994F-8AA1F89693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FE0FC-1044-CC4A-9E0A-D465E1D36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56BEC-4923-3244-9F0E-BEEDD10496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78D2-D544-C147-A6FD-E6F42EB995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4217-7086-4A40-B642-07E8FB9928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8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112B8-F74E-E245-A86C-78E268DAA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59162-E19B-F144-8857-51420A43A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4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55062-F744-D04B-B11A-23591A375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E82B0-8569-FF4A-86E3-55C06640C1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8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2D24-0CD9-C941-82A1-9DFB60399E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B8E00-8E79-D641-BE8E-E95ACBBBC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C6C01-2D4E-C849-9A29-DBF58AA397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92AB6-79B2-A742-8F56-498CD66077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DD26-0FFC-494E-B311-1A296F7672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6E7CC-39DA-4D49-BBA7-17CF874FFF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20770-76A1-E644-964C-67E4B5550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53F94-4CAD-E746-9C35-8917CC9FB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6C02F-D50E-9C4E-97DE-32AC6B772D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FDB2-EE03-E540-906D-40E922E4AE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0A8C6-30DC-A74A-8ED6-09779E3ECE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F8D20-23AE-0D43-B6BA-CBB88A66F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31D9E-2588-4E42-982A-889DA7D06B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75370-8F90-AD4D-BCF2-953E23C23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9391-A1B5-4141-A865-FC4C9F3409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5CC83-C2E6-9349-AFCE-00AF56F7F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87771-C2D2-954F-92B8-39ABD7A0DC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777BE-B1B8-8049-A70A-9041F38284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66B07-D5ED-BE4B-9D99-F84DC0A6A4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21F71-48F2-F945-8556-C54C1B5B9F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1DAB2-931A-CB40-A23E-C2428107D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3BF8-A493-7F4B-BABA-F7FD98D17D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CB240-1171-0140-BE50-1D15421A1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4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9BD54-E293-724E-B214-8A518CB2C5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237B9-AF11-4B4A-90D8-299BAFF30F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36723-58E3-3643-8B7A-C05C3F121E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0B200-EBBD-EE45-87F4-05BE20589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7A8FE-E90B-A543-BB3A-7B4951CA38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A51A0-89AB-994D-93FB-690F3BD3D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729F-898D-E843-BE47-B02448A7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14357-8C4F-7E4E-90DB-C3EA083F6A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7C835-1329-DB4E-87DF-83299807FB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4A84E-03BC-3047-8C96-B6BA87D3D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09A-39F2-E14E-B878-45D32FB04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A5089-6956-4F41-AB71-2BCA51AFC1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3A04-117E-7C48-A3D1-392AF9D237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8F08-49F4-2C4D-B300-1B55275C3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191E-BFD2-3548-847F-E49A5A7F9F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48B0C-2AD4-5544-B3C0-A28B67F65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C4D2-7C7F-0043-92C9-DDB248D8EF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19E9C-08C1-CC4C-950B-2E86F244B8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B7E47-BF68-E34B-9D4E-63398A439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3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47755-CC81-8F4A-83B7-39CC0ED7C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DD62B-2722-8D4F-B6D4-5BDB485C8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74595-8BF0-8F4D-9054-75CBF6915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6072-9372-AE49-BB7D-873B21B674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7B7D8-E431-CE4F-B03E-A2A306FD5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4D79-6AD2-5645-9E1A-1ADE5B3FB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473D4-930E-7C46-A3EE-290AF5CC8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F102-EF95-2A48-9856-84F1524975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64AE-D250-E14C-906E-5E62E6BCC1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CD25-C594-1D4C-AFF0-D9EF8459B6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549AC-AFEE-3F42-9C5A-753379979F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2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DFA3B-7198-8A47-AB3E-8028BD7E4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3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CF11-987C-8E45-ADA9-69ED63675C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9F01E-270B-FA4A-ABA4-DF9041A31F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B58C5-0EC4-4B48-8093-FFFD496A74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4B845-47E6-C64D-9BC5-BFF476E3B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BCE4-2579-E949-B4A2-A435BA47B3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5B5EB-AAD3-B141-9BEC-5B70A5BC2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FA492-B774-7547-BF35-9C76D5999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EF7E9-67CF-2D44-8DA6-7CBC391C9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CC51B-E54F-5A4F-80DE-D1E0B9F727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FC4C-DFA2-984F-8F43-A0FA12A58B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E45FB-1FCD-7E4C-99A3-CAC7AC49C1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7A02-F76D-5F44-96F3-8AC35AE07B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43B2F-BE29-6043-A6A1-A2028DC5E3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0C16-CD8A-0741-9C9B-8B655F3D9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975F7-4B5B-0041-A469-A8BE35D865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01ED0-3FEA-5749-BED9-30F1A5DBC6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7F6BC-B20B-9F42-90DF-58EC4EDDC7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A1D51-DB9D-3A42-AA23-AA3FFD3CEA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0DD0E-0539-404D-8880-468866E48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E5973-A015-3B42-B03F-0313C9317E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9CB26-A5A2-7545-97AB-C4D89F4E85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4154E-7152-4440-B4A1-FC49529FE7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0320-B8E4-DD4E-9BEF-B3CBC3A3C0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581ED-A99B-144D-941D-C379E6793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10A3-A4F6-3B49-BE29-61501D0C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CDAFF-627F-134E-9D9D-8844076278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EC5C6-4A8D-304D-BB17-F026CF1D0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0CBC-DB76-9E4A-9C2A-C56C7BFCB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D7FF7-51CF-BE4F-B260-14C4165066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6CE36-0FD7-0645-848C-F737A8A4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F165D-4504-7444-8357-7B18B93C23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EEB2C-2BE1-994F-BE5C-A8D78B758E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CFBF7-6968-904B-933B-F37D7F9165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ADAA-CD66-7F40-BDB6-7BCDE98495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C9A9-B4BD-634A-82CF-49CBCB247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6FA53-E216-7448-9270-B3CE1BD37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E30B-54E4-CE42-A0C1-BB4F9D6810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3E08-4F71-AA49-9F04-7B4637344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C79F6-625E-B540-8FB1-E01854EF3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96423-E471-084E-AB34-769BD46847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5176E-B722-414D-B6A5-65CBEC0246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74FC-A684-3C4E-8791-0D5FB1CA35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318F-4955-874A-8C28-1F1775229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662BB-EF80-4047-AC6A-3EE9EC4886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CA731-9588-8143-9677-1B00DE651B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C7AA9-E0E3-3841-9A74-78E1BC7AF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7DD0A-BF05-C348-948A-519961801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55359-6AA5-0542-9FC0-8718B4D93F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B3D1-9D86-9D40-9868-0C804528B2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75821-6DFD-6E44-9633-1A192B538F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ED632-E2BD-0D48-8654-A539BDD6C2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A52D9-85DE-CE49-B398-641907B449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93D07-A8EA-D140-B99F-7A63B28CFC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E3AE2-CF23-DB4B-8857-13B62DC40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08DC5-DC1F-A740-95BE-C0D2D0D8B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C0E11-6056-824E-938B-E78469D30F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595F-4AC5-8244-9614-4281EE6A3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E7060-0F8C-5748-B91B-B1E2254D3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488B7-96FB-104B-AB8B-E244232C1E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A97BC-D7A7-934B-9502-D62222C2C4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BBDEF-8505-9F45-BFEC-BFC984CFF8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499B-36CA-894B-AC41-DFF0A101B2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7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8BDF4-83DC-7E44-B4BB-34B29CC29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27B1B-F6CF-3241-B4C1-1CAE330EE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57C05-D00F-1E4B-84C8-116ADD5564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1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F0789-CFC9-2A44-A45B-ADB9DD32C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1889-83A5-4943-9F56-CC50DF74E2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71D0-A410-0D49-897B-D72DBB16F5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C98F2-A210-2544-8B92-EE6DF2444E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762F6-5C75-0646-A2D5-7DBEADBDB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BF8A-1CE3-214E-ABFE-EF76E6FFC2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5A4E5-DAEE-B044-AB8E-21911FE3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5FF4-B265-4340-AFEA-9C2B927A06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F1FB9-9FCB-B047-A2AE-50CC0BE121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E640-B99D-7F4E-BFBA-ABDE34192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AFE66-FC49-6542-B37C-0D1BB4010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5C6A-6EB2-C74C-9199-1B7D1528A8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B3D36-C11C-9F4F-BFF1-783012780F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07172-B23A-254D-B264-C83866C214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6448E-BA26-0D46-BD24-BA108ACEEC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5C929-D17E-E94A-A7BC-4D8C965C8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7FA7B-6132-7842-8454-8785E95741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15EDF-5C1F-FC41-9A25-0BEA17FC2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81206-7B32-0E42-B037-45240E23B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6255C-3602-DE47-9C6F-53864ABA59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4BACF-4378-B649-801E-B791136F3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35-ED6F-3F42-9811-7E222D8C94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6BAB3-6FAA-F442-B496-B471E703C8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E6E3C-04B8-4541-8295-762DCAC5B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84FF3-6757-FE45-A27A-3F4139314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42D27-3506-0F4F-8AF2-32D5384EF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2833D-1187-D545-AF7B-9F681FB69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4CE25-C0D5-AD46-965B-125903A09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0F114-B604-7D4B-80CF-24A05B56CF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B0A5C-DE64-C742-9F0F-BF0A1C0DF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7BB51-3A7F-0F4F-B032-C02D7F9FE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34588-FD47-1E4F-BE81-9BB104CF42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90E71-98E1-7941-92BA-5DFEAF01B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8B0D-5B46-6443-97ED-1A33100C65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2D03-B5AF-D146-9BB7-A3C1477255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A3CFC-3035-0847-8182-4F88B9484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AF381-36E9-3B4B-A5D6-15F4A39E1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488C-3883-B046-AE19-1F670B7AEC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CAA40-FE2E-5D43-AFB6-594ED6568C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8CE69-0F88-8542-9903-55A5A79B32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ED67-0FFD-8542-BB99-B5323EAD8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1C1D3-48E9-D14E-9478-608DD8DF9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6F51F-EEA1-B140-BECA-7E0395312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89E09-E100-C44A-B34D-08E88FB87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AB807-D005-8844-97C6-40F74C844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A937D-3DCB-4B41-AB6B-4D93108878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4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8F55B-19BE-C74F-BA57-603CAA9895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05F99-682D-274A-AAAA-77F58F218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14A5-3A60-AA42-9AC5-FD23223FF6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FD852-A0FC-F24A-BF2E-42BD09705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46593-2764-B243-8AB6-1B0D65FDF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201F6-5BB6-914B-A6E1-86258F7438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B2EE7-F2B1-CE4A-B69C-92C799271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7D53-44E3-B341-8D85-569430C17D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3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0C57B-56A2-C149-84D7-97EA01EB23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B5E8-EFFB-234C-8E39-22CBB6BE18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50B1-BDD6-384C-AB8C-F9A8C0079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BF5AC-5AA0-874D-A380-77ECFD396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C150-0ED7-E743-95FB-CB495D1459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43B8-9771-684E-BCC0-87CF70575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D23DA-A0B6-E546-93AF-9B1E170F3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8287-2534-7747-AC0F-178C8B0F6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A4484-9EDA-7D41-93D4-3DA97FAB85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69F8A-2997-FA47-B81F-06B9C7DF1D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F5E77-E62D-4D4D-90A0-05A586F1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811E-92DD-494D-B743-02B7DD1C1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6E887-EC63-7D4E-B0F0-B3E9B082A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DFA4-5BF9-E545-A100-3D8273A9AC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41508-3DE3-9242-9A75-7497B9E0F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7984D-2736-514B-977A-321173C2D9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141DE-C285-CA4B-B51E-544CED463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6F923-27BA-3A42-A9FD-6AC1C19B5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D470-ABA5-EC4D-9B62-7CA31648C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D6CF6-9188-0E46-A87E-A5378F827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00D4-EC28-F440-9576-D370011F56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B382F-83FA-554A-A875-17AA87A48D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3CCDC-F734-964A-82F1-F03AD429B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3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47367-3520-AD4A-8086-6F510ED6E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0798-BBFE-214C-B82C-AB61F7294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6135-6CBF-664E-936F-6EAD93F44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60768-7B36-E446-B02D-8F9616B7C6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5A97-72A5-C946-A08B-8B72D9C31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1350-C118-6146-B554-8A1E1F0F44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885B-C1B9-584C-A73F-682C6722D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B16-3425-5041-88FA-7E26020FB3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8B1E6-6B40-BD46-AAA8-ECAA94153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630F-0F60-1B44-84E8-89FB587C4B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AADB4-6A7D-5A43-AE44-EAF4A87F15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F4ECC-BFBE-E845-B090-D6E1AC11BF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0F019-19C1-BF4D-B1D8-DFD63BBE80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0D29C-130F-7548-A814-D7BE28C45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DA376-CA80-CB43-9C4D-D140E88AAB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B9CAB-C55B-6442-BFA3-F9DD4D5EE4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73EE6-1C12-5E4F-BA19-AFD13AC4F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915E2-4E96-4E43-AF35-B175F5407F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D368A-292F-7F42-9CFF-6B22A3D210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A735E-4D91-9445-8CAE-ADA8E9F36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6A84E-C92A-244B-89E0-13142962BA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1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5A651-2567-7248-9C3A-8EDC262D15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1A14D-07A2-6340-B16D-05414C196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EDDC6-A235-6747-BDED-7FF6C1A99D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31B0-DA81-D547-8765-B5A8B385F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B3D7-F31A-ED40-9ED2-6CED042DE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9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2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029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03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627BB70-7E31-1D4C-AE07-13DC26D2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11619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11621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11623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16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50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025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AB46925-8103-014B-98FF-DA58564E8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23909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23911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39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127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0706892-7631-7142-930D-C042CDEE45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619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36197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36199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62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2300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555331D-2B22-5343-8842-8C1D0731F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4848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48485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6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48487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84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332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7B395B8-86C5-6945-976F-80641120A5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6077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772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607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43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65CDADF-B4D5-604E-98DB-842E96B75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73059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3060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730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53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23123A9-48C6-0C4B-83F2-E0736FB73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85347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5348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9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853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63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0E3035A-E5BF-6942-8AB6-15985EE3A4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97635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7636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7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976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74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22B42A7-33AF-7F47-A171-F73AD445C5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09923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9924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5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099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84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66822CC6-64E7-9842-8A5A-B94D6DB84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2221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2212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222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94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BB09A87-5281-BA45-A8BB-9426958552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047C097-E6D9-F54E-A09F-9B083B531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1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34499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4500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1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345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45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04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14091069-C6B8-764F-968C-DB8ABB7086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46787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6788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89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467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6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15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69DD3BA-82BF-9D47-B0D8-2FA0B2284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9075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9076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7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590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90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25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C48C817-3BF0-9E43-87E4-ED002AF47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71363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1364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5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713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13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35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DBA1B3E-BE2C-4340-BD88-E1A4AAF62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8365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3652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5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836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36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45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B7D03CE-9E3C-674A-B54C-0254133D8A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25605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5607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308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0FDBAB7-0AE2-8D44-876A-F91C5C6530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37893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37895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78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10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C0844FF-A63B-FE48-A95E-0778DB0D2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50181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50183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01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0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13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EB1D1DA-BA29-7547-8E79-17018767D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62469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62471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15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DB6F964-2E10-5E44-8C00-5B3089FED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475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74757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74759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47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180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0F1DF3B-11B0-744A-A473-71368A3933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87045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87047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70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820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FD7007D-A0CE-0046-8C79-A65D77279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9933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9933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99333" name="Picture 1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99335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933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22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8F51CDE7-4E0B-A34E-A753-24D3A53A7A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6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2.xml"/><Relationship Id="rId3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2060575"/>
            <a:ext cx="8064500" cy="936625"/>
          </a:xfrm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kumimoji="0" lang="zh-CN" altLang="en-US" sz="4800" b="1" dirty="0" smtClean="0">
                <a:latin typeface="Courier New"/>
                <a:cs typeface="Courier New"/>
              </a:rPr>
              <a:t>iOS开发概述</a:t>
            </a:r>
          </a:p>
        </p:txBody>
      </p:sp>
      <p:sp>
        <p:nvSpPr>
          <p:cNvPr id="296964" name="Text Box 9"/>
          <p:cNvSpPr txBox="1">
            <a:spLocks noChangeArrowheads="1"/>
          </p:cNvSpPr>
          <p:nvPr/>
        </p:nvSpPr>
        <p:spPr bwMode="auto">
          <a:xfrm>
            <a:off x="2626841" y="4149725"/>
            <a:ext cx="388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3600" b="1" dirty="0"/>
              <a:t>讲师：李明杰</a:t>
            </a:r>
            <a:endParaRPr kumimoji="0" lang="zh-CN" altLang="en-US" sz="3600" dirty="0">
              <a:ea typeface="华文行楷" charset="0"/>
              <a:cs typeface="华文行楷" charset="0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2484438" y="4941888"/>
            <a:ext cx="43910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400" dirty="0" smtClean="0">
                <a:latin typeface="+mn-ea"/>
                <a:ea typeface="+mn-ea"/>
                <a:cs typeface="Courier New"/>
              </a:rPr>
              <a:t>技术博客：</a:t>
            </a:r>
            <a:r>
              <a:rPr lang="en-US" sz="1400" dirty="0" smtClean="0">
                <a:latin typeface="+mn-ea"/>
                <a:ea typeface="+mn-ea"/>
                <a:cs typeface="Courier New"/>
              </a:rPr>
              <a:t>http://www.cnblogs.com/mjios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1400" dirty="0" smtClean="0">
                <a:latin typeface="+mn-ea"/>
                <a:ea typeface="+mn-ea"/>
                <a:cs typeface="Courier New"/>
              </a:rPr>
              <a:t>新浪微博：</a:t>
            </a:r>
            <a:r>
              <a:rPr lang="en-US" sz="1400" dirty="0" smtClean="0">
                <a:latin typeface="+mn-ea"/>
                <a:ea typeface="+mn-ea"/>
                <a:cs typeface="Courier New"/>
              </a:rPr>
              <a:t>http://www.weibo.com/exceptions</a:t>
            </a:r>
            <a:endParaRPr lang="zh-CN" altLang="en-US" sz="1400" dirty="0" smtClean="0">
              <a:latin typeface="+mn-ea"/>
              <a:ea typeface="+mn-ea"/>
              <a:cs typeface="Courier New"/>
            </a:endParaRPr>
          </a:p>
        </p:txBody>
      </p:sp>
      <p:sp>
        <p:nvSpPr>
          <p:cNvPr id="7" name="页脚占位符 2"/>
          <p:cNvSpPr txBox="1">
            <a:spLocks noGrp="1" noChangeArrowheads="1"/>
          </p:cNvSpPr>
          <p:nvPr/>
        </p:nvSpPr>
        <p:spPr bwMode="auto">
          <a:xfrm>
            <a:off x="2915816" y="6165304"/>
            <a:ext cx="3384525" cy="35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sz="1400" dirty="0">
                <a:latin typeface="+mn-ea"/>
                <a:ea typeface="+mn-ea"/>
                <a:cs typeface="Courier New"/>
              </a:rPr>
              <a:t>北京传智播客教育   </a:t>
            </a:r>
            <a:r>
              <a:rPr kumimoji="0" lang="en-US" altLang="zh-CN" sz="1400" dirty="0" smtClean="0">
                <a:latin typeface="+mn-ea"/>
                <a:ea typeface="+mn-ea"/>
                <a:cs typeface="Courier New"/>
              </a:rPr>
              <a:t>www.itcast.cn</a:t>
            </a:r>
            <a:endParaRPr kumimoji="0" lang="en-US" altLang="zh-CN" sz="1400" dirty="0">
              <a:latin typeface="+mn-ea"/>
              <a:ea typeface="+mn-ea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Mac OS X获取途径</a:t>
            </a:r>
          </a:p>
        </p:txBody>
      </p:sp>
      <p:graphicFrame>
        <p:nvGraphicFramePr>
          <p:cNvPr id="3686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1459680"/>
              </p:ext>
            </p:extLst>
          </p:nvPr>
        </p:nvGraphicFramePr>
        <p:xfrm>
          <a:off x="684213" y="3284984"/>
          <a:ext cx="7489825" cy="1708151"/>
        </p:xfrm>
        <a:graphic>
          <a:graphicData uri="http://schemas.openxmlformats.org/drawingml/2006/table">
            <a:tbl>
              <a:tblPr/>
              <a:tblGrid>
                <a:gridCol w="3906837"/>
                <a:gridCol w="3582988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方式</a:t>
                      </a:r>
                    </a:p>
                  </a:txBody>
                  <a:tcPr marL="91452" marR="9145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特点</a:t>
                      </a:r>
                    </a:p>
                  </a:txBody>
                  <a:tcPr marL="91452" marR="9145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虚拟机</a:t>
                      </a:r>
                    </a:p>
                  </a:txBody>
                  <a:tcPr marL="91452" marR="9145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零成本，速度慢，对PC机性能要求高</a:t>
                      </a:r>
                    </a:p>
                  </a:txBody>
                  <a:tcPr marL="91452" marR="9145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黑苹果</a:t>
                      </a:r>
                    </a:p>
                  </a:txBody>
                  <a:tcPr marL="91452" marR="9145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成本低，速度快，安装难度大</a:t>
                      </a:r>
                    </a:p>
                  </a:txBody>
                  <a:tcPr marL="91452" marR="9145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苹果设备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(iMac\MacBook\Mac mini)</a:t>
                      </a:r>
                    </a:p>
                  </a:txBody>
                  <a:tcPr marL="91452" marR="9145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成本高，速度快，无兼容性问题</a:t>
                      </a:r>
                    </a:p>
                  </a:txBody>
                  <a:tcPr marL="91452" marR="91452"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84" name="Rectangle 3"/>
          <p:cNvSpPr txBox="1">
            <a:spLocks noChangeArrowheads="1"/>
          </p:cNvSpPr>
          <p:nvPr/>
        </p:nvSpPr>
        <p:spPr bwMode="auto">
          <a:xfrm>
            <a:off x="323850" y="1916832"/>
            <a:ext cx="85693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charset="0"/>
              <a:buChar char="u"/>
              <a:defRPr/>
            </a:pPr>
            <a:r>
              <a:rPr lang="en-US" sz="1800" dirty="0" smtClean="0">
                <a:latin typeface="+mn-ea"/>
                <a:ea typeface="+mn-ea"/>
                <a:cs typeface="Courier New" charset="0"/>
              </a:rPr>
              <a:t>Mac OS X</a:t>
            </a:r>
            <a:r>
              <a:rPr lang="zh-CN" altLang="en-US" sz="1800" dirty="0" smtClean="0">
                <a:latin typeface="+mn-ea"/>
                <a:ea typeface="+mn-ea"/>
                <a:cs typeface="Courier New" charset="0"/>
              </a:rPr>
              <a:t>是苹果公司开发的专门为苹果电脑设计的操作系统</a:t>
            </a:r>
            <a:endParaRPr lang="en-US" sz="1800" dirty="0" smtClean="0">
              <a:latin typeface="+mn-ea"/>
              <a:ea typeface="+mn-ea"/>
              <a:cs typeface="Courier New" charset="0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charset="0"/>
              <a:buChar char="u"/>
              <a:defRPr/>
            </a:pPr>
            <a:r>
              <a:rPr lang="en-US" sz="1800" dirty="0" smtClean="0">
                <a:latin typeface="+mn-ea"/>
                <a:ea typeface="+mn-ea"/>
                <a:cs typeface="Courier New" charset="0"/>
              </a:rPr>
              <a:t>Mac OS X</a:t>
            </a:r>
            <a:r>
              <a:rPr lang="zh-CN" altLang="en-US" sz="1800" dirty="0" smtClean="0">
                <a:latin typeface="+mn-ea"/>
                <a:ea typeface="+mn-ea"/>
                <a:cs typeface="Courier New" charset="0"/>
              </a:rPr>
              <a:t>可简称为“</a:t>
            </a:r>
            <a:r>
              <a:rPr lang="en-US" sz="1800" dirty="0" smtClean="0">
                <a:latin typeface="+mn-ea"/>
                <a:ea typeface="+mn-ea"/>
                <a:cs typeface="Courier New" charset="0"/>
              </a:rPr>
              <a:t>Mac</a:t>
            </a:r>
            <a:r>
              <a:rPr lang="zh-CN" altLang="en-US" sz="1800" dirty="0" smtClean="0">
                <a:latin typeface="+mn-ea"/>
                <a:ea typeface="+mn-ea"/>
                <a:cs typeface="Courier New" charset="0"/>
              </a:rPr>
              <a:t>系统”</a:t>
            </a:r>
            <a:endParaRPr lang="en-US" sz="1800" dirty="0" smtClean="0">
              <a:latin typeface="+mn-ea"/>
              <a:ea typeface="+mn-ea"/>
              <a:cs typeface="Courier New" charset="0"/>
            </a:endParaRPr>
          </a:p>
        </p:txBody>
      </p:sp>
      <p:sp>
        <p:nvSpPr>
          <p:cNvPr id="307220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iMac(一体机)</a:t>
            </a:r>
          </a:p>
        </p:txBody>
      </p:sp>
      <p:pic>
        <p:nvPicPr>
          <p:cNvPr id="308226" name="图片 3" descr="447414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6642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2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MacBook(笔记本)</a:t>
            </a:r>
          </a:p>
        </p:txBody>
      </p:sp>
      <p:pic>
        <p:nvPicPr>
          <p:cNvPr id="309250" name="图片 3" descr="12400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192838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51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Mac mini(迷你主机)</a:t>
            </a:r>
          </a:p>
        </p:txBody>
      </p:sp>
      <p:pic>
        <p:nvPicPr>
          <p:cNvPr id="311298" name="图片 3" descr="129423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61657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299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iOS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开发初体验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3031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916113"/>
            <a:ext cx="8569325" cy="4105275"/>
          </a:xfrm>
        </p:spPr>
        <p:txBody>
          <a:bodyPr/>
          <a:lstStyle/>
          <a:p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设置软件图标数字</a:t>
            </a: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搭建软件界面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Courier New" charset="0"/>
              </a:rPr>
              <a:t>\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列表数据展示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Courier New" charset="0"/>
              </a:rPr>
              <a:t>\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界面切换</a:t>
            </a: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 marL="0" indent="0">
              <a:buNone/>
            </a:pP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sz="1800" dirty="0" smtClean="0">
                <a:latin typeface="Courier New" charset="0"/>
                <a:ea typeface="宋体" charset="0"/>
                <a:cs typeface="Courier New" charset="0"/>
              </a:rPr>
              <a:t>动画</a:t>
            </a:r>
            <a:endParaRPr kumimoji="0" lang="en-US" altLang="zh-CN" sz="1800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en-US" altLang="zh-CN" sz="1800" dirty="0" smtClean="0">
                <a:latin typeface="Courier New" charset="0"/>
                <a:ea typeface="宋体" charset="0"/>
                <a:cs typeface="Courier New" charset="0"/>
              </a:rPr>
              <a:t>cube</a:t>
            </a:r>
          </a:p>
          <a:p>
            <a:pPr>
              <a:buFont typeface="Wingdings" charset="2"/>
              <a:buChar char="u"/>
            </a:pPr>
            <a:r>
              <a:rPr lang="en-US" altLang="zh-TW" sz="1800" dirty="0" smtClean="0"/>
              <a:t>pageCurl</a:t>
            </a:r>
          </a:p>
          <a:p>
            <a:pPr>
              <a:buFont typeface="Wingdings" charset="2"/>
              <a:buChar char="u"/>
            </a:pPr>
            <a:r>
              <a:rPr lang="en-US" altLang="zh-TW" sz="1800" dirty="0" smtClean="0"/>
              <a:t>rippleEffect</a:t>
            </a:r>
          </a:p>
        </p:txBody>
      </p:sp>
      <p:sp>
        <p:nvSpPr>
          <p:cNvPr id="30310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2" name="图片 1" descr="QQ20130721-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1092200" cy="1143000"/>
          </a:xfrm>
          <a:prstGeom prst="rect">
            <a:avLst/>
          </a:prstGeom>
        </p:spPr>
      </p:pic>
      <p:pic>
        <p:nvPicPr>
          <p:cNvPr id="4" name="图片 3" descr="QQ20130722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55692"/>
            <a:ext cx="4464496" cy="2485676"/>
          </a:xfrm>
          <a:prstGeom prst="rect">
            <a:avLst/>
          </a:prstGeom>
        </p:spPr>
      </p:pic>
      <p:pic>
        <p:nvPicPr>
          <p:cNvPr id="5" name="图片 4" descr="iOS 模拟器屏幕快照“2013-7-22 下午5.16.27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84784"/>
            <a:ext cx="1728191" cy="25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 dirty="0">
                <a:ea typeface="宋体" charset="0"/>
                <a:cs typeface="Courier New" charset="0"/>
              </a:rPr>
              <a:t>什么是iOS</a:t>
            </a:r>
          </a:p>
        </p:txBody>
      </p:sp>
      <p:sp>
        <p:nvSpPr>
          <p:cNvPr id="299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844675"/>
            <a:ext cx="8569325" cy="4392613"/>
          </a:xfrm>
        </p:spPr>
        <p:txBody>
          <a:bodyPr/>
          <a:lstStyle/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iOS是一款由苹果公司开发的操作系统（OS是Operating System的简称），就像平时在电脑上用的Windows XP、Windows 7，都是操作系统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那什么是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  <a:hlinkClick r:id="rId3" action="ppaction://hlinksldjump"/>
              </a:rPr>
              <a:t>操作系统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呢？操作系统其实是一种软件，是直接运行在硬件(电脑、手机等)上的最基本的系统软件，任何其他软件都必须在操作系统的支持下才能运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行。</a:t>
            </a:r>
            <a:endParaRPr kumimoji="0" lang="en-US" altLang="zh-CN" sz="1600" dirty="0" smtClean="0">
              <a:latin typeface="Courier New" charset="0"/>
              <a:ea typeface="宋体" charset="0"/>
              <a:cs typeface="宋体" charset="0"/>
            </a:endParaRPr>
          </a:p>
          <a:p>
            <a:endParaRPr kumimoji="0" lang="en-US" altLang="zh-CN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按照运行系统的设备进行分类，可分为：电脑操作系统、手机操作系统。</a:t>
            </a:r>
            <a:endParaRPr kumimoji="0" lang="en-US" altLang="zh-CN" sz="1600" dirty="0"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iOS与Win7等操作系统的差异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XP、Win7是PC操作系统，也就是运行在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电脑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上的操作系统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iOS是手持设备操作系统，也就是运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行在</a:t>
            </a:r>
            <a:r>
              <a:rPr kumimoji="0" lang="zh-CN" altLang="en-US" sz="16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移动设备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上的操作系统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。目前搭载这款操作系统的设备有：iPhone、iPad、iPod touch、iPad mini、Apple TV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在iPad等设备出现之前，当时只有iPhone搭载了这款操作系统，称为“iPhone OS”，后来iPad等设备也搭载了这款操作系统，改名为“iOS”</a:t>
            </a:r>
            <a:endParaRPr kumimoji="0" lang="zh-CN" altLang="en-US" sz="16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299011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9pPr>
          </a:lstStyle>
          <a:p>
            <a:r>
              <a:rPr kumimoji="0" lang="zh-CN" altLang="en-US" dirty="0" smtClean="0">
                <a:ea typeface="宋体" charset="0"/>
                <a:cs typeface="Courier New" charset="0"/>
              </a:rPr>
              <a:t>操作系统的重要性</a:t>
            </a:r>
            <a:endParaRPr kumimoji="0" lang="zh-CN" altLang="en-US" dirty="0">
              <a:ea typeface="宋体" charset="0"/>
              <a:cs typeface="Courier New" charset="0"/>
            </a:endParaRPr>
          </a:p>
        </p:txBody>
      </p:sp>
      <p:pic>
        <p:nvPicPr>
          <p:cNvPr id="3" name="图片 2" descr="ht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11894"/>
            <a:ext cx="2016224" cy="2421026"/>
          </a:xfrm>
          <a:prstGeom prst="rect">
            <a:avLst/>
          </a:prstGeom>
        </p:spPr>
      </p:pic>
      <p:pic>
        <p:nvPicPr>
          <p:cNvPr id="4" name="图片 3" descr="iph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39002"/>
            <a:ext cx="1872208" cy="2508187"/>
          </a:xfrm>
          <a:prstGeom prst="rect">
            <a:avLst/>
          </a:prstGeom>
        </p:spPr>
      </p:pic>
      <p:pic>
        <p:nvPicPr>
          <p:cNvPr id="5" name="图片 4" descr="noki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116894"/>
            <a:ext cx="1440160" cy="2741106"/>
          </a:xfrm>
          <a:prstGeom prst="rect">
            <a:avLst/>
          </a:prstGeom>
        </p:spPr>
      </p:pic>
      <p:pic>
        <p:nvPicPr>
          <p:cNvPr id="6" name="图片 5" descr="win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3240360" cy="2545440"/>
          </a:xfrm>
          <a:prstGeom prst="rect">
            <a:avLst/>
          </a:prstGeom>
        </p:spPr>
      </p:pic>
      <p:pic>
        <p:nvPicPr>
          <p:cNvPr id="7" name="图片 6" descr="xp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52736"/>
            <a:ext cx="4433246" cy="3319747"/>
          </a:xfrm>
          <a:prstGeom prst="rect">
            <a:avLst/>
          </a:prstGeom>
        </p:spPr>
      </p:pic>
      <p:pic>
        <p:nvPicPr>
          <p:cNvPr id="8" name="图片 7" descr="三星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653136"/>
            <a:ext cx="3079812" cy="20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dirty="0">
                <a:latin typeface="Courier New" charset="0"/>
                <a:ea typeface="宋体" charset="0"/>
                <a:cs typeface="Courier New" charset="0"/>
              </a:rPr>
              <a:t/>
            </a:r>
            <a:br>
              <a:rPr kumimoji="0" lang="en-US" altLang="zh-CN" dirty="0">
                <a:latin typeface="Courier New" charset="0"/>
                <a:ea typeface="宋体" charset="0"/>
                <a:cs typeface="Courier New" charset="0"/>
              </a:rPr>
            </a:b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操作系统的地位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3000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19475" y="1989138"/>
            <a:ext cx="5473700" cy="4176712"/>
          </a:xfrm>
        </p:spPr>
        <p:txBody>
          <a:bodyPr/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“应用软件”就是平常我们使用的QQ、微博等软件</a:t>
            </a: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用户打开某个应用软件，在软件的使用过程中，这个软件会不断地跟底层的操作系统进行交互，接着操作系统会控制硬件去做一些事情来满足用户的需求</a:t>
            </a: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比如，当我们打开手机上的一个照相机软件，按下屏幕上的拍照按钮时，照相机软件会通知操作系统“喂，我需要拍照！”，接着操作系统就会控制手机上的摄像头进行聚焦、拍照</a:t>
            </a: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操作系统可以看作用户与硬件的接口、桥梁，它为应用软件和用户提供了控制、访问硬件的手段</a:t>
            </a:r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</p:txBody>
      </p:sp>
      <p:pic>
        <p:nvPicPr>
          <p:cNvPr id="300035" name="图片 1" descr="24000547-56d13cf0e6fe4cac9701cf4697429f62.x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916113"/>
            <a:ext cx="3175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0036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什么是iOS开发</a:t>
            </a:r>
          </a:p>
        </p:txBody>
      </p:sp>
      <p:sp>
        <p:nvSpPr>
          <p:cNvPr id="301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916113"/>
            <a:ext cx="8569325" cy="4105275"/>
          </a:xfrm>
        </p:spPr>
        <p:txBody>
          <a:bodyPr/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已知：iOS是iPhone、iPad等手持设备的操作系统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iOS开发就是开发运行在iOS系统上的应用或者游戏软件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，比如手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机QQ、微博或者游戏。说白了，就是开发手机软件。当然，也包括iPad版的软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件</a:t>
            </a:r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None/>
            </a:pPr>
            <a:endParaRPr kumimoji="0"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 smtClean="0">
                <a:latin typeface="+mn-ea"/>
                <a:cs typeface="宋体" charset="0"/>
              </a:rPr>
              <a:t>自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2010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年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iPhone4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的出现，国内掀起一股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iOS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开发浪潮。但由于开发门槛较高等因素，对比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android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，开发者并不多</a:t>
            </a:r>
            <a:endParaRPr kumimoji="0" lang="en-US" altLang="zh-CN" sz="1800" dirty="0" smtClean="0">
              <a:latin typeface="+mn-ea"/>
              <a:cs typeface="宋体" charset="0"/>
            </a:endParaRPr>
          </a:p>
          <a:p>
            <a:endParaRPr kumimoji="0" lang="en-US" altLang="zh-CN" sz="1800" dirty="0">
              <a:latin typeface="+mn-ea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从事iOS开发的人员，可以称之为“iOS软件攻城狮”或“iOS程序猿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”</a:t>
            </a:r>
            <a:endParaRPr kumimoji="0" lang="zh-CN" altLang="en-US" sz="1800" dirty="0">
              <a:latin typeface="+mn-ea"/>
              <a:cs typeface="宋体" charset="0"/>
            </a:endParaRPr>
          </a:p>
          <a:p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Courier New" charset="0"/>
              </a:rPr>
              <a:t>iOS开发可以归类到“移动开发”（手机开发）领域</a:t>
            </a:r>
          </a:p>
        </p:txBody>
      </p:sp>
      <p:sp>
        <p:nvSpPr>
          <p:cNvPr id="301059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为什么要选择移动开发</a:t>
            </a:r>
          </a:p>
        </p:txBody>
      </p:sp>
      <p:sp>
        <p:nvSpPr>
          <p:cNvPr id="3020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844675"/>
            <a:ext cx="8569325" cy="4537075"/>
          </a:xfrm>
        </p:spPr>
        <p:txBody>
          <a:bodyPr/>
          <a:lstStyle/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手机将是人类最离不开的设备之一，硬件软件参数也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越来越强，应用需求量剧增</a:t>
            </a:r>
          </a:p>
          <a:p>
            <a:pPr>
              <a:buFont typeface="Wingdings" charset="0"/>
              <a:buNone/>
            </a:pPr>
            <a:endParaRPr kumimoji="0" lang="zh-CN" altLang="en-US" sz="1600" dirty="0" smtClean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移动互联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（就是将移动通信和互联网二者结合起来）发展迅速，各大公司都对移动互联市场虎视眈眈：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腾讯以6000万的价格收购了一款由6人团队开发的手机刷机软件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Facebook准备斥资10亿美元收购以色列移动卫星导航初创企业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Waze</a:t>
            </a:r>
            <a:endParaRPr kumimoji="0" lang="en-US" altLang="zh-CN" sz="16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百度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19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亿美元收购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91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手机无线</a:t>
            </a:r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想在移动互联领域捞一桶金的创业者，也像雨后春笋般渐渐多起来了。因为，移动互联才只是个开始！！！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众多公司为了在移动互联市场立足，都纷纷出了自己的移动终端产品。现在的软件，有了电脑版，就得出一个手机版。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总之，现在的市场对移动开发人才的需求量是非常大的</a:t>
            </a:r>
            <a:endParaRPr kumimoji="0" lang="zh-CN" altLang="en-US" sz="16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302083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主流手机操作系统</a:t>
            </a:r>
          </a:p>
        </p:txBody>
      </p:sp>
      <p:sp>
        <p:nvSpPr>
          <p:cNvPr id="30310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916113"/>
            <a:ext cx="8569325" cy="4105275"/>
          </a:xfrm>
        </p:spPr>
        <p:txBody>
          <a:bodyPr/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目前应用在手机上的操作系统主要有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：Symbian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（塞班）、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Android（安卓）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、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、Black Berry（黑莓）OS、Windows Phone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根据IDC（互联网数据中心）公布的数据，2012年第四季度：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Android和iOS在全球范围内的市场份额占有率总共为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91.1%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Android和iOS手机共出货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2.076亿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台，比2011年多了70.2%</a:t>
            </a:r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30310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为什么要选择iOS（跟android的比较）</a:t>
            </a:r>
          </a:p>
        </p:txBody>
      </p:sp>
      <p:sp>
        <p:nvSpPr>
          <p:cNvPr id="304131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82449"/>
              </p:ext>
            </p:extLst>
          </p:nvPr>
        </p:nvGraphicFramePr>
        <p:xfrm>
          <a:off x="467544" y="2107667"/>
          <a:ext cx="8184231" cy="37696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8077"/>
                <a:gridCol w="2728077"/>
                <a:gridCol w="2728077"/>
              </a:tblGrid>
              <a:tr h="41884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iOS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android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系统架构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基于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UNIX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基于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Linux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的虚拟机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系统安全性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安全、稳定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安全性略低、漏洞较多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开发难易度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强大的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SDK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、开发工具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SDK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也不差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是否开源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不开源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开源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设备的种类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iPhone\iPad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数不清的设备类型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用户人群</a:t>
                      </a:r>
                      <a:endParaRPr kumimoji="0" lang="zh-CN" altLang="en-US" dirty="0"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消费能力强的高端用户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各种用户人群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背后的BOSS</a:t>
                      </a:r>
                      <a:endParaRPr kumimoji="0" lang="zh-CN" altLang="en-US" dirty="0"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Apple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Google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latin typeface="+mn-ea"/>
                          <a:ea typeface="+mn-ea"/>
                          <a:cs typeface="Courier New" charset="0"/>
                        </a:rPr>
                        <a:t>应用商店</a:t>
                      </a:r>
                      <a:endParaRPr kumimoji="0" lang="zh-CN" altLang="en-US" dirty="0"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AppStore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08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年上线）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GooglePlay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kumimoji="0" lang="zh-CN" altLang="en-US" dirty="0" smtClean="0">
                <a:latin typeface="+mj-ea"/>
                <a:cs typeface="Courier New" charset="0"/>
              </a:rPr>
              <a:t>学习</a:t>
            </a:r>
            <a:r>
              <a:rPr kumimoji="0" lang="en-US" altLang="zh-CN" dirty="0" smtClean="0">
                <a:latin typeface="+mj-ea"/>
                <a:cs typeface="Courier New" charset="0"/>
              </a:rPr>
              <a:t>iOS</a:t>
            </a:r>
            <a:r>
              <a:rPr kumimoji="0" lang="zh-CN" altLang="en-US" dirty="0" smtClean="0">
                <a:latin typeface="+mj-ea"/>
                <a:cs typeface="Courier New" charset="0"/>
              </a:rPr>
              <a:t>开发的准备</a:t>
            </a:r>
          </a:p>
        </p:txBody>
      </p:sp>
      <p:sp>
        <p:nvSpPr>
          <p:cNvPr id="3061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916113"/>
            <a:ext cx="8569325" cy="4393207"/>
          </a:xfrm>
        </p:spPr>
        <p:txBody>
          <a:bodyPr/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英文水平</a:t>
            </a:r>
            <a:r>
              <a:rPr kumimoji="0" lang="zh-CN" altLang="en-US" dirty="0" smtClean="0">
                <a:latin typeface="+mn-ea"/>
                <a:cs typeface="Courier New" charset="0"/>
              </a:rPr>
              <a:t>：看懂</a:t>
            </a:r>
            <a:r>
              <a:rPr kumimoji="0" lang="en-US" altLang="zh-CN" dirty="0" smtClean="0">
                <a:latin typeface="+mn-ea"/>
                <a:cs typeface="Courier New" charset="0"/>
              </a:rPr>
              <a:t>26</a:t>
            </a:r>
            <a:r>
              <a:rPr kumimoji="0" lang="zh-CN" altLang="en-US" dirty="0" smtClean="0">
                <a:latin typeface="+mn-ea"/>
                <a:cs typeface="Courier New" charset="0"/>
              </a:rPr>
              <a:t>个英文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字母</a:t>
            </a:r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计算机专业：不要求计算机专业，但得有脑子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学习态度：积极思考、积极动手、能吃苦、有兴趣</a:t>
            </a:r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编程语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言：C语言、C++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、Objective-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C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开发工具：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Xcode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电脑系统：Mac OS 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X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真机设备：iPhone、iPad等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</a:t>
            </a:r>
            <a:r>
              <a:rPr kumimoji="0" lang="zh-CN" altLang="en-US" dirty="0" smtClean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）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iOS证书：调试证书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、发布证书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</a:p>
        </p:txBody>
      </p:sp>
      <p:sp>
        <p:nvSpPr>
          <p:cNvPr id="306179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Studio">
  <a:themeElements>
    <a:clrScheme name="10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0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0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Studio">
  <a:themeElements>
    <a:clrScheme name="1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1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Studio">
  <a:themeElements>
    <a:clrScheme name="1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2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Studio">
  <a:themeElements>
    <a:clrScheme name="1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3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Studio">
  <a:themeElements>
    <a:clrScheme name="1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4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Studio">
  <a:themeElements>
    <a:clrScheme name="15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5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5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6_Studio">
  <a:themeElements>
    <a:clrScheme name="16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6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6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Studio">
  <a:themeElements>
    <a:clrScheme name="17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7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7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Studio">
  <a:themeElements>
    <a:clrScheme name="18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8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8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9_Studio">
  <a:themeElements>
    <a:clrScheme name="19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9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9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0_Studio">
  <a:themeElements>
    <a:clrScheme name="20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0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0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1_Studio">
  <a:themeElements>
    <a:clrScheme name="2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2_Studio">
  <a:themeElements>
    <a:clrScheme name="2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2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3_Studio">
  <a:themeElements>
    <a:clrScheme name="2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3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4_Studio">
  <a:themeElements>
    <a:clrScheme name="2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4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Studio">
  <a:themeElements>
    <a:clrScheme name="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3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Studio">
  <a:themeElements>
    <a:clrScheme name="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4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Studio">
  <a:themeElements>
    <a:clrScheme name="5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5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5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Studio">
  <a:themeElements>
    <a:clrScheme name="6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6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6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Studio">
  <a:themeElements>
    <a:clrScheme name="7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7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7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Studio">
  <a:themeElements>
    <a:clrScheme name="8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8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8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Studio">
  <a:themeElements>
    <a:clrScheme name="9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9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9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157258828</TotalTime>
  <Pages>0</Pages>
  <Words>824</Words>
  <Characters>0</Characters>
  <Application>Microsoft Macintosh PowerPoint</Application>
  <DocSecurity>0</DocSecurity>
  <PresentationFormat>全屏显示(4:3)</PresentationFormat>
  <Lines>0</Lines>
  <Paragraphs>144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24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2_Studio</vt:lpstr>
      <vt:lpstr>1_Studio</vt:lpstr>
      <vt:lpstr>3_Studio</vt:lpstr>
      <vt:lpstr>4_Studio</vt:lpstr>
      <vt:lpstr>5_Studio</vt:lpstr>
      <vt:lpstr>6_Studio</vt:lpstr>
      <vt:lpstr>7_Studio</vt:lpstr>
      <vt:lpstr>8_Studio</vt:lpstr>
      <vt:lpstr>9_Studio</vt:lpstr>
      <vt:lpstr>10_Studio</vt:lpstr>
      <vt:lpstr>11_Studio</vt:lpstr>
      <vt:lpstr>12_Studio</vt:lpstr>
      <vt:lpstr>13_Studio</vt:lpstr>
      <vt:lpstr>14_Studio</vt:lpstr>
      <vt:lpstr>15_Studio</vt:lpstr>
      <vt:lpstr>16_Studio</vt:lpstr>
      <vt:lpstr>17_Studio</vt:lpstr>
      <vt:lpstr>18_Studio</vt:lpstr>
      <vt:lpstr>19_Studio</vt:lpstr>
      <vt:lpstr>20_Studio</vt:lpstr>
      <vt:lpstr>21_Studio</vt:lpstr>
      <vt:lpstr>22_Studio</vt:lpstr>
      <vt:lpstr>23_Studio</vt:lpstr>
      <vt:lpstr>24_Studio</vt:lpstr>
      <vt:lpstr>iOS开发概述</vt:lpstr>
      <vt:lpstr>什么是iOS</vt:lpstr>
      <vt:lpstr>PowerPoint 演示文稿</vt:lpstr>
      <vt:lpstr> 操作系统的地位</vt:lpstr>
      <vt:lpstr>什么是iOS开发</vt:lpstr>
      <vt:lpstr>为什么要选择移动开发</vt:lpstr>
      <vt:lpstr>主流手机操作系统</vt:lpstr>
      <vt:lpstr>为什么要选择iOS（跟android的比较）</vt:lpstr>
      <vt:lpstr>学习iOS开发的准备</vt:lpstr>
      <vt:lpstr>Mac OS X获取途径</vt:lpstr>
      <vt:lpstr>iMac(一体机)</vt:lpstr>
      <vt:lpstr>MacBook(笔记本)</vt:lpstr>
      <vt:lpstr>Mac mini(迷你主机)</vt:lpstr>
      <vt:lpstr>iOS开发初体验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OS X婵炲濮撮鍥╁垝?</dc:title>
  <dc:subject/>
  <dc:creator>Tian</dc:creator>
  <cp:keywords/>
  <dc:description/>
  <cp:lastModifiedBy>Ming Jie Li</cp:lastModifiedBy>
  <cp:revision>713</cp:revision>
  <cp:lastPrinted>1899-12-30T00:00:00Z</cp:lastPrinted>
  <dcterms:created xsi:type="dcterms:W3CDTF">2011-09-13T11:12:52Z</dcterms:created>
  <dcterms:modified xsi:type="dcterms:W3CDTF">2013-07-22T12:35:52Z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