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1" r:id="rId2"/>
    <p:sldMasterId id="2147483674" r:id="rId3"/>
    <p:sldMasterId id="2147483675" r:id="rId4"/>
    <p:sldMasterId id="2147483676" r:id="rId5"/>
    <p:sldMasterId id="2147483677" r:id="rId6"/>
    <p:sldMasterId id="2147483678" r:id="rId7"/>
    <p:sldMasterId id="2147483679" r:id="rId8"/>
    <p:sldMasterId id="2147483680" r:id="rId9"/>
    <p:sldMasterId id="2147483681" r:id="rId10"/>
    <p:sldMasterId id="2147483682" r:id="rId11"/>
    <p:sldMasterId id="2147483683" r:id="rId12"/>
    <p:sldMasterId id="2147483684" r:id="rId13"/>
    <p:sldMasterId id="2147483685" r:id="rId14"/>
    <p:sldMasterId id="2147483686" r:id="rId15"/>
    <p:sldMasterId id="2147483687" r:id="rId16"/>
    <p:sldMasterId id="2147483688" r:id="rId17"/>
    <p:sldMasterId id="2147483689" r:id="rId18"/>
    <p:sldMasterId id="2147483690" r:id="rId19"/>
    <p:sldMasterId id="2147483691" r:id="rId20"/>
    <p:sldMasterId id="2147483692" r:id="rId21"/>
    <p:sldMasterId id="2147483693" r:id="rId22"/>
    <p:sldMasterId id="2147483694" r:id="rId23"/>
    <p:sldMasterId id="2147483695" r:id="rId24"/>
  </p:sldMasterIdLst>
  <p:notesMasterIdLst>
    <p:notesMasterId r:id="rId42"/>
  </p:notesMasterIdLst>
  <p:sldIdLst>
    <p:sldId id="325" r:id="rId25"/>
    <p:sldId id="273" r:id="rId26"/>
    <p:sldId id="326" r:id="rId27"/>
    <p:sldId id="340" r:id="rId28"/>
    <p:sldId id="327" r:id="rId29"/>
    <p:sldId id="328" r:id="rId30"/>
    <p:sldId id="329" r:id="rId31"/>
    <p:sldId id="330" r:id="rId32"/>
    <p:sldId id="338" r:id="rId33"/>
    <p:sldId id="339" r:id="rId34"/>
    <p:sldId id="332" r:id="rId35"/>
    <p:sldId id="333" r:id="rId36"/>
    <p:sldId id="334" r:id="rId37"/>
    <p:sldId id="335" r:id="rId38"/>
    <p:sldId id="341" r:id="rId39"/>
    <p:sldId id="336" r:id="rId40"/>
    <p:sldId id="337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5EF3AE0D-E4FC-1946-8FD8-50094A768686}">
          <p14:sldIdLst>
            <p14:sldId id="325"/>
          </p14:sldIdLst>
        </p14:section>
        <p14:section name="iPhone" id="{31CA81FC-7BB0-CC46-B77A-C43E3E9D8EF1}">
          <p14:sldIdLst>
            <p14:sldId id="273"/>
            <p14:sldId id="326"/>
            <p14:sldId id="340"/>
            <p14:sldId id="327"/>
            <p14:sldId id="328"/>
            <p14:sldId id="329"/>
            <p14:sldId id="330"/>
            <p14:sldId id="338"/>
            <p14:sldId id="339"/>
          </p14:sldIdLst>
        </p14:section>
        <p14:section name="iPad" id="{25C1B271-FAEE-6044-8888-2BC95A0521AB}">
          <p14:sldIdLst>
            <p14:sldId id="332"/>
            <p14:sldId id="333"/>
            <p14:sldId id="334"/>
            <p14:sldId id="335"/>
          </p14:sldIdLst>
        </p14:section>
        <p14:section name="其他" id="{F05D8001-3749-FF47-AA52-620FAB27E6EE}">
          <p14:sldIdLst>
            <p14:sldId id="341"/>
            <p14:sldId id="336"/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07" autoAdjust="0"/>
  </p:normalViewPr>
  <p:slideViewPr>
    <p:cSldViewPr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Master" Target="slideMasters/slideMaster22.xml"/><Relationship Id="rId23" Type="http://schemas.openxmlformats.org/officeDocument/2006/relationships/slideMaster" Target="slideMasters/slideMaster23.xml"/><Relationship Id="rId24" Type="http://schemas.openxmlformats.org/officeDocument/2006/relationships/slideMaster" Target="slideMasters/slideMaster24.xml"/><Relationship Id="rId25" Type="http://schemas.openxmlformats.org/officeDocument/2006/relationships/slide" Target="slides/slide1.xml"/><Relationship Id="rId26" Type="http://schemas.openxmlformats.org/officeDocument/2006/relationships/slide" Target="slides/slide2.xml"/><Relationship Id="rId27" Type="http://schemas.openxmlformats.org/officeDocument/2006/relationships/slide" Target="slides/slide3.xml"/><Relationship Id="rId28" Type="http://schemas.openxmlformats.org/officeDocument/2006/relationships/slide" Target="slides/slide4.xml"/><Relationship Id="rId29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6.xml"/><Relationship Id="rId31" Type="http://schemas.openxmlformats.org/officeDocument/2006/relationships/slide" Target="slides/slide7.xml"/><Relationship Id="rId32" Type="http://schemas.openxmlformats.org/officeDocument/2006/relationships/slide" Target="slides/slide8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9.xml"/><Relationship Id="rId34" Type="http://schemas.openxmlformats.org/officeDocument/2006/relationships/slide" Target="slides/slide10.xml"/><Relationship Id="rId35" Type="http://schemas.openxmlformats.org/officeDocument/2006/relationships/slide" Target="slides/slide11.xml"/><Relationship Id="rId36" Type="http://schemas.openxmlformats.org/officeDocument/2006/relationships/slide" Target="slides/slide12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37" Type="http://schemas.openxmlformats.org/officeDocument/2006/relationships/slide" Target="slides/slide13.xml"/><Relationship Id="rId38" Type="http://schemas.openxmlformats.org/officeDocument/2006/relationships/slide" Target="slides/slide14.xml"/><Relationship Id="rId39" Type="http://schemas.openxmlformats.org/officeDocument/2006/relationships/slide" Target="slides/slide15.xml"/><Relationship Id="rId40" Type="http://schemas.openxmlformats.org/officeDocument/2006/relationships/slide" Target="slides/slide16.xml"/><Relationship Id="rId41" Type="http://schemas.openxmlformats.org/officeDocument/2006/relationships/slide" Target="slides/slide17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3146572-3097-5542-93C7-87A6A9278E62}" type="datetimeFigureOut">
              <a:rPr lang="en-US"/>
              <a:pPr>
                <a:defRPr/>
              </a:pPr>
              <a:t>13-7-22</a:t>
            </a:fld>
            <a:endParaRPr lang="en-US" dirty="0"/>
          </a:p>
        </p:txBody>
      </p:sp>
      <p:sp>
        <p:nvSpPr>
          <p:cNvPr id="295940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5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2A8ECF-465B-C647-9A13-AE974EED67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47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09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3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en-US" altLang="zh-CN" dirty="0" smtClean="0"/>
              <a:t>2007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日，在</a:t>
            </a:r>
            <a:r>
              <a:rPr kumimoji="1" lang="en-US" altLang="zh-CN" dirty="0" smtClean="0"/>
              <a:t>MacWorld</a:t>
            </a:r>
            <a:r>
              <a:rPr kumimoji="1" lang="zh-CN" altLang="en-US" dirty="0" smtClean="0"/>
              <a:t>大会上苹果正式发布了首款苹果智能手机</a:t>
            </a:r>
            <a:r>
              <a:rPr kumimoji="1" lang="en-US" altLang="zh-CN" dirty="0" smtClean="0"/>
              <a:t>iPhone</a:t>
            </a:r>
            <a:r>
              <a:rPr kumimoji="1" lang="zh-CN" altLang="en-US" dirty="0" smtClean="0"/>
              <a:t>，从未涉足过通讯领域的苹果公司也能出手机，当时还是诺基亚的天下，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系列的风光几乎让诺基亚忘了自我。有不少人都在嘲笑苹果</a:t>
            </a:r>
            <a:r>
              <a:rPr kumimoji="1" lang="en-US" altLang="zh-CN" dirty="0" smtClean="0"/>
              <a:t>iPhone</a:t>
            </a:r>
            <a:r>
              <a:rPr kumimoji="1" lang="zh-CN" altLang="en-US" dirty="0" smtClean="0"/>
              <a:t>，一款没有键盘的手机能有怎么样，但随后的表现让所有人都傻了眼</a:t>
            </a:r>
            <a:endParaRPr kumimoji="1" lang="en-US" altLang="zh-CN" dirty="0" smtClean="0"/>
          </a:p>
          <a:p>
            <a:pPr marL="171450" indent="-171450">
              <a:buFont typeface="Arial"/>
              <a:buChar char="•"/>
            </a:pPr>
            <a:r>
              <a:rPr lang="zh-CN" altLang="en-US" dirty="0" smtClean="0">
                <a:effectLst/>
              </a:rPr>
              <a:t>伴随着众多业界的质疑，苹果首款</a:t>
            </a:r>
            <a:r>
              <a:rPr lang="en-US" altLang="zh-CN" dirty="0" smtClean="0">
                <a:effectLst/>
              </a:rPr>
              <a:t>iPhone</a:t>
            </a:r>
            <a:r>
              <a:rPr lang="zh-CN" altLang="en-US" dirty="0" smtClean="0">
                <a:effectLst/>
              </a:rPr>
              <a:t>手机于</a:t>
            </a:r>
            <a:r>
              <a:rPr lang="en-US" altLang="zh-CN" dirty="0" smtClean="0">
                <a:effectLst/>
              </a:rPr>
              <a:t>2007</a:t>
            </a:r>
            <a:r>
              <a:rPr lang="zh-CN" altLang="en-US" dirty="0" smtClean="0">
                <a:effectLst/>
              </a:rPr>
              <a:t>年</a:t>
            </a:r>
            <a:r>
              <a:rPr lang="en-US" altLang="zh-CN" dirty="0" smtClean="0">
                <a:effectLst/>
              </a:rPr>
              <a:t>6</a:t>
            </a:r>
            <a:r>
              <a:rPr lang="zh-CN" altLang="en-US" dirty="0" smtClean="0">
                <a:effectLst/>
              </a:rPr>
              <a:t>月开始全球同步发售。从发售当天众多粉丝彻夜排队购买的情况看，让众多质疑</a:t>
            </a:r>
            <a:r>
              <a:rPr lang="en-US" altLang="zh-CN" dirty="0" smtClean="0">
                <a:effectLst/>
              </a:rPr>
              <a:t>iPhone</a:t>
            </a:r>
            <a:r>
              <a:rPr lang="zh-CN" altLang="en-US" dirty="0" smtClean="0">
                <a:effectLst/>
              </a:rPr>
              <a:t>的人都傻了眼，而这仅仅只是“改变一切”的开始</a:t>
            </a:r>
            <a:endParaRPr lang="en-US" altLang="zh-CN" dirty="0" smtClean="0">
              <a:effectLst/>
            </a:endParaRPr>
          </a:p>
          <a:p>
            <a:pPr marL="171450" indent="-171450">
              <a:buFont typeface="Arial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iPhone</a:t>
            </a:r>
            <a:r>
              <a:rPr lang="zh-CN" altLang="en-US" dirty="0" smtClean="0"/>
              <a:t>出现之前，智能手机要不然就是没有配备触摸屏，要不然就是一个配有触控笔的</a:t>
            </a:r>
            <a:r>
              <a:rPr lang="zh-CN" altLang="en-US" dirty="0" smtClean="0">
                <a:solidFill>
                  <a:srgbClr val="FF0000"/>
                </a:solidFill>
              </a:rPr>
              <a:t>电阻屏</a:t>
            </a:r>
            <a:r>
              <a:rPr lang="zh-CN" altLang="en-US" dirty="0" smtClean="0"/>
              <a:t>。</a:t>
            </a:r>
            <a:r>
              <a:rPr lang="en-US" altLang="zh-CN" dirty="0" smtClean="0"/>
              <a:t>iPhone</a:t>
            </a:r>
            <a:r>
              <a:rPr lang="zh-CN" altLang="en-US" dirty="0" smtClean="0"/>
              <a:t>用电容屏改变了一切，但更重要的是，苹果知道如何 利用这些新的硬件来改善人机交互方式，降低用户操作的难度，这让</a:t>
            </a:r>
            <a:r>
              <a:rPr lang="en-US" altLang="zh-CN" dirty="0" smtClean="0"/>
              <a:t>iOS</a:t>
            </a:r>
            <a:r>
              <a:rPr lang="zh-CN" altLang="en-US" dirty="0" smtClean="0"/>
              <a:t>比其他系统更为强大。通过去掉大量的按键仅仅保留一颗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键，苹果将交互主要的发生地定义在了触摸屏。苹果为了让人机交互更自然，更是引入了众多手势，比如双指缩放图片，即便是在现在看来，依然惊艳不已</a:t>
            </a:r>
            <a:endParaRPr lang="en-US" altLang="zh-CN" dirty="0" smtClean="0"/>
          </a:p>
          <a:p>
            <a:pPr marL="171450" indent="-171450">
              <a:buFont typeface="Arial"/>
              <a:buChar char="•"/>
            </a:pPr>
            <a:r>
              <a:rPr lang="en-US" altLang="zh-CN" dirty="0" smtClean="0">
                <a:effectLst/>
              </a:rPr>
              <a:t>2010</a:t>
            </a:r>
            <a:r>
              <a:rPr lang="zh-CN" altLang="en-US" dirty="0" smtClean="0">
                <a:effectLst/>
              </a:rPr>
              <a:t>年</a:t>
            </a:r>
            <a:r>
              <a:rPr lang="en-US" altLang="zh-CN" dirty="0" smtClean="0">
                <a:effectLst/>
              </a:rPr>
              <a:t>5</a:t>
            </a:r>
            <a:r>
              <a:rPr lang="zh-CN" altLang="en-US" dirty="0" smtClean="0">
                <a:effectLst/>
              </a:rPr>
              <a:t>月，英国的一项调查发现，</a:t>
            </a:r>
            <a:r>
              <a:rPr lang="en-US" altLang="zh-CN" dirty="0" smtClean="0">
                <a:effectLst/>
              </a:rPr>
              <a:t>iPhone</a:t>
            </a:r>
            <a:r>
              <a:rPr lang="zh-CN" altLang="en-US" dirty="0" smtClean="0">
                <a:effectLst/>
              </a:rPr>
              <a:t>被认为是一项十分重要的发明，其重要性甚至超越了洗衣机、内燃机和太空旅行。此项调查中，苹果</a:t>
            </a:r>
            <a:r>
              <a:rPr lang="en-US" altLang="zh-CN" dirty="0" smtClean="0">
                <a:effectLst/>
              </a:rPr>
              <a:t>iPhone</a:t>
            </a:r>
            <a:r>
              <a:rPr lang="zh-CN" altLang="en-US" dirty="0" smtClean="0">
                <a:effectLst/>
              </a:rPr>
              <a:t>入选历史十大发明，排名第</a:t>
            </a:r>
            <a:r>
              <a:rPr lang="en-US" altLang="zh-CN" dirty="0" smtClean="0">
                <a:effectLst/>
              </a:rPr>
              <a:t>8</a:t>
            </a:r>
            <a:r>
              <a:rPr lang="zh-CN" altLang="en-US" dirty="0" smtClean="0">
                <a:effectLst/>
              </a:rPr>
              <a:t>位，排在第</a:t>
            </a:r>
            <a:r>
              <a:rPr lang="en-US" altLang="zh-CN" dirty="0" smtClean="0">
                <a:effectLst/>
              </a:rPr>
              <a:t>9</a:t>
            </a:r>
            <a:r>
              <a:rPr lang="zh-CN" altLang="en-US" dirty="0" smtClean="0">
                <a:effectLst/>
              </a:rPr>
              <a:t>和第</a:t>
            </a:r>
            <a:r>
              <a:rPr lang="en-US" altLang="zh-CN" dirty="0" smtClean="0">
                <a:effectLst/>
              </a:rPr>
              <a:t>10</a:t>
            </a:r>
            <a:r>
              <a:rPr lang="zh-CN" altLang="en-US" dirty="0" smtClean="0">
                <a:effectLst/>
              </a:rPr>
              <a:t>位的分别是抽水马桶和内燃机</a:t>
            </a:r>
          </a:p>
          <a:p>
            <a:pPr marL="171450" indent="-171450">
              <a:buFont typeface="Arial"/>
              <a:buChar char="•"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29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31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3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3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3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3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3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05A7C-041D-FF49-916C-46397B6C30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9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FC1A6-5349-B348-93EC-EFF950C8D6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4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08D3D-F469-AB41-9CCD-80AF9098F9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F77A8-23D4-6A4D-B662-4572F965B7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8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BCF48-F1D6-0B47-B767-F41933B7EA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9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85B57-C9EC-874E-BFB1-21FD84414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9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7646E-B0C1-724A-9FC0-388A529F82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0D580-D56B-B546-8376-DE9548D187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7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B5D4D-CE36-BE49-9754-E491C274DA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0065B-F16C-244F-98FE-1BCE723F01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4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E8335-BA6E-3346-8A10-BE8AAA877C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43219-0057-1241-9C90-B85CEEA899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7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6C4F-061D-2F4E-8FEE-7AEECE2307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8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3FDFE-26E0-FF48-B07E-3ED0CB2FAD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1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C7BD6-7100-434E-A308-8DC4B3A6C6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0D9AF-82C3-2542-8A0F-AE04142382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4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23BF2-CF9C-F24F-89F7-D88316124F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58445-B185-2D45-8CD1-32148CCB76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6FBE6-5A67-1241-AC32-C53D66DA56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D59F7-6C5F-614E-A824-59227563F1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3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FDEB0-26B1-F644-9030-60BDA2C884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3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98A5-E71A-C14E-B810-C3F94EA876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57CA1-FD08-1840-9B14-74B433DED0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9B47E-6193-4F43-9847-843B3492CC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6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93006-0016-9F42-A17D-4490279F0C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6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4033C-DE0D-1A48-AC57-F4A5B3F0D9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D5142-AE5B-5845-AF0C-1D0CC7DDCB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7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83F00-1CC3-A54C-913D-DE0E128A88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6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AE758-E3B3-ED41-B007-B22B5F34B4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0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C9D80-0423-5844-A3BB-9DBD671296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57B9E-FF00-434D-906D-1987AFB619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6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BD4E0-9F02-B54A-A62D-66599688F3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1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EE62D-8AA1-7841-AC15-422D051844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0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C34B6-141E-B84F-994F-8AA1F89693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FE0FC-1044-CC4A-9E0A-D465E1D36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2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56BEC-4923-3244-9F0E-BEEDD10496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7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278D2-D544-C147-A6FD-E6F42EB995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E4217-7086-4A40-B642-07E8FB9928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8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112B8-F74E-E245-A86C-78E268DAAA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7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59162-E19B-F144-8857-51420A43A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4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55062-F744-D04B-B11A-23591A3757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8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E82B0-8569-FF4A-86E3-55C06640C1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8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52D24-0CD9-C941-82A1-9DFB60399E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1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B8E00-8E79-D641-BE8E-E95ACBBBC8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C6C01-2D4E-C849-9A29-DBF58AA397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8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92AB6-79B2-A742-8F56-498CD66077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8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6DD26-0FFC-494E-B311-1A296F7672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6E7CC-39DA-4D49-BBA7-17CF874FFF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5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20770-76A1-E644-964C-67E4B5550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9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53F94-4CAD-E746-9C35-8917CC9FB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0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6C02F-D50E-9C4E-97DE-32AC6B772D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FFDB2-EE03-E540-906D-40E922E4AE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4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0A8C6-30DC-A74A-8ED6-09779E3ECE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F8D20-23AE-0D43-B6BA-CBB88A66F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31D9E-2588-4E42-982A-889DA7D06B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75370-8F90-AD4D-BCF2-953E23C233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2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9391-A1B5-4141-A865-FC4C9F3409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5CC83-C2E6-9349-AFCE-00AF56F7F1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9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87771-C2D2-954F-92B8-39ABD7A0DC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777BE-B1B8-8049-A70A-9041F38284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8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66B07-D5ED-BE4B-9D99-F84DC0A6A4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1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21F71-48F2-F945-8556-C54C1B5B9F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5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1DAB2-931A-CB40-A23E-C2428107DE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8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83BF8-A493-7F4B-BABA-F7FD98D17D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CB240-1171-0140-BE50-1D15421A17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4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9BD54-E293-724E-B214-8A518CB2C5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7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237B9-AF11-4B4A-90D8-299BAFF30F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1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36723-58E3-3643-8B7A-C05C3F121E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0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0B200-EBBD-EE45-87F4-05BE20589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9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7A8FE-E90B-A543-BB3A-7B4951CA38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7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A51A0-89AB-994D-93FB-690F3BD3D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2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4729F-898D-E843-BE47-B02448A778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14357-8C4F-7E4E-90DB-C3EA083F6A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8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7C835-1329-DB4E-87DF-83299807FB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7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4A84E-03BC-3047-8C96-B6BA87D3DC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9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A009A-39F2-E14E-B878-45D32FB048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A5089-6956-4F41-AB71-2BCA51AFC1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73A04-117E-7C48-A3D1-392AF9D237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7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68F08-49F4-2C4D-B300-1B55275C39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0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191E-BFD2-3548-847F-E49A5A7F9F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0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48B0C-2AD4-5544-B3C0-A28B67F65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0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0C4D2-7C7F-0043-92C9-DDB248D8EF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8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19E9C-08C1-CC4C-950B-2E86F244B8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B7E47-BF68-E34B-9D4E-63398A439C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3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47755-CC81-8F4A-83B7-39CC0ED7CD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DD62B-2722-8D4F-B6D4-5BDB485C89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9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74595-8BF0-8F4D-9054-75CBF6915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0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16072-9372-AE49-BB7D-873B21B674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7B7D8-E431-CE4F-B03E-A2A306FD58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64D79-6AD2-5645-9E1A-1ADE5B3FBB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473D4-930E-7C46-A3EE-290AF5CC8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2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7F102-EF95-2A48-9856-84F1524975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064AE-D250-E14C-906E-5E62E6BCC1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0CD25-C594-1D4C-AFF0-D9EF8459B6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0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549AC-AFEE-3F42-9C5A-753379979F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2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DFA3B-7198-8A47-AB3E-8028BD7E40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3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4CF11-987C-8E45-ADA9-69ED63675C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0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9F01E-270B-FA4A-ABA4-DF9041A31F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3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B58C5-0EC4-4B48-8093-FFFD496A74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3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4B845-47E6-C64D-9BC5-BFF476E3BD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7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5BCE4-2579-E949-B4A2-A435BA47B3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0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5B5EB-AAD3-B141-9BEC-5B70A5BC2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FA492-B774-7547-BF35-9C76D59990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9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EF7E9-67CF-2D44-8DA6-7CBC391C97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9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CC51B-E54F-5A4F-80DE-D1E0B9F727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2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DFC4C-DFA2-984F-8F43-A0FA12A58B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9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E45FB-1FCD-7E4C-99A3-CAC7AC49C1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A7A02-F76D-5F44-96F3-8AC35AE07B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3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43B2F-BE29-6043-A6A1-A2028DC5E3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6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00C16-CD8A-0741-9C9B-8B655F3D96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1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975F7-4B5B-0041-A469-A8BE35D865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9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01ED0-3FEA-5749-BED9-30F1A5DBC6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6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7F6BC-B20B-9F42-90DF-58EC4EDDC7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9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A1D51-DB9D-3A42-AA23-AA3FFD3CEA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0DD0E-0539-404D-8880-468866E48B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1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E5973-A015-3B42-B03F-0313C9317E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7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9CB26-A5A2-7545-97AB-C4D89F4E85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7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4154E-7152-4440-B4A1-FC49529FE7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E0320-B8E4-DD4E-9BEF-B3CBC3A3C0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4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581ED-A99B-144D-941D-C379E67931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0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910A3-A4F6-3B49-BE29-61501D0C9C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0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CDAFF-627F-134E-9D9D-8844076278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7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EC5C6-4A8D-304D-BB17-F026CF1D05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4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0CBC-DB76-9E4A-9C2A-C56C7BFCB5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3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D7FF7-51CF-BE4F-B260-14C4165066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1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6CE36-0FD7-0645-848C-F737A8A48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F165D-4504-7444-8357-7B18B93C23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5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EEB2C-2BE1-994F-BE5C-A8D78B758E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7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CFBF7-6968-904B-933B-F37D7F9165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6ADAA-CD66-7F40-BDB6-7BCDE98495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1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8C9A9-B4BD-634A-82CF-49CBCB247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6FA53-E216-7448-9270-B3CE1BD379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CE30B-54E4-CE42-A0C1-BB4F9D6810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0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3E08-4F71-AA49-9F04-7B46373448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2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C79F6-625E-B540-8FB1-E01854EF3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96423-E471-084E-AB34-769BD46847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5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5176E-B722-414D-B6A5-65CBEC0246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174FC-A684-3C4E-8791-0D5FB1CA35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7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318F-4955-874A-8C28-1F17752296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662BB-EF80-4047-AC6A-3EE9EC4886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7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CA731-9588-8143-9677-1B00DE651B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2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C7AA9-E0E3-3841-9A74-78E1BC7AF7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7DD0A-BF05-C348-948A-519961801A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0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55359-6AA5-0542-9FC0-8718B4D93F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1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4B3D1-9D86-9D40-9868-0C804528B2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4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75821-6DFD-6E44-9633-1A192B538F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ED632-E2BD-0D48-8654-A539BDD6C2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0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A52D9-85DE-CE49-B398-641907B449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1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93D07-A8EA-D140-B99F-7A63B28CFC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E3AE2-CF23-DB4B-8857-13B62DC40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7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08DC5-DC1F-A740-95BE-C0D2D0D8B9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1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C0E11-6056-824E-938B-E78469D30F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1595F-4AC5-8244-9614-4281EE6A3E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E7060-0F8C-5748-B91B-B1E2254D3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488B7-96FB-104B-AB8B-E244232C1E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1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A97BC-D7A7-934B-9502-D62222C2C4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4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BBDEF-8505-9F45-BFEC-BFC984CFF8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7499B-36CA-894B-AC41-DFF0A101B2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7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8BDF4-83DC-7E44-B4BB-34B29CC292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0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27B1B-F6CF-3241-B4C1-1CAE330EE8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9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57C05-D00F-1E4B-84C8-116ADD5564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1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F0789-CFC9-2A44-A45B-ADB9DD32C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8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01889-83A5-4943-9F56-CC50DF74E2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271D0-A410-0D49-897B-D72DBB16F5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9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C98F2-A210-2544-8B92-EE6DF2444E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762F6-5C75-0646-A2D5-7DBEADBDBA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0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6BF8A-1CE3-214E-ABFE-EF76E6FFC2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5A4E5-DAEE-B044-AB8E-21911FE3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2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D5FF4-B265-4340-AFEA-9C2B927A06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F1FB9-9FCB-B047-A2AE-50CC0BE121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0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EE640-B99D-7F4E-BFBA-ABDE34192F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AFE66-FC49-6542-B37C-0D1BB4010E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5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5C6A-6EB2-C74C-9199-1B7D1528A8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1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B3D36-C11C-9F4F-BFF1-783012780F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5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07172-B23A-254D-B264-C83866C214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9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6448E-BA26-0D46-BD24-BA108ACEEC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5C929-D17E-E94A-A7BC-4D8C965C8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9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7FA7B-6132-7842-8454-8785E95741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3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15EDF-5C1F-FC41-9A25-0BEA17FC2F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6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81206-7B32-0E42-B037-45240E23B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9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6255C-3602-DE47-9C6F-53864ABA59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6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4BACF-4378-B649-801E-B791136F35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7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1B835-ED6F-3F42-9811-7E222D8C94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0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6BAB3-6FAA-F442-B496-B471E703C8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E6E3C-04B8-4541-8295-762DCAC5B8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84FF3-6757-FE45-A27A-3F4139314A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9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42D27-3506-0F4F-8AF2-32D5384EF8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6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2833D-1187-D545-AF7B-9F681FB698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4CE25-C0D5-AD46-965B-125903A094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5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0F114-B604-7D4B-80CF-24A05B56CF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B0A5C-DE64-C742-9F0F-BF0A1C0DF8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4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7BB51-3A7F-0F4F-B032-C02D7F9FE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3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34588-FD47-1E4F-BE81-9BB104CF42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7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90E71-98E1-7941-92BA-5DFEAF01B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38B0D-5B46-6443-97ED-1A33100C65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4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82D03-B5AF-D146-9BB7-A3C1477255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A3CFC-3035-0847-8182-4F88B9484D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8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AF381-36E9-3B4B-A5D6-15F4A39E18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9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488C-3883-B046-AE19-1F670B7AEC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4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CAA40-FE2E-5D43-AFB6-594ED6568C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8CE69-0F88-8542-9903-55A5A79B32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5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0ED67-0FFD-8542-BB99-B5323EAD82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4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1C1D3-48E9-D14E-9478-608DD8DF92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6F51F-EEA1-B140-BECA-7E03953121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89E09-E100-C44A-B34D-08E88FB87A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0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AB807-D005-8844-97C6-40F74C844C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A937D-3DCB-4B41-AB6B-4D93108878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4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8F55B-19BE-C74F-BA57-603CAA9895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2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05F99-682D-274A-AAAA-77F58F2185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7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D14A5-3A60-AA42-9AC5-FD23223FF6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FD852-A0FC-F24A-BF2E-42BD09705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3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46593-2764-B243-8AB6-1B0D65FDF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4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201F6-5BB6-914B-A6E1-86258F7438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1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B2EE7-F2B1-CE4A-B69C-92C799271A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67D53-44E3-B341-8D85-569430C17D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3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0C57B-56A2-C149-84D7-97EA01EB23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4B5E8-EFFB-234C-8E39-22CBB6BE18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550B1-BDD6-384C-AB8C-F9A8C00793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8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BF5AC-5AA0-874D-A380-77ECFD396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9C150-0ED7-E743-95FB-CB495D1459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943B8-9771-684E-BCC0-87CF70575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D23DA-A0B6-E546-93AF-9B1E170F3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8287-2534-7747-AC0F-178C8B0F64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4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A4484-9EDA-7D41-93D4-3DA97FAB85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5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69F8A-2997-FA47-B81F-06B9C7DF1D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F5E77-E62D-4D4D-90A0-05A586F17B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9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811E-92DD-494D-B743-02B7DD1C16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8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6E887-EC63-7D4E-B0F0-B3E9B082A2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8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EDFA4-5BF9-E545-A100-3D8273A9AC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41508-3DE3-9242-9A75-7497B9E0F7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7984D-2736-514B-977A-321173C2D9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9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141DE-C285-CA4B-B51E-544CED463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0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6F923-27BA-3A42-A9FD-6AC1C19B5F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4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1D470-ABA5-EC4D-9B62-7CA31648C2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D6CF6-9188-0E46-A87E-A5378F827A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2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C00D4-EC28-F440-9576-D370011F56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B382F-83FA-554A-A875-17AA87A48D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3CCDC-F734-964A-82F1-F03AD429BE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3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47367-3520-AD4A-8086-6F510ED6E5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00798-BBFE-214C-B82C-AB61F7294E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6135-6CBF-664E-936F-6EAD93F444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0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60768-7B36-E446-B02D-8F9616B7C6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6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65A97-72A5-C946-A08B-8B72D9C31F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7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A1350-C118-6146-B554-8A1E1F0F44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2885B-C1B9-584C-A73F-682C6722D1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8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01B16-3425-5041-88FA-7E26020FB3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2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8B1E6-6B40-BD46-AAA8-ECAA941530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630F-0F60-1B44-84E8-89FB587C4B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AADB4-6A7D-5A43-AE44-EAF4A87F15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F4ECC-BFBE-E845-B090-D6E1AC11BF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0F019-19C1-BF4D-B1D8-DFD63BBE80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0D29C-130F-7548-A814-D7BE28C458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0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DA376-CA80-CB43-9C4D-D140E88AAB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0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B9CAB-C55B-6442-BFA3-F9DD4D5EE4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73EE6-1C12-5E4F-BA19-AFD13AC4F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915E2-4E96-4E43-AF35-B175F5407F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D368A-292F-7F42-9CFF-6B22A3D210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4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A735E-4D91-9445-8CAE-ADA8E9F36E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3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6A84E-C92A-244B-89E0-13142962BA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1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5A651-2567-7248-9C3A-8EDC262D15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5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1A14D-07A2-6340-B16D-05414C196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6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EDDC6-A235-6747-BDED-7FF6C1A99D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31B0-DA81-D547-8765-B5A8B385F6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4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BB3D7-F31A-ED40-9ED2-6CED042DED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9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5.xml"/><Relationship Id="rId12" Type="http://schemas.openxmlformats.org/officeDocument/2006/relationships/theme" Target="../theme/theme1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5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3.xml"/><Relationship Id="rId8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6.xml"/></Relationships>
</file>

<file path=ppt/slideMasters/_rels/slideMaster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4.xml"/><Relationship Id="rId8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7.xml"/></Relationships>
</file>

<file path=ppt/slideMasters/_rels/slideMaster1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205.xml"/><Relationship Id="rId8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0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211.xml"/><Relationship Id="rId3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216.xml"/><Relationship Id="rId8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19.xml"/></Relationships>
</file>

<file path=ppt/slideMasters/_rels/slideMaster2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21.xml"/><Relationship Id="rId2" Type="http://schemas.openxmlformats.org/officeDocument/2006/relationships/slideLayout" Target="../slideLayouts/slideLayout222.xml"/><Relationship Id="rId3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27.xml"/><Relationship Id="rId8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0.xml"/></Relationships>
</file>

<file path=ppt/slideMasters/_rels/slideMaster2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2.xml"/><Relationship Id="rId12" Type="http://schemas.openxmlformats.org/officeDocument/2006/relationships/theme" Target="../theme/theme2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2.xml"/><Relationship Id="rId2" Type="http://schemas.openxmlformats.org/officeDocument/2006/relationships/slideLayout" Target="../slideLayouts/slideLayout233.xml"/><Relationship Id="rId3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37.xml"/><Relationship Id="rId7" Type="http://schemas.openxmlformats.org/officeDocument/2006/relationships/slideLayout" Target="../slideLayouts/slideLayout238.xml"/><Relationship Id="rId8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1.xml"/></Relationships>
</file>

<file path=ppt/slideMasters/_rels/slideMaster2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3.xml"/><Relationship Id="rId12" Type="http://schemas.openxmlformats.org/officeDocument/2006/relationships/theme" Target="../theme/theme2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43.xml"/><Relationship Id="rId2" Type="http://schemas.openxmlformats.org/officeDocument/2006/relationships/slideLayout" Target="../slideLayouts/slideLayout244.xml"/><Relationship Id="rId3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48.xml"/><Relationship Id="rId7" Type="http://schemas.openxmlformats.org/officeDocument/2006/relationships/slideLayout" Target="../slideLayouts/slideLayout249.xml"/><Relationship Id="rId8" Type="http://schemas.openxmlformats.org/officeDocument/2006/relationships/slideLayout" Target="../slideLayouts/slideLayout250.xml"/><Relationship Id="rId9" Type="http://schemas.openxmlformats.org/officeDocument/2006/relationships/slideLayout" Target="../slideLayouts/slideLayout251.xml"/><Relationship Id="rId10" Type="http://schemas.openxmlformats.org/officeDocument/2006/relationships/slideLayout" Target="../slideLayouts/slideLayout252.xml"/></Relationships>
</file>

<file path=ppt/slideMasters/_rels/slideMaster2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4.xml"/><Relationship Id="rId12" Type="http://schemas.openxmlformats.org/officeDocument/2006/relationships/theme" Target="../theme/theme2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54.xml"/><Relationship Id="rId2" Type="http://schemas.openxmlformats.org/officeDocument/2006/relationships/slideLayout" Target="../slideLayouts/slideLayout255.xml"/><Relationship Id="rId3" Type="http://schemas.openxmlformats.org/officeDocument/2006/relationships/slideLayout" Target="../slideLayouts/slideLayout256.xml"/><Relationship Id="rId4" Type="http://schemas.openxmlformats.org/officeDocument/2006/relationships/slideLayout" Target="../slideLayouts/slideLayout257.xml"/><Relationship Id="rId5" Type="http://schemas.openxmlformats.org/officeDocument/2006/relationships/slideLayout" Target="../slideLayouts/slideLayout258.xml"/><Relationship Id="rId6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0.xml"/><Relationship Id="rId8" Type="http://schemas.openxmlformats.org/officeDocument/2006/relationships/slideLayout" Target="../slideLayouts/slideLayout261.xml"/><Relationship Id="rId9" Type="http://schemas.openxmlformats.org/officeDocument/2006/relationships/slideLayout" Target="../slideLayouts/slideLayout262.xml"/><Relationship Id="rId10" Type="http://schemas.openxmlformats.org/officeDocument/2006/relationships/slideLayout" Target="../slideLayouts/slideLayout26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1029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031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5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1036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4627BB70-7E31-1D4C-AE07-13DC26D2D9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11619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111621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11623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16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50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1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10252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AAB46925-8103-014B-98FF-DA58564E86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23907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123909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23911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391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4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5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11276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20706892-7631-7142-930D-C042CDEE45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36195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36196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136197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36199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62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98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9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12300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C555331D-2B22-5343-8842-8C1D0731FF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48483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48484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148485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6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48487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84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2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2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13324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97B395B8-86C5-6945-976F-80641120A5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60771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772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3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607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143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465CDADF-B4D5-604E-98DB-842E96B75F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73059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73060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1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730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30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153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23123A9-48C6-0C4B-83F2-E0736FB731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  <p:sldLayoutId id="2147484385" r:id="rId8"/>
    <p:sldLayoutId id="2147484386" r:id="rId9"/>
    <p:sldLayoutId id="2147484387" r:id="rId10"/>
    <p:sldLayoutId id="2147484388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85347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5348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49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853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3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163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00E3035A-E5BF-6942-8AB6-15985EE3A4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97635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97636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37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976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976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174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922B42A7-33AF-7F47-A171-F73AD445C5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0" r:id="rId1"/>
    <p:sldLayoutId id="2147484401" r:id="rId2"/>
    <p:sldLayoutId id="2147484402" r:id="rId3"/>
    <p:sldLayoutId id="2147484403" r:id="rId4"/>
    <p:sldLayoutId id="2147484404" r:id="rId5"/>
    <p:sldLayoutId id="2147484405" r:id="rId6"/>
    <p:sldLayoutId id="2147484406" r:id="rId7"/>
    <p:sldLayoutId id="2147484407" r:id="rId8"/>
    <p:sldLayoutId id="2147484408" r:id="rId9"/>
    <p:sldLayoutId id="2147484409" r:id="rId10"/>
    <p:sldLayoutId id="2147484410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09923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9924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25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099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99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184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66822CC6-64E7-9842-8A5A-B94D6DB840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1" r:id="rId1"/>
    <p:sldLayoutId id="2147484412" r:id="rId2"/>
    <p:sldLayoutId id="2147484413" r:id="rId3"/>
    <p:sldLayoutId id="2147484414" r:id="rId4"/>
    <p:sldLayoutId id="2147484415" r:id="rId5"/>
    <p:sldLayoutId id="2147484416" r:id="rId6"/>
    <p:sldLayoutId id="2147484417" r:id="rId7"/>
    <p:sldLayoutId id="2147484418" r:id="rId8"/>
    <p:sldLayoutId id="2147484419" r:id="rId9"/>
    <p:sldLayoutId id="2147484420" r:id="rId10"/>
    <p:sldLayoutId id="2147484421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22211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22212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3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222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22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194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2BB09A87-5281-BA45-A8BB-9426958552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  <p:sldLayoutId id="2147484423" r:id="rId2"/>
    <p:sldLayoutId id="2147484424" r:id="rId3"/>
    <p:sldLayoutId id="2147484425" r:id="rId4"/>
    <p:sldLayoutId id="2147484426" r:id="rId5"/>
    <p:sldLayoutId id="2147484427" r:id="rId6"/>
    <p:sldLayoutId id="2147484428" r:id="rId7"/>
    <p:sldLayoutId id="2147484429" r:id="rId8"/>
    <p:sldLayoutId id="2147484430" r:id="rId9"/>
    <p:sldLayoutId id="2147484431" r:id="rId10"/>
    <p:sldLayoutId id="2147484432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3047C097-E6D9-F54E-A09F-9B083B531A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319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21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34499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4500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501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345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345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4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204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14091069-C6B8-764F-968C-DB8ABB7086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3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46787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46788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789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467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46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215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D69DD3BA-82BF-9D47-B0D8-2FA0B22844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59075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59076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7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590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90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5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225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DC48C817-3BF0-9E43-87E4-ED002AF474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71363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71364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5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713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713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235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DBA1B3E-BE2C-4340-BD88-E1A4AAF628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83651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83652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3653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836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36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5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245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B7D03CE-9E3C-674A-B54C-0254133D8A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25605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5607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60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3084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20FDBAB7-0AE2-8D44-876A-F91C5C6530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37893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37895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789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6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108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0C0844FF-A63B-FE48-A95E-0778DB0D22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50179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50181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50183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018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0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31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132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0EB1D1DA-BA29-7547-8E79-17018767D3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62467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62469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62471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24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4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5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156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0DB6F964-2E10-5E44-8C00-5B3089FED0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4755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74757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8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74759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476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8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9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180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C0F1DF3B-11B0-744A-A473-71368A3933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91" r:id="rId2"/>
    <p:sldLayoutId id="2147484292" r:id="rId3"/>
    <p:sldLayoutId id="2147484293" r:id="rId4"/>
    <p:sldLayoutId id="2147484294" r:id="rId5"/>
    <p:sldLayoutId id="2147484295" r:id="rId6"/>
    <p:sldLayoutId id="2147484296" r:id="rId7"/>
    <p:sldLayoutId id="2147484297" r:id="rId8"/>
    <p:sldLayoutId id="2147484298" r:id="rId9"/>
    <p:sldLayoutId id="2147484299" r:id="rId10"/>
    <p:sldLayoutId id="2147484300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87043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87045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87047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70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20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8204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0FD7007D-A0CE-0046-8C79-A65D77279E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9933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9933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99333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4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99335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933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6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228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8F51CDE7-4E0B-A34E-A753-24D3A53A7A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16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1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6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6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6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1" name="页脚占位符 2"/>
          <p:cNvSpPr txBox="1">
            <a:spLocks noGrp="1" noChangeArrowheads="1"/>
          </p:cNvSpPr>
          <p:nvPr/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1400"/>
              <a:t>北京传智播客教育   </a:t>
            </a:r>
            <a:r>
              <a:rPr kumimoji="0" lang="en-US" altLang="zh-CN" sz="1400"/>
              <a:t>www.itcast.cn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552" y="2060575"/>
            <a:ext cx="8064500" cy="936625"/>
          </a:xfrm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kumimoji="0" lang="en-US" altLang="zh-CN" sz="4800" b="1" dirty="0">
                <a:latin typeface="+mj-ea"/>
                <a:cs typeface="黑体" charset="0"/>
              </a:rPr>
              <a:t>iOS</a:t>
            </a:r>
            <a:r>
              <a:rPr kumimoji="0" lang="zh-CN" altLang="en-US" sz="4800" b="1" dirty="0" smtClean="0">
                <a:latin typeface="+mj-ea"/>
                <a:cs typeface="黑体" charset="0"/>
              </a:rPr>
              <a:t>设备发展史</a:t>
            </a:r>
          </a:p>
        </p:txBody>
      </p:sp>
      <p:sp>
        <p:nvSpPr>
          <p:cNvPr id="296964" name="Text Box 9"/>
          <p:cNvSpPr txBox="1">
            <a:spLocks noChangeArrowheads="1"/>
          </p:cNvSpPr>
          <p:nvPr/>
        </p:nvSpPr>
        <p:spPr bwMode="auto">
          <a:xfrm>
            <a:off x="2626841" y="4149725"/>
            <a:ext cx="3889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zh-CN" altLang="en-US" sz="3600" b="1" dirty="0"/>
              <a:t>讲师：李明杰</a:t>
            </a:r>
            <a:endParaRPr kumimoji="0" lang="zh-CN" altLang="en-US" sz="3600" dirty="0">
              <a:ea typeface="华文行楷" charset="0"/>
              <a:cs typeface="华文行楷" charset="0"/>
            </a:endParaRPr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2484438" y="4941888"/>
            <a:ext cx="439102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1400" dirty="0" smtClean="0">
                <a:latin typeface="+mn-ea"/>
                <a:ea typeface="+mn-ea"/>
                <a:cs typeface="Courier New" charset="0"/>
              </a:rPr>
              <a:t>技术博客：</a:t>
            </a:r>
            <a:r>
              <a:rPr lang="en-US" sz="1400" dirty="0" smtClean="0">
                <a:latin typeface="+mn-ea"/>
                <a:ea typeface="+mn-ea"/>
                <a:cs typeface="Courier New" charset="0"/>
              </a:rPr>
              <a:t>http://www.cnblogs.com/mjios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1400" dirty="0" smtClean="0">
                <a:latin typeface="+mn-ea"/>
                <a:ea typeface="+mn-ea"/>
                <a:cs typeface="Courier New" charset="0"/>
              </a:rPr>
              <a:t>新浪微博：</a:t>
            </a:r>
            <a:r>
              <a:rPr lang="en-US" sz="1400" dirty="0" smtClean="0">
                <a:latin typeface="+mn-ea"/>
                <a:ea typeface="+mn-ea"/>
                <a:cs typeface="Courier New" charset="0"/>
              </a:rPr>
              <a:t>http://www.weibo.com/exceptions</a:t>
            </a:r>
            <a:endParaRPr lang="zh-CN" altLang="en-US" sz="1400" dirty="0" smtClean="0">
              <a:latin typeface="+mn-ea"/>
              <a:ea typeface="+mn-ea"/>
              <a:cs typeface="Courier Ne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iPhone</a:t>
            </a:r>
            <a:r>
              <a:rPr kumimoji="0" lang="zh-CN" altLang="en-US" dirty="0" smtClean="0">
                <a:latin typeface="+mj-ea"/>
                <a:cs typeface="Courier New" charset="0"/>
              </a:rPr>
              <a:t>为何如此受欢迎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1916832"/>
            <a:ext cx="8568952" cy="1800200"/>
          </a:xfrm>
        </p:spPr>
        <p:txBody>
          <a:bodyPr/>
          <a:lstStyle/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外观优雅简洁，机身轻薄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用户体验极佳，操作简单，让用户感受到从未有过的爽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软件种类丰富、高质量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性能极佳，支持众多大型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3D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游戏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… …</a:t>
            </a:r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33236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iPad1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1844824"/>
            <a:ext cx="6480720" cy="792088"/>
          </a:xfrm>
        </p:spPr>
        <p:txBody>
          <a:bodyPr/>
          <a:lstStyle/>
          <a:p>
            <a:r>
              <a:rPr kumimoji="0" lang="en-US" altLang="zh-CN" sz="1800" dirty="0" smtClean="0">
                <a:latin typeface="+mn-ea"/>
                <a:cs typeface="Courier New" charset="0"/>
              </a:rPr>
              <a:t>2010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年发布的平板电脑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A4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单核处理器，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9.7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英寸，</a:t>
            </a:r>
            <a:r>
              <a:rPr lang="en-US" altLang="zh-CN" sz="1800" dirty="0" smtClean="0">
                <a:latin typeface="+mn-ea"/>
              </a:rPr>
              <a:t>1024x768</a:t>
            </a:r>
            <a:r>
              <a:rPr lang="zh-CN" altLang="en-US" sz="1800" dirty="0" smtClean="0"/>
              <a:t>像素分辨率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2" name="图片 1" descr="QQ20130606-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607730"/>
            <a:ext cx="3888432" cy="42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1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iPad2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1844824"/>
            <a:ext cx="8208912" cy="1152128"/>
          </a:xfrm>
        </p:spPr>
        <p:txBody>
          <a:bodyPr/>
          <a:lstStyle/>
          <a:p>
            <a:r>
              <a:rPr kumimoji="0" lang="en-US" altLang="zh-CN" sz="1800" dirty="0" smtClean="0">
                <a:latin typeface="+mn-ea"/>
                <a:cs typeface="Courier New" charset="0"/>
              </a:rPr>
              <a:t>2011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年发布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A5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双核处理器</a:t>
            </a:r>
            <a:r>
              <a:rPr kumimoji="0" lang="zh-CN" altLang="zh-CN" sz="1800" dirty="0">
                <a:latin typeface="+mn-ea"/>
                <a:cs typeface="Courier New" charset="0"/>
              </a:rPr>
              <a:t>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9.7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英寸，</a:t>
            </a:r>
            <a:r>
              <a:rPr lang="en-US" altLang="zh-CN" sz="1800" dirty="0" smtClean="0">
                <a:latin typeface="+mn-ea"/>
              </a:rPr>
              <a:t>1024x768</a:t>
            </a:r>
            <a:r>
              <a:rPr lang="zh-CN" altLang="en-US" sz="1800" dirty="0" smtClean="0"/>
              <a:t>像素分辨率</a:t>
            </a:r>
            <a:endParaRPr lang="en-US" altLang="zh-CN" sz="1800" dirty="0" smtClean="0"/>
          </a:p>
          <a:p>
            <a:r>
              <a:rPr lang="zh-CN" altLang="en-US" sz="1800" dirty="0" smtClean="0">
                <a:latin typeface="+mn-ea"/>
              </a:rPr>
              <a:t>前置摄像头：</a:t>
            </a:r>
            <a:r>
              <a:rPr lang="en-US" altLang="zh-CN" sz="1800" dirty="0" smtClean="0">
                <a:latin typeface="+mn-ea"/>
              </a:rPr>
              <a:t>30</a:t>
            </a:r>
            <a:r>
              <a:rPr lang="zh-CN" altLang="en-US" sz="1800" dirty="0" smtClean="0">
                <a:latin typeface="+mn-ea"/>
              </a:rPr>
              <a:t>万像素</a:t>
            </a:r>
            <a:r>
              <a:rPr lang="zh-CN" altLang="zh-CN" sz="1800" dirty="0">
                <a:latin typeface="+mn-ea"/>
              </a:rPr>
              <a:t>，</a:t>
            </a:r>
            <a:r>
              <a:rPr lang="zh-CN" altLang="en-US" sz="1800" dirty="0" smtClean="0">
                <a:latin typeface="+mn-ea"/>
              </a:rPr>
              <a:t>后置摄像头：</a:t>
            </a:r>
            <a:r>
              <a:rPr lang="en-US" altLang="zh-CN" sz="1800" dirty="0" smtClean="0">
                <a:latin typeface="+mn-ea"/>
              </a:rPr>
              <a:t>70</a:t>
            </a:r>
            <a:r>
              <a:rPr lang="zh-CN" altLang="en-US" sz="1800" dirty="0" smtClean="0">
                <a:latin typeface="+mn-ea"/>
              </a:rPr>
              <a:t>万像素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3" name="图片 2" descr="QQ20130606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924944"/>
            <a:ext cx="6552728" cy="38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The new iPad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1844824"/>
            <a:ext cx="8640960" cy="1152128"/>
          </a:xfrm>
        </p:spPr>
        <p:txBody>
          <a:bodyPr/>
          <a:lstStyle/>
          <a:p>
            <a:r>
              <a:rPr kumimoji="0" lang="en-US" altLang="zh-CN" sz="1800" dirty="0" smtClean="0">
                <a:latin typeface="+mn-ea"/>
                <a:cs typeface="Courier New" charset="0"/>
              </a:rPr>
              <a:t>2012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年发布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A5</a:t>
            </a:r>
            <a:r>
              <a:rPr kumimoji="0" lang="en-US" altLang="zh-CN" sz="1800" dirty="0">
                <a:latin typeface="+mn-ea"/>
                <a:cs typeface="Courier New" charset="0"/>
              </a:rPr>
              <a:t>X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双核处理器</a:t>
            </a:r>
            <a:r>
              <a:rPr kumimoji="0" lang="en-US" altLang="zh-CN" sz="1800" dirty="0">
                <a:latin typeface="+mn-ea"/>
                <a:cs typeface="Courier New" charset="0"/>
              </a:rPr>
              <a:t>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9.7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英寸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Retina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显示屏，</a:t>
            </a:r>
            <a:r>
              <a:rPr lang="en-US" altLang="zh-CN" sz="1800" dirty="0">
                <a:latin typeface="+mn-ea"/>
              </a:rPr>
              <a:t>2048x1536</a:t>
            </a:r>
            <a:r>
              <a:rPr lang="zh-CN" altLang="en-US" sz="1800" dirty="0" smtClean="0"/>
              <a:t>像素分辨率</a:t>
            </a:r>
            <a:endParaRPr lang="en-US" altLang="zh-CN" sz="1800" dirty="0" smtClean="0"/>
          </a:p>
          <a:p>
            <a:r>
              <a:rPr lang="zh-CN" altLang="en-US" sz="1800" dirty="0">
                <a:latin typeface="+mn-ea"/>
              </a:rPr>
              <a:t>前置摄像头：</a:t>
            </a:r>
            <a:r>
              <a:rPr lang="en-US" altLang="zh-CN" sz="1800" dirty="0">
                <a:latin typeface="+mn-ea"/>
              </a:rPr>
              <a:t>30</a:t>
            </a:r>
            <a:r>
              <a:rPr lang="zh-CN" altLang="en-US" sz="1800" dirty="0">
                <a:latin typeface="+mn-ea"/>
              </a:rPr>
              <a:t>万像素</a:t>
            </a:r>
            <a:r>
              <a:rPr lang="zh-CN" altLang="zh-CN" sz="1800" dirty="0">
                <a:latin typeface="+mn-ea"/>
              </a:rPr>
              <a:t>，</a:t>
            </a:r>
            <a:r>
              <a:rPr lang="zh-CN" altLang="en-US" sz="1800" dirty="0">
                <a:latin typeface="+mn-ea"/>
              </a:rPr>
              <a:t>后置摄像头</a:t>
            </a:r>
            <a:r>
              <a:rPr lang="zh-CN" altLang="en-US" sz="1800" dirty="0" smtClean="0">
                <a:latin typeface="+mn-ea"/>
              </a:rPr>
              <a:t>：</a:t>
            </a:r>
            <a:r>
              <a:rPr lang="en-US" altLang="zh-CN" sz="1800" dirty="0" smtClean="0">
                <a:latin typeface="+mn-ea"/>
              </a:rPr>
              <a:t>500</a:t>
            </a:r>
            <a:r>
              <a:rPr lang="zh-CN" altLang="en-US" sz="1800" dirty="0" smtClean="0">
                <a:latin typeface="+mn-ea"/>
              </a:rPr>
              <a:t>万像素</a:t>
            </a:r>
            <a:endParaRPr kumimoji="0" lang="en-US" altLang="zh-CN" sz="1800" dirty="0">
              <a:latin typeface="+mn-ea"/>
              <a:cs typeface="Courier New" charset="0"/>
            </a:endParaRPr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3" name="图片 2" descr="QQ20130606-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96952"/>
            <a:ext cx="2832100" cy="3568700"/>
          </a:xfrm>
          <a:prstGeom prst="rect">
            <a:avLst/>
          </a:prstGeom>
        </p:spPr>
      </p:pic>
      <p:pic>
        <p:nvPicPr>
          <p:cNvPr id="4" name="图片 3" descr="QQ20130606-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996952"/>
            <a:ext cx="31115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iPad4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1844824"/>
            <a:ext cx="8136904" cy="1080120"/>
          </a:xfrm>
        </p:spPr>
        <p:txBody>
          <a:bodyPr/>
          <a:lstStyle/>
          <a:p>
            <a:r>
              <a:rPr kumimoji="0" lang="en-US" altLang="zh-CN" sz="1800" dirty="0">
                <a:latin typeface="+mn-ea"/>
                <a:cs typeface="Courier New" charset="0"/>
              </a:rPr>
              <a:t>2012</a:t>
            </a:r>
            <a:r>
              <a:rPr kumimoji="0" lang="zh-CN" altLang="en-US" sz="1800" dirty="0">
                <a:latin typeface="+mn-ea"/>
                <a:cs typeface="Courier New" charset="0"/>
              </a:rPr>
              <a:t>年发布</a:t>
            </a:r>
            <a:endParaRPr kumimoji="0" lang="en-US" altLang="zh-CN" sz="1800" dirty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A6X</a:t>
            </a:r>
            <a:r>
              <a:rPr kumimoji="0" lang="zh-CN" altLang="en-US" sz="1800" dirty="0">
                <a:latin typeface="+mn-ea"/>
                <a:cs typeface="Courier New" charset="0"/>
              </a:rPr>
              <a:t>双核处理器</a:t>
            </a:r>
            <a:r>
              <a:rPr kumimoji="0" lang="en-US" altLang="zh-CN" sz="1800" dirty="0">
                <a:latin typeface="+mn-ea"/>
                <a:cs typeface="Courier New" charset="0"/>
              </a:rPr>
              <a:t>，9.7</a:t>
            </a:r>
            <a:r>
              <a:rPr kumimoji="0" lang="zh-CN" altLang="en-US" sz="1800" dirty="0">
                <a:latin typeface="+mn-ea"/>
                <a:cs typeface="Courier New" charset="0"/>
              </a:rPr>
              <a:t>英寸</a:t>
            </a:r>
            <a:r>
              <a:rPr kumimoji="0" lang="en-US" altLang="zh-CN" sz="1800" dirty="0">
                <a:latin typeface="+mn-ea"/>
                <a:cs typeface="Courier New" charset="0"/>
              </a:rPr>
              <a:t>Retina</a:t>
            </a:r>
            <a:r>
              <a:rPr kumimoji="0" lang="zh-CN" altLang="en-US" sz="1800" dirty="0">
                <a:latin typeface="+mn-ea"/>
                <a:cs typeface="Courier New" charset="0"/>
              </a:rPr>
              <a:t>显示屏，</a:t>
            </a:r>
            <a:r>
              <a:rPr lang="en-US" altLang="zh-CN" sz="1800" dirty="0">
                <a:latin typeface="+mn-ea"/>
              </a:rPr>
              <a:t>2048x1536</a:t>
            </a:r>
            <a:r>
              <a:rPr lang="zh-CN" altLang="en-US" sz="1800" dirty="0"/>
              <a:t>像素分辨率</a:t>
            </a:r>
            <a:endParaRPr lang="en-US" altLang="zh-CN" sz="1800" dirty="0"/>
          </a:p>
          <a:p>
            <a:r>
              <a:rPr lang="zh-CN" altLang="en-US" sz="1800" dirty="0">
                <a:latin typeface="+mn-ea"/>
              </a:rPr>
              <a:t>前置摄像头</a:t>
            </a:r>
            <a:r>
              <a:rPr lang="zh-CN" altLang="en-US" sz="1800" dirty="0" smtClean="0">
                <a:latin typeface="+mn-ea"/>
              </a:rPr>
              <a:t>：</a:t>
            </a:r>
            <a:r>
              <a:rPr lang="en-US" altLang="zh-CN" sz="1800" dirty="0" smtClean="0">
                <a:latin typeface="+mn-ea"/>
              </a:rPr>
              <a:t>120</a:t>
            </a:r>
            <a:r>
              <a:rPr lang="zh-CN" altLang="en-US" sz="1800" dirty="0">
                <a:latin typeface="+mn-ea"/>
              </a:rPr>
              <a:t>万像素</a:t>
            </a:r>
            <a:r>
              <a:rPr lang="zh-CN" altLang="zh-CN" sz="1800" dirty="0">
                <a:latin typeface="+mn-ea"/>
              </a:rPr>
              <a:t>，</a:t>
            </a:r>
            <a:r>
              <a:rPr lang="zh-CN" altLang="en-US" sz="1800" dirty="0">
                <a:latin typeface="+mn-ea"/>
              </a:rPr>
              <a:t>后置摄像头：</a:t>
            </a:r>
            <a:r>
              <a:rPr lang="en-US" altLang="zh-CN" sz="1800" dirty="0">
                <a:latin typeface="+mn-ea"/>
              </a:rPr>
              <a:t>500</a:t>
            </a:r>
            <a:r>
              <a:rPr lang="zh-CN" altLang="en-US" sz="1800" dirty="0">
                <a:latin typeface="+mn-ea"/>
              </a:rPr>
              <a:t>万像素</a:t>
            </a:r>
            <a:endParaRPr kumimoji="0" lang="en-US" altLang="zh-CN" sz="1800" dirty="0">
              <a:latin typeface="+mn-ea"/>
              <a:cs typeface="Courier New" charset="0"/>
            </a:endParaRPr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3" name="图片 2" descr="QQ20130606-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996952"/>
            <a:ext cx="2988940" cy="3654757"/>
          </a:xfrm>
          <a:prstGeom prst="rect">
            <a:avLst/>
          </a:prstGeom>
        </p:spPr>
      </p:pic>
      <p:pic>
        <p:nvPicPr>
          <p:cNvPr id="4" name="图片 3" descr="QQ20130606-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96952"/>
            <a:ext cx="3039864" cy="369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iPod Touch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1844824"/>
            <a:ext cx="8280920" cy="1368152"/>
          </a:xfrm>
        </p:spPr>
        <p:txBody>
          <a:bodyPr/>
          <a:lstStyle/>
          <a:p>
            <a:r>
              <a:rPr lang="en-US" altLang="zh-TW" sz="1800" dirty="0">
                <a:latin typeface="+mn-ea"/>
              </a:rPr>
              <a:t>iPod </a:t>
            </a:r>
            <a:r>
              <a:rPr lang="en-US" altLang="zh-CN" sz="1800" dirty="0" smtClean="0">
                <a:latin typeface="+mn-ea"/>
              </a:rPr>
              <a:t>T</a:t>
            </a:r>
            <a:r>
              <a:rPr lang="en-US" altLang="zh-TW" sz="1800" dirty="0" smtClean="0">
                <a:latin typeface="+mn-ea"/>
              </a:rPr>
              <a:t>ouch</a:t>
            </a:r>
            <a:r>
              <a:rPr lang="zh-TW" altLang="en-US" sz="1800" dirty="0">
                <a:latin typeface="+mn-ea"/>
              </a:rPr>
              <a:t>是一台没有电话服务功能的</a:t>
            </a:r>
            <a:r>
              <a:rPr lang="en-US" altLang="zh-TW" sz="1800" dirty="0" smtClean="0">
                <a:latin typeface="+mn-ea"/>
              </a:rPr>
              <a:t>iPhone</a:t>
            </a:r>
            <a:endParaRPr lang="en-US" altLang="zh-TW" sz="1800" dirty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可以使用</a:t>
            </a:r>
            <a:r>
              <a:rPr lang="en-US" altLang="zh-CN" sz="1800" dirty="0" smtClean="0">
                <a:latin typeface="+mn-ea"/>
              </a:rPr>
              <a:t>wifi</a:t>
            </a:r>
            <a:r>
              <a:rPr lang="zh-CN" altLang="en-US" sz="1800" dirty="0">
                <a:latin typeface="+mn-ea"/>
              </a:rPr>
              <a:t>接入无线网络，拥有和</a:t>
            </a:r>
            <a:r>
              <a:rPr lang="en-US" altLang="zh-CN" sz="1800" dirty="0">
                <a:latin typeface="+mn-ea"/>
              </a:rPr>
              <a:t>iPhone</a:t>
            </a:r>
            <a:r>
              <a:rPr lang="zh-CN" altLang="en-US" sz="1800" dirty="0">
                <a:latin typeface="+mn-ea"/>
              </a:rPr>
              <a:t>一样</a:t>
            </a:r>
            <a:r>
              <a:rPr lang="zh-CN" altLang="en-US" sz="1800" dirty="0" smtClean="0">
                <a:latin typeface="+mn-ea"/>
              </a:rPr>
              <a:t>的上网体验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可以通过苹果皮实现打电话和</a:t>
            </a:r>
            <a:r>
              <a:rPr lang="zh-CN" altLang="en-US" sz="1800" dirty="0">
                <a:latin typeface="+mn-ea"/>
              </a:rPr>
              <a:t>短信功</a:t>
            </a:r>
            <a:r>
              <a:rPr lang="zh-CN" altLang="en-US" sz="1800" dirty="0" smtClean="0">
                <a:latin typeface="+mn-ea"/>
              </a:rPr>
              <a:t>能</a:t>
            </a:r>
            <a:endParaRPr lang="en-US" altLang="zh-CN" sz="1800" dirty="0" smtClean="0">
              <a:latin typeface="+mn-ea"/>
            </a:endParaRP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已经出到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iPod Touch5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版本了，下图为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iPod Touch4</a:t>
            </a:r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3" name="图片 2" descr="QQ20130606-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223060"/>
            <a:ext cx="4896544" cy="366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Apple TV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1844824"/>
            <a:ext cx="8496944" cy="1296144"/>
          </a:xfrm>
        </p:spPr>
        <p:txBody>
          <a:bodyPr/>
          <a:lstStyle/>
          <a:p>
            <a:r>
              <a:rPr lang="zh-CN" altLang="en-US" sz="1800" dirty="0">
                <a:latin typeface="+mn-ea"/>
              </a:rPr>
              <a:t>苹果公司推</a:t>
            </a:r>
            <a:r>
              <a:rPr lang="zh-CN" altLang="en-US" sz="1800" dirty="0" smtClean="0">
                <a:latin typeface="+mn-ea"/>
              </a:rPr>
              <a:t>出的一款高清电视机顶盒产品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可以通过</a:t>
            </a:r>
            <a:r>
              <a:rPr lang="en-US" altLang="zh-CN" sz="1800" dirty="0">
                <a:latin typeface="+mn-ea"/>
              </a:rPr>
              <a:t>Apple TV</a:t>
            </a:r>
            <a:r>
              <a:rPr lang="zh-CN" altLang="en-US" sz="1800" dirty="0" smtClean="0">
                <a:latin typeface="+mn-ea"/>
              </a:rPr>
              <a:t>在线收看电视节目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可以通过</a:t>
            </a:r>
            <a:r>
              <a:rPr lang="en-US" altLang="zh-CN" sz="1800" dirty="0">
                <a:latin typeface="+mn-ea"/>
              </a:rPr>
              <a:t>Airplay</a:t>
            </a:r>
            <a:r>
              <a:rPr lang="zh-CN" altLang="en-US" sz="1800" dirty="0">
                <a:latin typeface="+mn-ea"/>
              </a:rPr>
              <a:t>功能，将</a:t>
            </a:r>
            <a:r>
              <a:rPr lang="en-US" altLang="zh-CN" sz="1800" dirty="0">
                <a:latin typeface="+mn-ea"/>
              </a:rPr>
              <a:t>iPad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iPhone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iPod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>
                <a:latin typeface="+mn-ea"/>
              </a:rPr>
              <a:t>PC</a:t>
            </a:r>
            <a:r>
              <a:rPr lang="zh-CN" altLang="en-US" sz="1800" dirty="0">
                <a:latin typeface="+mn-ea"/>
              </a:rPr>
              <a:t>中的照片、视频和音乐通过传输到电视上进行播放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3" name="图片 2" descr="QQ20130606-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12975"/>
            <a:ext cx="4392488" cy="357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zh-CN" altLang="en-US" dirty="0" smtClean="0">
                <a:latin typeface="+mj-ea"/>
                <a:cs typeface="Courier New" charset="0"/>
              </a:rPr>
              <a:t>总结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1988840"/>
            <a:ext cx="8496944" cy="1800200"/>
          </a:xfrm>
        </p:spPr>
        <p:txBody>
          <a:bodyPr/>
          <a:lstStyle/>
          <a:p>
            <a:r>
              <a:rPr lang="zh-CN" altLang="en-US" sz="1800" dirty="0">
                <a:latin typeface="+mn-ea"/>
              </a:rPr>
              <a:t>乔布斯并不是</a:t>
            </a:r>
            <a:r>
              <a:rPr lang="en-US" altLang="zh-CN" sz="1800" dirty="0">
                <a:latin typeface="+mn-ea"/>
              </a:rPr>
              <a:t>PC</a:t>
            </a:r>
            <a:r>
              <a:rPr lang="zh-CN" altLang="en-US" sz="1800" dirty="0">
                <a:latin typeface="+mn-ea"/>
              </a:rPr>
              <a:t>（电脑）的发明者，</a:t>
            </a:r>
            <a:r>
              <a:rPr lang="zh-CN" altLang="en-US" sz="1800" dirty="0" smtClean="0">
                <a:latin typeface="+mn-ea"/>
              </a:rPr>
              <a:t>但是苹果电脑却使人眼睛发光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他也没有发</a:t>
            </a:r>
            <a:r>
              <a:rPr lang="zh-CN" altLang="en-US" sz="1800" dirty="0">
                <a:latin typeface="+mn-ea"/>
              </a:rPr>
              <a:t>明</a:t>
            </a:r>
            <a:r>
              <a:rPr lang="en-US" altLang="zh-CN" sz="1800" dirty="0">
                <a:latin typeface="+mn-ea"/>
              </a:rPr>
              <a:t>MP3</a:t>
            </a:r>
            <a:r>
              <a:rPr lang="zh-CN" altLang="en-US" sz="1800" dirty="0">
                <a:latin typeface="+mn-ea"/>
              </a:rPr>
              <a:t>，但</a:t>
            </a:r>
            <a:r>
              <a:rPr lang="en-US" altLang="zh-CN" sz="1800" dirty="0">
                <a:latin typeface="+mn-ea"/>
              </a:rPr>
              <a:t>iPod</a:t>
            </a:r>
            <a:r>
              <a:rPr lang="zh-CN" altLang="en-US" sz="1800" dirty="0">
                <a:latin typeface="+mn-ea"/>
              </a:rPr>
              <a:t>却风靡</a:t>
            </a:r>
            <a:r>
              <a:rPr lang="zh-CN" altLang="en-US" sz="1800" dirty="0" smtClean="0">
                <a:latin typeface="+mn-ea"/>
              </a:rPr>
              <a:t>世界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他以前没有做过手</a:t>
            </a:r>
            <a:r>
              <a:rPr lang="zh-CN" altLang="en-US" sz="1800" dirty="0">
                <a:latin typeface="+mn-ea"/>
              </a:rPr>
              <a:t>机，但</a:t>
            </a:r>
            <a:r>
              <a:rPr lang="en-US" altLang="zh-CN" sz="1800" dirty="0">
                <a:latin typeface="+mn-ea"/>
              </a:rPr>
              <a:t>iPhone</a:t>
            </a:r>
            <a:r>
              <a:rPr lang="zh-CN" altLang="en-US" sz="1800" dirty="0">
                <a:latin typeface="+mn-ea"/>
              </a:rPr>
              <a:t>将诺基 亚摩托罗拉打得落花</a:t>
            </a:r>
            <a:r>
              <a:rPr lang="zh-CN" altLang="en-US" sz="1800" dirty="0" smtClean="0">
                <a:latin typeface="+mn-ea"/>
              </a:rPr>
              <a:t>流水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在乔布斯之前许多人做平板电脑失败</a:t>
            </a:r>
            <a:r>
              <a:rPr lang="zh-CN" altLang="en-US" sz="1800" dirty="0">
                <a:latin typeface="+mn-ea"/>
              </a:rPr>
              <a:t>了，但</a:t>
            </a:r>
            <a:r>
              <a:rPr lang="en-US" altLang="zh-CN" sz="1800" dirty="0">
                <a:latin typeface="+mn-ea"/>
              </a:rPr>
              <a:t>iPad</a:t>
            </a:r>
            <a:r>
              <a:rPr lang="zh-CN" altLang="en-US" sz="1800" dirty="0">
                <a:latin typeface="+mn-ea"/>
              </a:rPr>
              <a:t>却激发了消费</a:t>
            </a:r>
            <a:r>
              <a:rPr lang="zh-CN" altLang="en-US" sz="1800" dirty="0" smtClean="0">
                <a:latin typeface="+mn-ea"/>
              </a:rPr>
              <a:t>者的狂热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所谓创</a:t>
            </a:r>
            <a:r>
              <a:rPr lang="zh-CN" altLang="en-US" sz="1800" dirty="0">
                <a:latin typeface="+mn-ea"/>
              </a:rPr>
              <a:t>新，就是把别人已经做过的东西再做得更 好一点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9807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iPhone</a:t>
            </a:r>
            <a:r>
              <a:rPr kumimoji="0" lang="zh-CN" altLang="en-US" dirty="0" smtClean="0">
                <a:latin typeface="+mj-ea"/>
                <a:cs typeface="Courier New" charset="0"/>
              </a:rPr>
              <a:t>一代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491880" y="1989139"/>
            <a:ext cx="5258420" cy="1727893"/>
          </a:xfrm>
        </p:spPr>
        <p:txBody>
          <a:bodyPr/>
          <a:lstStyle/>
          <a:p>
            <a:r>
              <a:rPr kumimoji="0" lang="en-US" altLang="zh-CN" sz="1800" dirty="0" smtClean="0">
                <a:latin typeface="+mn-ea"/>
                <a:cs typeface="Courier New" charset="0"/>
              </a:rPr>
              <a:t>2007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年发布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支持电子邮件、移动通话、短信、网络浏览等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采取触摸键盘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3.5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英寸，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480x320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像素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后置摄像头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200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万像素</a:t>
            </a:r>
            <a:endParaRPr kumimoji="0" lang="zh-CN" altLang="en-US" sz="1800" dirty="0">
              <a:latin typeface="+mn-ea"/>
              <a:cs typeface="Courier New" charset="0"/>
            </a:endParaRPr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3" name="图片 2" descr="QQ20130606-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909852"/>
            <a:ext cx="2195736" cy="4543484"/>
          </a:xfrm>
          <a:prstGeom prst="rect">
            <a:avLst/>
          </a:prstGeom>
        </p:spPr>
      </p:pic>
      <p:pic>
        <p:nvPicPr>
          <p:cNvPr id="4" name="图片 3" descr="QQ20130606-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700138"/>
            <a:ext cx="3744416" cy="3113238"/>
          </a:xfrm>
          <a:prstGeom prst="rect">
            <a:avLst/>
          </a:prstGeom>
        </p:spPr>
      </p:pic>
      <p:pic>
        <p:nvPicPr>
          <p:cNvPr id="5" name="图片 4" descr="QQ20130606-1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88840"/>
            <a:ext cx="1276903" cy="4320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iPhone</a:t>
            </a:r>
            <a:r>
              <a:rPr kumimoji="0" lang="zh-CN" altLang="en-US" dirty="0" smtClean="0">
                <a:latin typeface="+mj-ea"/>
                <a:cs typeface="Courier New" charset="0"/>
              </a:rPr>
              <a:t>趣事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528" y="1844824"/>
            <a:ext cx="8496944" cy="4176464"/>
          </a:xfrm>
        </p:spPr>
        <p:txBody>
          <a:bodyPr/>
          <a:lstStyle/>
          <a:p>
            <a:r>
              <a:rPr kumimoji="0" lang="en-US" altLang="zh-CN" sz="1800" dirty="0" smtClean="0">
                <a:latin typeface="+mn-ea"/>
                <a:cs typeface="Courier New" charset="0"/>
              </a:rPr>
              <a:t>iPhone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的出现，让不少人发出这样的感叹：世界上有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2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种手机，一种叫做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iPhone</a:t>
            </a:r>
            <a:r>
              <a:rPr kumimoji="0" lang="zh-CN" altLang="en-US" sz="1800" dirty="0">
                <a:latin typeface="+mn-ea"/>
                <a:cs typeface="Courier New" charset="0"/>
              </a:rPr>
              <a:t>，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一种叫做所有其他手机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iPhone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有句非常有意思的广告词：</a:t>
            </a:r>
            <a:r>
              <a:rPr lang="en-US" altLang="zh-CN" sz="1800" dirty="0"/>
              <a:t>If you </a:t>
            </a:r>
            <a:r>
              <a:rPr lang="en-US" altLang="zh-CN" sz="1800" dirty="0" smtClean="0"/>
              <a:t>don‘t </a:t>
            </a:r>
            <a:r>
              <a:rPr lang="en-US" altLang="zh-CN" sz="1800" dirty="0"/>
              <a:t>have an iPhone, well, you </a:t>
            </a:r>
            <a:r>
              <a:rPr lang="en-US" altLang="zh-CN" sz="1800" dirty="0" smtClean="0"/>
              <a:t>don’t </a:t>
            </a:r>
            <a:r>
              <a:rPr lang="en-US" altLang="zh-CN" sz="1800" dirty="0"/>
              <a:t>have an </a:t>
            </a:r>
            <a:r>
              <a:rPr lang="en-US" altLang="zh-CN" sz="1800" dirty="0" smtClean="0"/>
              <a:t>iPhone</a:t>
            </a:r>
            <a:r>
              <a:rPr lang="zh-CN" altLang="zh-CN" sz="1800" dirty="0" smtClean="0"/>
              <a:t>。</a:t>
            </a:r>
            <a:r>
              <a:rPr lang="zh-CN" altLang="en-US" sz="1800" dirty="0" smtClean="0"/>
              <a:t>大致意思是：</a:t>
            </a:r>
            <a:r>
              <a:rPr lang="zh-CN" altLang="en-US" sz="1800" dirty="0"/>
              <a:t>如果你没有 </a:t>
            </a:r>
            <a:r>
              <a:rPr lang="en-US" altLang="zh-CN" sz="1800" dirty="0"/>
              <a:t>iPhone</a:t>
            </a:r>
            <a:r>
              <a:rPr lang="zh-CN" altLang="en-US" sz="1800" dirty="0"/>
              <a:t>，你也就没有了 </a:t>
            </a:r>
            <a:r>
              <a:rPr lang="en-US" altLang="zh-CN" sz="1800" dirty="0"/>
              <a:t>iPhone </a:t>
            </a:r>
            <a:r>
              <a:rPr lang="zh-CN" altLang="en-US" sz="1800" dirty="0"/>
              <a:t>的所有精彩功能</a:t>
            </a:r>
            <a:endParaRPr kumimoji="0" lang="zh-CN" altLang="en-US" sz="1800" dirty="0">
              <a:latin typeface="+mn-ea"/>
              <a:cs typeface="Courier New" charset="0"/>
            </a:endParaRPr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26927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iPhone</a:t>
            </a:r>
            <a:r>
              <a:rPr kumimoji="0" lang="en-US" altLang="en-US" dirty="0" smtClean="0">
                <a:latin typeface="+mj-ea"/>
                <a:cs typeface="Courier New" charset="0"/>
              </a:rPr>
              <a:t>二</a:t>
            </a:r>
            <a:r>
              <a:rPr kumimoji="0" lang="zh-CN" altLang="en-US" dirty="0" smtClean="0">
                <a:latin typeface="+mj-ea"/>
                <a:cs typeface="Courier New" charset="0"/>
              </a:rPr>
              <a:t>代（</a:t>
            </a:r>
            <a:r>
              <a:rPr kumimoji="0" lang="en-US" altLang="zh-CN" dirty="0" smtClean="0">
                <a:latin typeface="+mj-ea"/>
                <a:cs typeface="Courier New" charset="0"/>
              </a:rPr>
              <a:t>iPhone3G</a:t>
            </a:r>
            <a:r>
              <a:rPr kumimoji="0" lang="zh-CN" altLang="en-US" dirty="0" smtClean="0">
                <a:latin typeface="+mj-ea"/>
                <a:cs typeface="Courier New" charset="0"/>
              </a:rPr>
              <a:t>）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528" y="1844824"/>
            <a:ext cx="3816424" cy="1368151"/>
          </a:xfrm>
        </p:spPr>
        <p:txBody>
          <a:bodyPr/>
          <a:lstStyle/>
          <a:p>
            <a:r>
              <a:rPr kumimoji="0" lang="en-US" altLang="zh-CN" sz="1800" dirty="0" smtClean="0">
                <a:latin typeface="+mn-ea"/>
                <a:cs typeface="Courier New" charset="0"/>
              </a:rPr>
              <a:t>2008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年发布</a:t>
            </a: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增加了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3G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的功能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>
                <a:latin typeface="+mn-ea"/>
                <a:cs typeface="Courier New" charset="0"/>
              </a:rPr>
              <a:t>3.5</a:t>
            </a:r>
            <a:r>
              <a:rPr kumimoji="0" lang="zh-CN" altLang="en-US" sz="1800" dirty="0">
                <a:latin typeface="+mn-ea"/>
                <a:cs typeface="Courier New" charset="0"/>
              </a:rPr>
              <a:t>英寸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480x320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像素分辨率</a:t>
            </a:r>
            <a:endParaRPr kumimoji="0" lang="en-US" altLang="zh-CN" sz="1800" dirty="0">
              <a:latin typeface="+mn-ea"/>
              <a:cs typeface="Courier New" charset="0"/>
            </a:endParaRPr>
          </a:p>
          <a:p>
            <a:r>
              <a:rPr kumimoji="0" lang="zh-CN" altLang="en-US" sz="1800" dirty="0">
                <a:latin typeface="+mn-ea"/>
                <a:cs typeface="Courier New" charset="0"/>
              </a:rPr>
              <a:t>后置摄像头</a:t>
            </a:r>
            <a:r>
              <a:rPr kumimoji="0" lang="en-US" altLang="zh-CN" sz="1800" dirty="0">
                <a:latin typeface="+mn-ea"/>
                <a:cs typeface="Courier New" charset="0"/>
              </a:rPr>
              <a:t>200</a:t>
            </a:r>
            <a:r>
              <a:rPr kumimoji="0" lang="zh-CN" altLang="en-US" sz="1800" dirty="0">
                <a:latin typeface="+mn-ea"/>
                <a:cs typeface="Courier New" charset="0"/>
              </a:rPr>
              <a:t>万像素</a:t>
            </a:r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7" name="图片 6" descr="QQ20130606-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84984"/>
            <a:ext cx="3528392" cy="3562538"/>
          </a:xfrm>
          <a:prstGeom prst="rect">
            <a:avLst/>
          </a:prstGeom>
        </p:spPr>
      </p:pic>
      <p:pic>
        <p:nvPicPr>
          <p:cNvPr id="8" name="图片 7" descr="QQ20130606-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96952"/>
            <a:ext cx="3744416" cy="373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iPhone</a:t>
            </a:r>
            <a:r>
              <a:rPr kumimoji="0" lang="en-US" altLang="en-US" dirty="0" smtClean="0">
                <a:latin typeface="+mj-ea"/>
                <a:cs typeface="Courier New" charset="0"/>
              </a:rPr>
              <a:t>三</a:t>
            </a:r>
            <a:r>
              <a:rPr kumimoji="0" lang="zh-CN" altLang="en-US" dirty="0" smtClean="0">
                <a:latin typeface="+mj-ea"/>
                <a:cs typeface="Courier New" charset="0"/>
              </a:rPr>
              <a:t>代（</a:t>
            </a:r>
            <a:r>
              <a:rPr kumimoji="0" lang="en-US" altLang="zh-CN" dirty="0" smtClean="0">
                <a:latin typeface="+mj-ea"/>
                <a:cs typeface="Courier New" charset="0"/>
              </a:rPr>
              <a:t>iPhone3GS</a:t>
            </a:r>
            <a:r>
              <a:rPr kumimoji="0" lang="zh-CN" altLang="en-US" dirty="0" smtClean="0">
                <a:latin typeface="+mj-ea"/>
                <a:cs typeface="Courier New" charset="0"/>
              </a:rPr>
              <a:t>）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1844824"/>
            <a:ext cx="8712968" cy="1440160"/>
          </a:xfrm>
        </p:spPr>
        <p:txBody>
          <a:bodyPr/>
          <a:lstStyle/>
          <a:p>
            <a:r>
              <a:rPr kumimoji="0" lang="en-US" altLang="zh-CN" sz="1800" dirty="0" smtClean="0">
                <a:latin typeface="+mn-ea"/>
                <a:cs typeface="Courier New" charset="0"/>
              </a:rPr>
              <a:t>2009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年发布</a:t>
            </a: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外观上基本跟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iPhone3G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没区别</a:t>
            </a:r>
            <a:r>
              <a:rPr kumimoji="0" lang="zh-CN" altLang="zh-CN" sz="1800" dirty="0">
                <a:latin typeface="+mn-ea"/>
                <a:cs typeface="Courier New" charset="0"/>
              </a:rPr>
              <a:t>，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速度更快，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3GS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后面的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S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就是“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Spped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”的意思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>
                <a:latin typeface="+mn-ea"/>
                <a:cs typeface="Courier New" charset="0"/>
              </a:rPr>
              <a:t>3.5</a:t>
            </a:r>
            <a:r>
              <a:rPr kumimoji="0" lang="zh-CN" altLang="en-US" sz="1800" dirty="0">
                <a:latin typeface="+mn-ea"/>
                <a:cs typeface="Courier New" charset="0"/>
              </a:rPr>
              <a:t>英寸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480x320</a:t>
            </a:r>
            <a:r>
              <a:rPr kumimoji="0" lang="zh-CN" altLang="en-US" sz="1800" dirty="0">
                <a:latin typeface="+mn-ea"/>
                <a:cs typeface="Courier New" charset="0"/>
              </a:rPr>
              <a:t>像素分辨率</a:t>
            </a:r>
            <a:endParaRPr kumimoji="0" lang="en-US" altLang="zh-CN" sz="1800" dirty="0">
              <a:latin typeface="+mn-ea"/>
              <a:cs typeface="Courier New" charset="0"/>
            </a:endParaRP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后置摄像头</a:t>
            </a:r>
            <a:r>
              <a:rPr kumimoji="0" lang="en-US" altLang="zh-CN" sz="1800" dirty="0">
                <a:latin typeface="+mn-ea"/>
                <a:cs typeface="Courier New" charset="0"/>
              </a:rPr>
              <a:t>3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00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万像素</a:t>
            </a:r>
            <a:endParaRPr kumimoji="0" lang="zh-CN" altLang="en-US" sz="1800" dirty="0">
              <a:latin typeface="+mn-ea"/>
              <a:cs typeface="Courier New" charset="0"/>
            </a:endParaRPr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7" name="图片 6" descr="QQ20130606-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56992"/>
            <a:ext cx="3312368" cy="3344423"/>
          </a:xfrm>
          <a:prstGeom prst="rect">
            <a:avLst/>
          </a:prstGeom>
        </p:spPr>
      </p:pic>
      <p:pic>
        <p:nvPicPr>
          <p:cNvPr id="8" name="图片 7" descr="QQ20130606-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357992"/>
            <a:ext cx="3275856" cy="32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2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iPhone4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1844824"/>
            <a:ext cx="7776864" cy="1728192"/>
          </a:xfrm>
        </p:spPr>
        <p:txBody>
          <a:bodyPr/>
          <a:lstStyle/>
          <a:p>
            <a:r>
              <a:rPr kumimoji="0" lang="en-US" altLang="zh-CN" sz="1800" dirty="0" smtClean="0">
                <a:latin typeface="+mn-ea"/>
                <a:cs typeface="Courier New" charset="0"/>
              </a:rPr>
              <a:t>2010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年发布，艳惊四座</a:t>
            </a: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全新外观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+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玻璃材质，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9.3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毫米厚度，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A4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单核处理器，支持多任务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3.5</a:t>
            </a:r>
            <a:r>
              <a:rPr kumimoji="0" lang="zh-CN" altLang="en-US" sz="1800" dirty="0">
                <a:latin typeface="+mn-ea"/>
                <a:cs typeface="Courier New" charset="0"/>
              </a:rPr>
              <a:t>英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寸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Retina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显示屏（视网膜屏幕），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960x640</a:t>
            </a:r>
            <a:r>
              <a:rPr kumimoji="0" lang="zh-CN" altLang="en-US" sz="1800" dirty="0">
                <a:latin typeface="+mn-ea"/>
                <a:cs typeface="Courier New" charset="0"/>
              </a:rPr>
              <a:t>像素分辨率</a:t>
            </a:r>
            <a:endParaRPr kumimoji="0" lang="en-US" altLang="zh-CN" sz="1800" dirty="0">
              <a:latin typeface="+mn-ea"/>
              <a:cs typeface="Courier New" charset="0"/>
            </a:endParaRP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后置摄像头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500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万像素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前置摄像头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30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万像素</a:t>
            </a:r>
            <a:endParaRPr kumimoji="0" lang="zh-CN" altLang="en-US" sz="1800" dirty="0">
              <a:latin typeface="+mn-ea"/>
              <a:cs typeface="Courier New" charset="0"/>
            </a:endParaRPr>
          </a:p>
          <a:p>
            <a:pPr marL="0" indent="0">
              <a:buNone/>
            </a:pPr>
            <a:endParaRPr kumimoji="0" lang="en-US" altLang="zh-CN" sz="1800" dirty="0" smtClean="0">
              <a:latin typeface="+mn-ea"/>
              <a:cs typeface="Courier New" charset="0"/>
            </a:endParaRPr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924944"/>
            <a:ext cx="450050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3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iPhone4S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1916832"/>
            <a:ext cx="4392488" cy="2088232"/>
          </a:xfrm>
        </p:spPr>
        <p:txBody>
          <a:bodyPr/>
          <a:lstStyle/>
          <a:p>
            <a:r>
              <a:rPr kumimoji="0" lang="en-US" altLang="zh-CN" sz="1800" dirty="0" smtClean="0">
                <a:latin typeface="+mn-ea"/>
                <a:cs typeface="Courier New" charset="0"/>
              </a:rPr>
              <a:t>2011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年发布</a:t>
            </a: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外观上与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iPhone4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区别不大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A5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双核处理器，性能上有较大的提升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3.5</a:t>
            </a:r>
            <a:r>
              <a:rPr kumimoji="0" lang="zh-CN" altLang="en-US" sz="1800" dirty="0">
                <a:latin typeface="+mn-ea"/>
                <a:cs typeface="Courier New" charset="0"/>
              </a:rPr>
              <a:t>英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寸，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960x640</a:t>
            </a:r>
            <a:r>
              <a:rPr kumimoji="0" lang="zh-CN" altLang="en-US" sz="1800" dirty="0">
                <a:latin typeface="+mn-ea"/>
                <a:cs typeface="Courier New" charset="0"/>
              </a:rPr>
              <a:t>像素分辨率</a:t>
            </a:r>
            <a:endParaRPr kumimoji="0" lang="en-US" altLang="zh-CN" sz="1800" dirty="0">
              <a:latin typeface="+mn-ea"/>
              <a:cs typeface="Courier New" charset="0"/>
            </a:endParaRPr>
          </a:p>
          <a:p>
            <a:r>
              <a:rPr kumimoji="0" lang="zh-CN" altLang="en-US" sz="1800" dirty="0">
                <a:latin typeface="+mn-ea"/>
                <a:cs typeface="Courier New" charset="0"/>
              </a:rPr>
              <a:t>后置摄像头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800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万像素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zh-CN" altLang="en-US" sz="1800" dirty="0">
                <a:latin typeface="+mn-ea"/>
                <a:cs typeface="Courier New" charset="0"/>
              </a:rPr>
              <a:t>前置摄像头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30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万像素</a:t>
            </a:r>
            <a:endParaRPr kumimoji="0" lang="zh-CN" altLang="en-US" sz="1800" dirty="0">
              <a:latin typeface="+mn-ea"/>
              <a:cs typeface="Courier New" charset="0"/>
            </a:endParaRPr>
          </a:p>
          <a:p>
            <a:endParaRPr kumimoji="0" lang="en-US" altLang="zh-CN" sz="1800" dirty="0" smtClean="0">
              <a:latin typeface="+mn-ea"/>
              <a:cs typeface="Courier New" charset="0"/>
            </a:endParaRPr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3" name="图片 2" descr="QQ20130606-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63700"/>
            <a:ext cx="30353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4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iPhone</a:t>
            </a:r>
            <a:r>
              <a:rPr kumimoji="0" lang="en-US" altLang="zh-CN" dirty="0">
                <a:latin typeface="+mj-ea"/>
                <a:cs typeface="Courier New" charset="0"/>
              </a:rPr>
              <a:t>5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1916832"/>
            <a:ext cx="5976664" cy="2088232"/>
          </a:xfrm>
        </p:spPr>
        <p:txBody>
          <a:bodyPr/>
          <a:lstStyle/>
          <a:p>
            <a:r>
              <a:rPr kumimoji="0" lang="en-US" altLang="zh-CN" sz="1800" dirty="0" smtClean="0">
                <a:latin typeface="+mn-ea"/>
                <a:cs typeface="Courier New" charset="0"/>
              </a:rPr>
              <a:t>2012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年发布</a:t>
            </a: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全新外观，机身更轻薄，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7.6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毫米厚度，屏幕更大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A6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双核处理器，速度更快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en-US" altLang="zh-CN" sz="1800" dirty="0" smtClean="0">
                <a:latin typeface="+mn-ea"/>
                <a:cs typeface="Courier New" charset="0"/>
              </a:rPr>
              <a:t>4.0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英寸，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1136x640</a:t>
            </a:r>
            <a:r>
              <a:rPr kumimoji="0" lang="zh-CN" altLang="en-US" sz="1800" dirty="0">
                <a:latin typeface="+mn-ea"/>
                <a:cs typeface="Courier New" charset="0"/>
              </a:rPr>
              <a:t>像素分辨率</a:t>
            </a:r>
            <a:endParaRPr kumimoji="0" lang="en-US" altLang="zh-CN" sz="1800" dirty="0">
              <a:latin typeface="+mn-ea"/>
              <a:cs typeface="Courier New" charset="0"/>
            </a:endParaRPr>
          </a:p>
          <a:p>
            <a:r>
              <a:rPr kumimoji="0" lang="zh-CN" altLang="en-US" sz="1800" dirty="0">
                <a:latin typeface="+mn-ea"/>
                <a:cs typeface="Courier New" charset="0"/>
              </a:rPr>
              <a:t>后置摄像头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800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万像素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  <a:p>
            <a:r>
              <a:rPr kumimoji="0" lang="zh-CN" altLang="en-US" sz="1800" dirty="0" smtClean="0">
                <a:latin typeface="+mn-ea"/>
                <a:cs typeface="Courier New" charset="0"/>
              </a:rPr>
              <a:t>前置摄像头</a:t>
            </a:r>
            <a:r>
              <a:rPr kumimoji="0" lang="en-US" altLang="zh-CN" sz="1800" dirty="0" smtClean="0">
                <a:latin typeface="+mn-ea"/>
                <a:cs typeface="Courier New" charset="0"/>
              </a:rPr>
              <a:t>120</a:t>
            </a:r>
            <a:r>
              <a:rPr kumimoji="0" lang="zh-CN" altLang="en-US" sz="1800" dirty="0" smtClean="0">
                <a:latin typeface="+mn-ea"/>
                <a:cs typeface="Courier New" charset="0"/>
              </a:rPr>
              <a:t>万像素</a:t>
            </a:r>
            <a:endParaRPr kumimoji="0" lang="zh-CN" altLang="en-US" sz="1800" dirty="0">
              <a:latin typeface="+mn-ea"/>
              <a:cs typeface="Courier New" charset="0"/>
            </a:endParaRPr>
          </a:p>
          <a:p>
            <a:endParaRPr kumimoji="0" lang="en-US" altLang="zh-CN" sz="1800" dirty="0" smtClean="0">
              <a:latin typeface="+mn-ea"/>
              <a:cs typeface="Courier New" charset="0"/>
            </a:endParaRPr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2" name="图片 1" descr="QQ20130606-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303178"/>
            <a:ext cx="5231425" cy="3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8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iPhone</a:t>
            </a:r>
            <a:r>
              <a:rPr kumimoji="0" lang="zh-CN" altLang="en-US" dirty="0" smtClean="0">
                <a:latin typeface="+mj-ea"/>
                <a:cs typeface="Courier New" charset="0"/>
              </a:rPr>
              <a:t>的销售量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1916832"/>
            <a:ext cx="8568952" cy="792088"/>
          </a:xfrm>
        </p:spPr>
        <p:txBody>
          <a:bodyPr/>
          <a:lstStyle/>
          <a:p>
            <a:r>
              <a:rPr lang="zh-CN" altLang="en-US" sz="1800" dirty="0">
                <a:latin typeface="+mn-ea"/>
              </a:rPr>
              <a:t>自</a:t>
            </a:r>
            <a:r>
              <a:rPr lang="en-US" altLang="zh-CN" sz="1800" dirty="0">
                <a:latin typeface="+mn-ea"/>
              </a:rPr>
              <a:t>iPhone</a:t>
            </a:r>
            <a:r>
              <a:rPr lang="zh-CN" altLang="en-US" sz="1800" dirty="0">
                <a:latin typeface="+mn-ea"/>
              </a:rPr>
              <a:t>在</a:t>
            </a:r>
            <a:r>
              <a:rPr lang="en-US" altLang="zh-CN" sz="1800" dirty="0">
                <a:latin typeface="+mn-ea"/>
              </a:rPr>
              <a:t>2007</a:t>
            </a:r>
            <a:r>
              <a:rPr lang="zh-CN" altLang="en-US" sz="1800" dirty="0">
                <a:latin typeface="+mn-ea"/>
              </a:rPr>
              <a:t>年推出以来，其销售大幅增</a:t>
            </a:r>
            <a:r>
              <a:rPr lang="zh-CN" altLang="en-US" sz="1800" dirty="0" smtClean="0">
                <a:latin typeface="+mn-ea"/>
              </a:rPr>
              <a:t>加</a:t>
            </a:r>
            <a:endParaRPr lang="en-US" altLang="zh-CN" sz="1800" dirty="0" smtClean="0">
              <a:latin typeface="+mn-ea"/>
            </a:endParaRPr>
          </a:p>
          <a:p>
            <a:r>
              <a:rPr lang="en-US" altLang="zh-CN" sz="1800" dirty="0" smtClean="0">
                <a:latin typeface="+mn-ea"/>
              </a:rPr>
              <a:t>2008</a:t>
            </a:r>
            <a:r>
              <a:rPr lang="zh-CN" altLang="en-US" sz="1800" dirty="0" smtClean="0">
                <a:latin typeface="+mn-ea"/>
              </a:rPr>
              <a:t>年</a:t>
            </a:r>
            <a:r>
              <a:rPr lang="zh-CN" altLang="en-US" sz="1800" dirty="0">
                <a:latin typeface="+mn-ea"/>
              </a:rPr>
              <a:t>的销售量仅为</a:t>
            </a:r>
            <a:r>
              <a:rPr lang="en-US" altLang="zh-CN" sz="1800" dirty="0">
                <a:latin typeface="+mn-ea"/>
              </a:rPr>
              <a:t>1160</a:t>
            </a:r>
            <a:r>
              <a:rPr lang="zh-CN" altLang="en-US" sz="1800" dirty="0">
                <a:latin typeface="+mn-ea"/>
              </a:rPr>
              <a:t>万，但到了</a:t>
            </a:r>
            <a:r>
              <a:rPr lang="en-US" altLang="zh-CN" sz="1800" dirty="0" smtClean="0">
                <a:latin typeface="+mn-ea"/>
              </a:rPr>
              <a:t>2011</a:t>
            </a:r>
            <a:r>
              <a:rPr lang="zh-CN" altLang="en-US" sz="1800" dirty="0" smtClean="0">
                <a:latin typeface="+mn-ea"/>
              </a:rPr>
              <a:t>年</a:t>
            </a:r>
            <a:r>
              <a:rPr lang="zh-CN" altLang="en-US" sz="1800" dirty="0">
                <a:latin typeface="+mn-ea"/>
              </a:rPr>
              <a:t>头</a:t>
            </a:r>
            <a:r>
              <a:rPr lang="en-US" altLang="zh-CN" sz="1800" dirty="0">
                <a:latin typeface="+mn-ea"/>
              </a:rPr>
              <a:t>9</a:t>
            </a:r>
            <a:r>
              <a:rPr lang="zh-CN" altLang="en-US" sz="1800" dirty="0">
                <a:latin typeface="+mn-ea"/>
              </a:rPr>
              <a:t>个月就已经达到</a:t>
            </a:r>
            <a:r>
              <a:rPr lang="en-US" altLang="zh-CN" sz="1800" dirty="0">
                <a:latin typeface="+mn-ea"/>
              </a:rPr>
              <a:t>5520</a:t>
            </a:r>
            <a:r>
              <a:rPr lang="zh-CN" altLang="en-US" sz="1800" dirty="0">
                <a:latin typeface="+mn-ea"/>
              </a:rPr>
              <a:t>万台</a:t>
            </a:r>
            <a:endParaRPr kumimoji="0" lang="en-US" altLang="zh-CN" sz="1800" dirty="0" smtClean="0">
              <a:latin typeface="+mn-ea"/>
              <a:cs typeface="Courier New" charset="0"/>
            </a:endParaRPr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4" name="图片 3" descr="QQ20130606-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08920"/>
            <a:ext cx="50927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3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Studio">
  <a:themeElements>
    <a:clrScheme name="2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Studio">
  <a:themeElements>
    <a:clrScheme name="10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0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0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Studio">
  <a:themeElements>
    <a:clrScheme name="1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1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Studio">
  <a:themeElements>
    <a:clrScheme name="12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2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2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3_Studio">
  <a:themeElements>
    <a:clrScheme name="13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3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3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4_Studio">
  <a:themeElements>
    <a:clrScheme name="14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4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4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5_Studio">
  <a:themeElements>
    <a:clrScheme name="15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5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5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6_Studio">
  <a:themeElements>
    <a:clrScheme name="16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6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6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7_Studio">
  <a:themeElements>
    <a:clrScheme name="17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7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7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8_Studio">
  <a:themeElements>
    <a:clrScheme name="18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8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8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9_Studio">
  <a:themeElements>
    <a:clrScheme name="19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9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9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0_Studio">
  <a:themeElements>
    <a:clrScheme name="20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0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0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1_Studio">
  <a:themeElements>
    <a:clrScheme name="2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1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2_Studio">
  <a:themeElements>
    <a:clrScheme name="22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2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2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3_Studio">
  <a:themeElements>
    <a:clrScheme name="23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3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3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4_Studio">
  <a:themeElements>
    <a:clrScheme name="24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4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4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Studio">
  <a:themeElements>
    <a:clrScheme name="3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3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3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Studio">
  <a:themeElements>
    <a:clrScheme name="4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4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4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Studio">
  <a:themeElements>
    <a:clrScheme name="5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5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5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Studio">
  <a:themeElements>
    <a:clrScheme name="6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6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6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Studio">
  <a:themeElements>
    <a:clrScheme name="7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7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7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Studio">
  <a:themeElements>
    <a:clrScheme name="8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8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8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Studio">
  <a:themeElements>
    <a:clrScheme name="9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9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9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157258826</TotalTime>
  <Pages>0</Pages>
  <Words>817</Words>
  <Characters>0</Characters>
  <Application>Microsoft Macintosh PowerPoint</Application>
  <DocSecurity>0</DocSecurity>
  <PresentationFormat>全屏显示(4:3)</PresentationFormat>
  <Lines>0</Lines>
  <Paragraphs>115</Paragraphs>
  <Slides>17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24</vt:i4>
      </vt:variant>
      <vt:variant>
        <vt:lpstr>幻灯片标题</vt:lpstr>
      </vt:variant>
      <vt:variant>
        <vt:i4>17</vt:i4>
      </vt:variant>
    </vt:vector>
  </HeadingPairs>
  <TitlesOfParts>
    <vt:vector size="41" baseType="lpstr">
      <vt:lpstr>2_Studio</vt:lpstr>
      <vt:lpstr>1_Studio</vt:lpstr>
      <vt:lpstr>3_Studio</vt:lpstr>
      <vt:lpstr>4_Studio</vt:lpstr>
      <vt:lpstr>5_Studio</vt:lpstr>
      <vt:lpstr>6_Studio</vt:lpstr>
      <vt:lpstr>7_Studio</vt:lpstr>
      <vt:lpstr>8_Studio</vt:lpstr>
      <vt:lpstr>9_Studio</vt:lpstr>
      <vt:lpstr>10_Studio</vt:lpstr>
      <vt:lpstr>11_Studio</vt:lpstr>
      <vt:lpstr>12_Studio</vt:lpstr>
      <vt:lpstr>13_Studio</vt:lpstr>
      <vt:lpstr>14_Studio</vt:lpstr>
      <vt:lpstr>15_Studio</vt:lpstr>
      <vt:lpstr>16_Studio</vt:lpstr>
      <vt:lpstr>17_Studio</vt:lpstr>
      <vt:lpstr>18_Studio</vt:lpstr>
      <vt:lpstr>19_Studio</vt:lpstr>
      <vt:lpstr>20_Studio</vt:lpstr>
      <vt:lpstr>21_Studio</vt:lpstr>
      <vt:lpstr>22_Studio</vt:lpstr>
      <vt:lpstr>23_Studio</vt:lpstr>
      <vt:lpstr>24_Studio</vt:lpstr>
      <vt:lpstr>iOS设备发展史</vt:lpstr>
      <vt:lpstr>iPhone一代</vt:lpstr>
      <vt:lpstr>iPhone趣事</vt:lpstr>
      <vt:lpstr>iPhone二代（iPhone3G）</vt:lpstr>
      <vt:lpstr>iPhone三代（iPhone3GS）</vt:lpstr>
      <vt:lpstr>iPhone4</vt:lpstr>
      <vt:lpstr>iPhone4S</vt:lpstr>
      <vt:lpstr>iPhone5</vt:lpstr>
      <vt:lpstr>iPhone的销售量</vt:lpstr>
      <vt:lpstr>iPhone为何如此受欢迎</vt:lpstr>
      <vt:lpstr>iPad1</vt:lpstr>
      <vt:lpstr>iPad2</vt:lpstr>
      <vt:lpstr>The new iPad</vt:lpstr>
      <vt:lpstr>iPad4</vt:lpstr>
      <vt:lpstr>iPod Touch</vt:lpstr>
      <vt:lpstr>Apple TV</vt:lpstr>
      <vt:lpstr>总结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OS X婵炲濮撮鍥╁垝?</dc:title>
  <dc:subject/>
  <dc:creator>Tian</dc:creator>
  <cp:keywords/>
  <dc:description/>
  <cp:lastModifiedBy>Ming Jie Li</cp:lastModifiedBy>
  <cp:revision>693</cp:revision>
  <cp:lastPrinted>1899-12-30T00:00:00Z</cp:lastPrinted>
  <dcterms:created xsi:type="dcterms:W3CDTF">2011-09-13T11:12:52Z</dcterms:created>
  <dcterms:modified xsi:type="dcterms:W3CDTF">2013-07-22T12:37:02Z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