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28"/>
  </p:notesMasterIdLst>
  <p:handoutMasterIdLst>
    <p:handoutMasterId r:id="rId29"/>
  </p:handoutMasterIdLst>
  <p:sldIdLst>
    <p:sldId id="1551" r:id="rId2"/>
    <p:sldId id="1552" r:id="rId3"/>
    <p:sldId id="1553" r:id="rId4"/>
    <p:sldId id="1554" r:id="rId5"/>
    <p:sldId id="1555" r:id="rId6"/>
    <p:sldId id="1556" r:id="rId7"/>
    <p:sldId id="1557" r:id="rId8"/>
    <p:sldId id="1558" r:id="rId9"/>
    <p:sldId id="1559" r:id="rId10"/>
    <p:sldId id="1560" r:id="rId11"/>
    <p:sldId id="1561" r:id="rId12"/>
    <p:sldId id="1562" r:id="rId13"/>
    <p:sldId id="1563" r:id="rId14"/>
    <p:sldId id="1564" r:id="rId15"/>
    <p:sldId id="1565" r:id="rId16"/>
    <p:sldId id="1566" r:id="rId17"/>
    <p:sldId id="1567" r:id="rId18"/>
    <p:sldId id="1568" r:id="rId19"/>
    <p:sldId id="1569" r:id="rId20"/>
    <p:sldId id="1570" r:id="rId21"/>
    <p:sldId id="1571" r:id="rId22"/>
    <p:sldId id="1572" r:id="rId23"/>
    <p:sldId id="1573" r:id="rId24"/>
    <p:sldId id="1574" r:id="rId25"/>
    <p:sldId id="1575" r:id="rId26"/>
    <p:sldId id="1576" r:id="rId27"/>
  </p:sldIdLst>
  <p:sldSz cx="9144000" cy="6858000" type="screen4x3"/>
  <p:notesSz cx="6797675" cy="987425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  <p14:sldId id="1552"/>
            <p14:sldId id="1553"/>
            <p14:sldId id="1554"/>
            <p14:sldId id="1555"/>
            <p14:sldId id="1556"/>
            <p14:sldId id="1557"/>
            <p14:sldId id="1558"/>
            <p14:sldId id="1559"/>
            <p14:sldId id="1560"/>
            <p14:sldId id="1561"/>
            <p14:sldId id="1562"/>
            <p14:sldId id="1563"/>
            <p14:sldId id="1564"/>
            <p14:sldId id="1565"/>
            <p14:sldId id="1566"/>
            <p14:sldId id="1567"/>
            <p14:sldId id="1568"/>
            <p14:sldId id="1569"/>
            <p14:sldId id="1570"/>
            <p14:sldId id="1571"/>
            <p14:sldId id="1572"/>
            <p14:sldId id="1573"/>
            <p14:sldId id="1574"/>
            <p14:sldId id="1575"/>
            <p14:sldId id="157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56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15/3/15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15/3/15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Lesson 5: </a:t>
            </a:r>
            <a:r>
              <a:rPr lang="zh-TW" altLang="en-US" b="0" dirty="0"/>
              <a:t>常见</a:t>
            </a:r>
            <a:r>
              <a:rPr lang="en-US" altLang="zh-TW" b="0" dirty="0"/>
              <a:t>GUI</a:t>
            </a:r>
            <a:r>
              <a:rPr lang="zh-TW" altLang="en-US" b="0" dirty="0"/>
              <a:t>控件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12968" cy="449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标签</a:t>
            </a:r>
            <a:r>
              <a:rPr lang="zh-CN" altLang="en-US" sz="2400" dirty="0"/>
              <a:t>、文本框、</a:t>
            </a:r>
            <a:r>
              <a:rPr lang="zh-CN" altLang="en-US" sz="2400" dirty="0" smtClean="0"/>
              <a:t>滑块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按钮、分段控件、细节展开按钮、信息按钮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文本视图</a:t>
            </a:r>
            <a:r>
              <a:rPr lang="zh-CN" altLang="en-US" sz="2400" dirty="0"/>
              <a:t>、图片视图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警告</a:t>
            </a:r>
            <a:r>
              <a:rPr lang="zh-CN" altLang="en-US" sz="2400" dirty="0"/>
              <a:t>、动作表单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滚动视图、</a:t>
            </a:r>
            <a:r>
              <a:rPr lang="zh-CN" altLang="en-US" sz="2400" dirty="0" smtClean="0"/>
              <a:t>页</a:t>
            </a:r>
            <a:r>
              <a:rPr lang="zh-CN" altLang="en-US" sz="2400" dirty="0"/>
              <a:t>指示符、搜索栏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进度视图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活动</a:t>
            </a:r>
            <a:r>
              <a:rPr lang="zh-CN" altLang="en-US" sz="2400" dirty="0"/>
              <a:t>指示器、选择器、日期事件选择器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系统</a:t>
            </a:r>
            <a:r>
              <a:rPr lang="zh-CN" altLang="en-US" sz="2400" dirty="0"/>
              <a:t>提供／自定义的按钮与图标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分段控件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251337"/>
            <a:ext cx="8496944" cy="560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//</a:t>
            </a:r>
            <a:r>
              <a:rPr lang="zh-CN" altLang="en-US" sz="2000" dirty="0" smtClean="0"/>
              <a:t>分段控件切换监听方法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- (</a:t>
            </a:r>
            <a:r>
              <a:rPr lang="en-US" altLang="zh-CN" sz="2000" dirty="0" err="1" smtClean="0"/>
              <a:t>IBAction</a:t>
            </a:r>
            <a:r>
              <a:rPr lang="en-US" altLang="zh-CN" sz="2000" dirty="0" smtClean="0"/>
              <a:t>)</a:t>
            </a:r>
            <a:r>
              <a:rPr lang="en-US" altLang="zh-CN" sz="2000" dirty="0" err="1" smtClean="0"/>
              <a:t>toggleControls</a:t>
            </a:r>
            <a:r>
              <a:rPr lang="en-US" altLang="zh-CN" sz="2000" dirty="0" smtClean="0"/>
              <a:t>:(id)sender {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if </a:t>
            </a:r>
            <a:r>
              <a:rPr lang="en-US" altLang="zh-CN" sz="2000" dirty="0"/>
              <a:t>([sender </a:t>
            </a:r>
            <a:r>
              <a:rPr lang="en-US" altLang="zh-CN" sz="2000" dirty="0" err="1"/>
              <a:t>selectedSegmentIndex</a:t>
            </a:r>
            <a:r>
              <a:rPr lang="en-US" altLang="zh-CN" sz="2000" dirty="0"/>
              <a:t>] == 0) {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 err="1"/>
              <a:t>NSLog</a:t>
            </a:r>
            <a:r>
              <a:rPr lang="en-US" altLang="zh-TW" sz="2000" dirty="0"/>
              <a:t>(@"</a:t>
            </a:r>
            <a:r>
              <a:rPr lang="zh-TW" altLang="en-US" sz="2000" dirty="0"/>
              <a:t>第一段</a:t>
            </a:r>
            <a:r>
              <a:rPr lang="en-US" altLang="zh-TW" sz="2000" dirty="0"/>
              <a:t>");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if ([sender </a:t>
            </a:r>
            <a:r>
              <a:rPr lang="en-US" altLang="zh-CN" sz="2000" dirty="0" err="1"/>
              <a:t>selectedSegmentIndex</a:t>
            </a:r>
            <a:r>
              <a:rPr lang="en-US" altLang="zh-CN" sz="2000" dirty="0"/>
              <a:t>] == 1) {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err="1"/>
              <a:t>NSLog</a:t>
            </a:r>
            <a:r>
              <a:rPr lang="en-US" altLang="zh-CN" sz="2000" dirty="0"/>
              <a:t>(@"</a:t>
            </a:r>
            <a:r>
              <a:rPr lang="zh-CN" altLang="en-US" sz="2000" dirty="0"/>
              <a:t>第二段</a:t>
            </a:r>
            <a:r>
              <a:rPr lang="en-US" altLang="zh-CN" sz="2000" dirty="0"/>
              <a:t>");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if ([sender </a:t>
            </a:r>
            <a:r>
              <a:rPr lang="en-US" altLang="zh-CN" sz="2000" dirty="0" err="1"/>
              <a:t>selectedSegmentIndex</a:t>
            </a:r>
            <a:r>
              <a:rPr lang="en-US" altLang="zh-CN" sz="2000" dirty="0"/>
              <a:t>] == 2) {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err="1"/>
              <a:t>NSLog</a:t>
            </a:r>
            <a:r>
              <a:rPr lang="en-US" altLang="zh-CN" sz="2000" dirty="0"/>
              <a:t>(@"</a:t>
            </a:r>
            <a:r>
              <a:rPr lang="zh-CN" altLang="en-US" sz="2000" dirty="0"/>
              <a:t>第三段</a:t>
            </a:r>
            <a:r>
              <a:rPr lang="en-US" altLang="zh-CN" sz="2000" dirty="0"/>
              <a:t>");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964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文本视图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12776"/>
            <a:ext cx="86409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pl-PL" sz="2400" dirty="0" smtClean="0"/>
              <a:t>多行文本</a:t>
            </a:r>
            <a:r>
              <a:rPr lang="pl-PL" altLang="zh-CN" sz="2400" dirty="0" err="1"/>
              <a:t>UITextView</a:t>
            </a:r>
            <a:endParaRPr lang="pl-PL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可以设置是否可编辑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通过</a:t>
            </a:r>
            <a:r>
              <a:rPr lang="en-US" altLang="zh-CN" sz="2400" dirty="0"/>
              <a:t>IB</a:t>
            </a:r>
            <a:r>
              <a:rPr lang="zh-CN" altLang="en-US" sz="2400" dirty="0"/>
              <a:t>设置各种属性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512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图片视图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131055"/>
            <a:ext cx="85689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l-PL" altLang="zh-CN" sz="2400" dirty="0" err="1" smtClean="0"/>
              <a:t>UIImageView</a:t>
            </a:r>
            <a:endParaRPr lang="pl-PL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设置</a:t>
            </a:r>
            <a:r>
              <a:rPr lang="en-US" altLang="zh-CN" sz="2400" dirty="0"/>
              <a:t>image</a:t>
            </a:r>
            <a:r>
              <a:rPr lang="zh-CN" altLang="en-US" sz="2400" dirty="0"/>
              <a:t>属性为需要的图片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可以设置</a:t>
            </a:r>
            <a:r>
              <a:rPr lang="en-US" altLang="zh-CN" sz="2400" dirty="0"/>
              <a:t>alpha</a:t>
            </a:r>
            <a:r>
              <a:rPr lang="zh-CN" altLang="en-US" sz="2400" dirty="0"/>
              <a:t>透明度属性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400" dirty="0" smtClean="0"/>
              <a:t>tag</a:t>
            </a:r>
            <a:r>
              <a:rPr lang="en-US" altLang="zh-CN" sz="2400" dirty="0"/>
              <a:t>:</a:t>
            </a:r>
            <a:r>
              <a:rPr lang="zh-CN" altLang="en-US" sz="2400" dirty="0"/>
              <a:t>通过该属性可以在代码中引用代表的视图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通过</a:t>
            </a:r>
            <a:r>
              <a:rPr lang="en-US" altLang="zh-CN" sz="2400" dirty="0"/>
              <a:t>IB</a:t>
            </a:r>
            <a:r>
              <a:rPr lang="zh-CN" altLang="en-US" sz="2400" dirty="0"/>
              <a:t>设置其他各种属性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6078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动作表单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235949"/>
            <a:ext cx="8712968" cy="488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/>
              <a:t>@interface </a:t>
            </a:r>
            <a:r>
              <a:rPr lang="en-US" altLang="zh-CN" sz="2000" dirty="0" err="1"/>
              <a:t>UIControllerDemoViewController</a:t>
            </a:r>
            <a:r>
              <a:rPr lang="en-US" altLang="zh-CN" sz="2000" dirty="0"/>
              <a:t> : </a:t>
            </a:r>
            <a:r>
              <a:rPr lang="en-US" altLang="zh-CN" sz="2000" dirty="0" err="1"/>
              <a:t>UIViewController</a:t>
            </a:r>
            <a:r>
              <a:rPr lang="en-US" altLang="zh-CN" sz="2000" dirty="0"/>
              <a:t> &lt;</a:t>
            </a:r>
            <a:r>
              <a:rPr lang="en-US" altLang="zh-CN" sz="2000" dirty="0" err="1"/>
              <a:t>UIActionSheetDelegate</a:t>
            </a:r>
            <a:r>
              <a:rPr lang="en-US" altLang="zh-CN" sz="2000" dirty="0"/>
              <a:t>&gt;@end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//</a:t>
            </a:r>
            <a:r>
              <a:rPr lang="zh-CN" altLang="en-US" sz="2000" dirty="0"/>
              <a:t>注册按钮方法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-(</a:t>
            </a:r>
            <a:r>
              <a:rPr lang="en-US" altLang="zh-CN" sz="2000" dirty="0" err="1"/>
              <a:t>IBAction</a:t>
            </a:r>
            <a:r>
              <a:rPr lang="en-US" altLang="zh-CN" sz="2000" dirty="0"/>
              <a:t>)</a:t>
            </a:r>
            <a:r>
              <a:rPr lang="en-US" altLang="zh-CN" sz="2000" dirty="0" err="1"/>
              <a:t>regClick</a:t>
            </a:r>
            <a:r>
              <a:rPr lang="en-US" altLang="zh-CN" sz="2000" dirty="0"/>
              <a:t>:(id)sender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{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/>
              <a:t>UIActionSheet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actionSheet</a:t>
            </a:r>
            <a:r>
              <a:rPr lang="en-US" altLang="zh-CN" sz="2000" dirty="0"/>
              <a:t> = [[</a:t>
            </a:r>
            <a:r>
              <a:rPr lang="en-US" altLang="zh-CN" sz="2000" dirty="0" err="1"/>
              <a:t>UIActionSheet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alloc</a:t>
            </a:r>
            <a:r>
              <a:rPr lang="en-US" altLang="zh-CN" sz="2000" dirty="0"/>
              <a:t>]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/>
              <a:t>initWithTitle</a:t>
            </a:r>
            <a:r>
              <a:rPr lang="en-US" altLang="zh-CN" sz="2000" dirty="0"/>
              <a:t>:</a:t>
            </a:r>
            <a:r>
              <a:rPr lang="en-US" altLang="zh-CN" sz="2000" dirty="0" smtClean="0"/>
              <a:t>@“</a:t>
            </a:r>
            <a:r>
              <a:rPr lang="zh-CN" altLang="en-US" sz="2000" dirty="0" smtClean="0"/>
              <a:t>选择操作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delegate:self</a:t>
            </a:r>
            <a:r>
              <a:rPr lang="zh-CN" altLang="zh-CN" sz="2000" dirty="0"/>
              <a:t> </a:t>
            </a:r>
            <a:r>
              <a:rPr lang="en-US" altLang="zh-CN" sz="2000" dirty="0" err="1" smtClean="0"/>
              <a:t>cancelButtonTitle</a:t>
            </a:r>
            <a:r>
              <a:rPr lang="en-US" altLang="zh-CN" sz="2000" dirty="0"/>
              <a:t>:@"</a:t>
            </a:r>
            <a:r>
              <a:rPr lang="zh-CN" altLang="en-US" sz="2000" dirty="0"/>
              <a:t>取消</a:t>
            </a:r>
            <a:r>
              <a:rPr lang="en-US" altLang="zh-CN" sz="2000" dirty="0"/>
              <a:t>"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 err="1"/>
              <a:t>destructiveButtonTitle</a:t>
            </a:r>
            <a:r>
              <a:rPr lang="en-US" altLang="zh-CN" sz="2000" dirty="0"/>
              <a:t>:</a:t>
            </a:r>
            <a:r>
              <a:rPr lang="en-US" altLang="zh-CN" sz="2000" dirty="0" smtClean="0"/>
              <a:t>@“</a:t>
            </a:r>
            <a:r>
              <a:rPr lang="zh-CN" altLang="en-US" sz="2000" dirty="0" smtClean="0"/>
              <a:t>验证用户名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otherButtonTitles:nil</a:t>
            </a:r>
            <a:r>
              <a:rPr lang="en-US" altLang="zh-CN" sz="2000" dirty="0"/>
              <a:t>]</a:t>
            </a:r>
            <a:r>
              <a:rPr lang="en-US" altLang="zh-CN" sz="2000" dirty="0" smtClean="0"/>
              <a:t>;</a:t>
            </a:r>
          </a:p>
          <a:p>
            <a:pPr lvl="1">
              <a:lnSpc>
                <a:spcPct val="120000"/>
              </a:lnSpc>
            </a:pPr>
            <a:endParaRPr lang="en-US" altLang="zh-CN" sz="2000" dirty="0"/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actionSheet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showInView:self.view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actionSheet</a:t>
            </a:r>
            <a:r>
              <a:rPr lang="en-US" altLang="zh-CN" sz="2000" dirty="0"/>
              <a:t> release];</a:t>
            </a:r>
          </a:p>
          <a:p>
            <a:pPr>
              <a:lnSpc>
                <a:spcPct val="120000"/>
              </a:lnSpc>
            </a:pPr>
            <a:r>
              <a:rPr lang="en-US" altLang="zh-CN" sz="2000" dirty="0"/>
              <a:t>}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/>
              <a:t>以上</a:t>
            </a:r>
            <a:r>
              <a:rPr lang="zh-CN" altLang="en-US" sz="2000" dirty="0"/>
              <a:t>所有控件参考案例： </a:t>
            </a:r>
            <a:r>
              <a:rPr lang="en-US" altLang="zh-CN" sz="2000" dirty="0" err="1"/>
              <a:t>UIControllerDemo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101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动作表单回调方法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124121"/>
            <a:ext cx="8928992" cy="573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//</a:t>
            </a:r>
            <a:r>
              <a:rPr lang="zh-CN" altLang="en-US" dirty="0"/>
              <a:t>动作表回调方法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- (void)</a:t>
            </a:r>
            <a:r>
              <a:rPr lang="en-US" altLang="zh-CN" dirty="0" err="1"/>
              <a:t>actionSheet</a:t>
            </a:r>
            <a:r>
              <a:rPr lang="en-US" altLang="zh-CN" dirty="0"/>
              <a:t>:(</a:t>
            </a:r>
            <a:r>
              <a:rPr lang="en-US" altLang="zh-CN" dirty="0" err="1"/>
              <a:t>UIActionSheet</a:t>
            </a:r>
            <a:r>
              <a:rPr lang="en-US" altLang="zh-CN" dirty="0"/>
              <a:t> *)</a:t>
            </a:r>
            <a:r>
              <a:rPr lang="en-US" altLang="zh-CN" dirty="0" err="1"/>
              <a:t>actionSheet</a:t>
            </a:r>
            <a:r>
              <a:rPr lang="en-US" altLang="zh-CN" dirty="0"/>
              <a:t> </a:t>
            </a:r>
            <a:r>
              <a:rPr lang="en-US" altLang="zh-CN" dirty="0" err="1"/>
              <a:t>didDismissWithButtonIndex</a:t>
            </a:r>
            <a:r>
              <a:rPr lang="en-US" altLang="zh-CN" dirty="0"/>
              <a:t>:(</a:t>
            </a:r>
            <a:r>
              <a:rPr lang="en-US" altLang="zh-CN" dirty="0" err="1"/>
              <a:t>NSInteger</a:t>
            </a:r>
            <a:r>
              <a:rPr lang="en-US" altLang="zh-CN" dirty="0"/>
              <a:t>)</a:t>
            </a:r>
            <a:r>
              <a:rPr lang="en-US" altLang="zh-CN" dirty="0" err="1"/>
              <a:t>buttonIndex</a:t>
            </a:r>
            <a:r>
              <a:rPr lang="en-US" altLang="zh-CN" dirty="0"/>
              <a:t>{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if (</a:t>
            </a:r>
            <a:r>
              <a:rPr lang="en-US" altLang="zh-CN" dirty="0" err="1"/>
              <a:t>buttonIndex</a:t>
            </a:r>
            <a:r>
              <a:rPr lang="en-US" altLang="zh-CN" dirty="0"/>
              <a:t> != [</a:t>
            </a:r>
            <a:r>
              <a:rPr lang="en-US" altLang="zh-CN" dirty="0" err="1"/>
              <a:t>actionSheet</a:t>
            </a:r>
            <a:r>
              <a:rPr lang="en-US" altLang="zh-CN" dirty="0"/>
              <a:t> </a:t>
            </a:r>
            <a:r>
              <a:rPr lang="en-US" altLang="zh-CN" dirty="0" err="1"/>
              <a:t>cancelButtonIndex</a:t>
            </a:r>
            <a:r>
              <a:rPr lang="en-US" altLang="zh-CN" dirty="0"/>
              <a:t>]) { //</a:t>
            </a:r>
            <a:r>
              <a:rPr lang="zh-CN" altLang="en-US" dirty="0"/>
              <a:t>如果不是取消按钮，需要做什么！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NSString</a:t>
            </a:r>
            <a:r>
              <a:rPr lang="en-US" altLang="zh-CN" dirty="0"/>
              <a:t> *</a:t>
            </a:r>
            <a:r>
              <a:rPr lang="en-US" altLang="zh-CN" dirty="0" err="1"/>
              <a:t>msg</a:t>
            </a:r>
            <a:r>
              <a:rPr lang="en-US" altLang="zh-CN" dirty="0"/>
              <a:t> = nil;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if (</a:t>
            </a:r>
            <a:r>
              <a:rPr lang="en-US" altLang="zh-CN" dirty="0" err="1"/>
              <a:t>userName.text.length</a:t>
            </a:r>
            <a:r>
              <a:rPr lang="en-US" altLang="zh-CN" dirty="0"/>
              <a:t> &gt; 0)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msg</a:t>
            </a:r>
            <a:r>
              <a:rPr lang="en-US" altLang="zh-CN" dirty="0"/>
              <a:t> = [[</a:t>
            </a:r>
            <a:r>
              <a:rPr lang="en-US" altLang="zh-CN" dirty="0" err="1"/>
              <a:t>NSString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initWithFormat</a:t>
            </a:r>
            <a:r>
              <a:rPr lang="en-US" altLang="zh-CN" dirty="0"/>
              <a:t>: @"</a:t>
            </a:r>
            <a:r>
              <a:rPr lang="zh-CN" altLang="en-US" dirty="0"/>
              <a:t>用户名</a:t>
            </a:r>
            <a:r>
              <a:rPr lang="en-US" altLang="zh-CN" dirty="0"/>
              <a:t>, %@,</a:t>
            </a:r>
            <a:r>
              <a:rPr lang="zh-CN" altLang="en-US" dirty="0"/>
              <a:t>验证通过</a:t>
            </a:r>
            <a:r>
              <a:rPr lang="en-US" altLang="zh-CN" dirty="0"/>
              <a:t>",</a:t>
            </a:r>
            <a:r>
              <a:rPr lang="en-US" altLang="zh-CN" dirty="0" err="1"/>
              <a:t>userName.text</a:t>
            </a:r>
            <a:r>
              <a:rPr lang="en-US" altLang="zh-CN" dirty="0"/>
              <a:t>];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Else </a:t>
            </a:r>
            <a:r>
              <a:rPr lang="en-US" altLang="zh-TW" dirty="0" err="1"/>
              <a:t>msg</a:t>
            </a:r>
            <a:r>
              <a:rPr lang="en-US" altLang="zh-TW" dirty="0"/>
              <a:t> = @"</a:t>
            </a:r>
            <a:r>
              <a:rPr lang="zh-TW" altLang="en-US" dirty="0"/>
              <a:t>验证未通过</a:t>
            </a:r>
            <a:r>
              <a:rPr lang="en-US" altLang="zh-TW" dirty="0"/>
              <a:t>";</a:t>
            </a:r>
          </a:p>
          <a:p>
            <a:pPr lvl="2">
              <a:lnSpc>
                <a:spcPct val="120000"/>
              </a:lnSpc>
            </a:pPr>
            <a:r>
              <a:rPr lang="en-US" altLang="zh-CN" dirty="0" err="1"/>
              <a:t>UIAlertView</a:t>
            </a:r>
            <a:r>
              <a:rPr lang="en-US" altLang="zh-CN" dirty="0"/>
              <a:t> *alert = [[</a:t>
            </a:r>
            <a:r>
              <a:rPr lang="en-US" altLang="zh-CN" dirty="0" err="1"/>
              <a:t>UIAlertView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initWithTitle</a:t>
            </a:r>
            <a:r>
              <a:rPr lang="en-US" altLang="zh-CN" dirty="0"/>
              <a:t>:</a:t>
            </a:r>
            <a:r>
              <a:rPr lang="en-US" altLang="zh-CN" dirty="0" smtClean="0"/>
              <a:t>@“</a:t>
            </a:r>
            <a:r>
              <a:rPr lang="zh-CN" altLang="en-US" dirty="0" smtClean="0"/>
              <a:t>验证结果</a:t>
            </a:r>
            <a:r>
              <a:rPr lang="en-US" altLang="zh-CN" dirty="0" smtClean="0"/>
              <a:t>” </a:t>
            </a:r>
            <a:r>
              <a:rPr lang="en-US" altLang="zh-CN" dirty="0" err="1"/>
              <a:t>message:msg</a:t>
            </a:r>
            <a:r>
              <a:rPr lang="en-US" altLang="zh-CN" dirty="0"/>
              <a:t> </a:t>
            </a:r>
            <a:r>
              <a:rPr lang="en-US" altLang="zh-CN" dirty="0" err="1" smtClean="0"/>
              <a:t>delegate:self</a:t>
            </a:r>
            <a:r>
              <a:rPr lang="zh-CN" altLang="zh-CN" dirty="0"/>
              <a:t> </a:t>
            </a:r>
            <a:r>
              <a:rPr lang="en-US" altLang="zh-CN" dirty="0" err="1" smtClean="0"/>
              <a:t>cancelButtonTitle</a:t>
            </a:r>
            <a:r>
              <a:rPr lang="en-US" altLang="zh-CN" dirty="0"/>
              <a:t>:@"</a:t>
            </a:r>
            <a:r>
              <a:rPr lang="zh-CN" altLang="en-US" dirty="0"/>
              <a:t>取消</a:t>
            </a:r>
            <a:r>
              <a:rPr lang="en-US" altLang="zh-CN" dirty="0"/>
              <a:t>" </a:t>
            </a:r>
            <a:r>
              <a:rPr lang="en-US" altLang="zh-CN" dirty="0" err="1"/>
              <a:t>otherButtonTitles:nil</a:t>
            </a:r>
            <a:r>
              <a:rPr lang="en-US" altLang="zh-CN" dirty="0"/>
              <a:t>];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[alert show]; [alert release];</a:t>
            </a:r>
          </a:p>
          <a:p>
            <a:pPr lvl="2">
              <a:lnSpc>
                <a:spcPct val="120000"/>
              </a:lnSpc>
            </a:pPr>
            <a:r>
              <a:rPr lang="en-US" altLang="zh-TW" dirty="0"/>
              <a:t>//</a:t>
            </a:r>
            <a:r>
              <a:rPr lang="zh-TW" altLang="en-US" dirty="0"/>
              <a:t>继续做验证</a:t>
            </a:r>
            <a:r>
              <a:rPr lang="en-US" altLang="zh-TW" dirty="0"/>
              <a:t>.....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[</a:t>
            </a:r>
            <a:r>
              <a:rPr lang="en-US" altLang="zh-CN" dirty="0" err="1"/>
              <a:t>msg</a:t>
            </a:r>
            <a:r>
              <a:rPr lang="en-US" altLang="zh-CN" dirty="0"/>
              <a:t> release];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46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警告视图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225688"/>
            <a:ext cx="8640960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//@interface </a:t>
            </a:r>
            <a:r>
              <a:rPr lang="en-US" altLang="zh-TW" sz="1600" dirty="0" err="1"/>
              <a:t>TestBedViewController</a:t>
            </a:r>
            <a:r>
              <a:rPr lang="en-US" altLang="zh-TW" sz="1600" dirty="0"/>
              <a:t> : </a:t>
            </a:r>
            <a:r>
              <a:rPr lang="en-US" altLang="zh-TW" sz="1600" dirty="0" err="1"/>
              <a:t>UIViewController</a:t>
            </a:r>
            <a:r>
              <a:rPr lang="en-US" altLang="zh-TW" sz="1600" dirty="0"/>
              <a:t> &lt;</a:t>
            </a:r>
            <a:r>
              <a:rPr lang="en-US" altLang="zh-TW" sz="1600" dirty="0" err="1"/>
              <a:t>UIAlertViewDelegate</a:t>
            </a:r>
            <a:r>
              <a:rPr lang="en-US" altLang="zh-TW" sz="1600" dirty="0"/>
              <a:t>&gt; </a:t>
            </a:r>
            <a:r>
              <a:rPr lang="zh-TW" altLang="en-US" sz="1600" dirty="0"/>
              <a:t>需实现委托</a:t>
            </a:r>
          </a:p>
          <a:p>
            <a:r>
              <a:rPr lang="en-US" altLang="zh-TW" sz="1600" dirty="0"/>
              <a:t>- (void) </a:t>
            </a:r>
            <a:r>
              <a:rPr lang="en-US" altLang="zh-TW" sz="1600" dirty="0" err="1"/>
              <a:t>alertView</a:t>
            </a:r>
            <a:r>
              <a:rPr lang="en-US" altLang="zh-TW" sz="1600" dirty="0"/>
              <a:t>:(</a:t>
            </a:r>
            <a:r>
              <a:rPr lang="en-US" altLang="zh-TW" sz="1600" dirty="0" err="1"/>
              <a:t>UIAlertView</a:t>
            </a:r>
            <a:r>
              <a:rPr lang="en-US" altLang="zh-TW" sz="1600" dirty="0"/>
              <a:t> </a:t>
            </a:r>
            <a:r>
              <a:rPr lang="zh-TW" altLang="en-US" sz="1600" dirty="0"/>
              <a:t>*</a:t>
            </a:r>
            <a:r>
              <a:rPr lang="en-US" altLang="zh-TW" sz="1600" dirty="0"/>
              <a:t>) </a:t>
            </a:r>
            <a:r>
              <a:rPr lang="en-US" altLang="zh-TW" sz="1600" dirty="0" err="1"/>
              <a:t>alertView</a:t>
            </a:r>
            <a:r>
              <a:rPr lang="en-US" altLang="zh-TW" sz="1600" dirty="0"/>
              <a:t> </a:t>
            </a:r>
            <a:r>
              <a:rPr lang="en-US" altLang="zh-TW" sz="1600" dirty="0" err="1"/>
              <a:t>clickedButtonAtIndex</a:t>
            </a:r>
            <a:r>
              <a:rPr lang="en-US" altLang="zh-TW" sz="1600" dirty="0"/>
              <a:t>: 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) index{ //</a:t>
            </a:r>
            <a:r>
              <a:rPr lang="zh-TW" altLang="en-US" sz="1600" dirty="0"/>
              <a:t>点击警告视图中按钮调用</a:t>
            </a:r>
          </a:p>
          <a:p>
            <a:pPr lvl="1"/>
            <a:r>
              <a:rPr lang="en-US" altLang="zh-CN" sz="1600" dirty="0" err="1"/>
              <a:t>printf</a:t>
            </a:r>
            <a:r>
              <a:rPr lang="en-US" altLang="zh-CN" sz="1600" dirty="0"/>
              <a:t>("User selected button %d\n", index);</a:t>
            </a:r>
          </a:p>
          <a:p>
            <a:pPr lvl="1"/>
            <a:r>
              <a:rPr lang="en-US" altLang="zh-CN" sz="1600" dirty="0"/>
              <a:t>[</a:t>
            </a:r>
            <a:r>
              <a:rPr lang="en-US" altLang="zh-CN" sz="1600" dirty="0" err="1"/>
              <a:t>alertView</a:t>
            </a:r>
            <a:r>
              <a:rPr lang="en-US" altLang="zh-CN" sz="1600" dirty="0"/>
              <a:t> release];</a:t>
            </a:r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- (void) </a:t>
            </a:r>
            <a:r>
              <a:rPr lang="en-US" altLang="zh-CN" sz="1600" dirty="0" err="1"/>
              <a:t>showAlert</a:t>
            </a:r>
            <a:r>
              <a:rPr lang="en-US" altLang="zh-CN" sz="1600" dirty="0"/>
              <a:t>: (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*) message{</a:t>
            </a:r>
          </a:p>
          <a:p>
            <a:pPr lvl="1"/>
            <a:r>
              <a:rPr lang="en-US" altLang="zh-CN" sz="1600" dirty="0" err="1"/>
              <a:t>UIAlertView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av</a:t>
            </a:r>
            <a:r>
              <a:rPr lang="en-US" altLang="zh-CN" sz="1600" dirty="0"/>
              <a:t> = [[</a:t>
            </a:r>
            <a:r>
              <a:rPr lang="en-US" altLang="zh-CN" sz="1600" dirty="0" err="1"/>
              <a:t>UIAlertView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initWithTitle</a:t>
            </a:r>
            <a:r>
              <a:rPr lang="en-US" altLang="zh-CN" sz="1600" dirty="0"/>
              <a:t>:@"Title" </a:t>
            </a:r>
            <a:r>
              <a:rPr lang="en-US" altLang="zh-CN" sz="1600" dirty="0" err="1"/>
              <a:t>message:message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delegate:self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cancelButtonTitle</a:t>
            </a:r>
            <a:r>
              <a:rPr lang="en-US" altLang="zh-CN" sz="1600" dirty="0"/>
              <a:t>:@"Cancel"</a:t>
            </a:r>
          </a:p>
          <a:p>
            <a:pPr lvl="1"/>
            <a:r>
              <a:rPr lang="en-US" altLang="zh-CN" sz="1600" dirty="0" err="1"/>
              <a:t>otherButtonTitles</a:t>
            </a:r>
            <a:r>
              <a:rPr lang="en-US" altLang="zh-CN" sz="1600" dirty="0"/>
              <a:t>:@"One", @"Two", @"Three", nil];</a:t>
            </a:r>
          </a:p>
          <a:p>
            <a:pPr lvl="1"/>
            <a:r>
              <a:rPr lang="en-US" altLang="zh-CN" sz="1600" dirty="0" err="1"/>
              <a:t>av.tag</a:t>
            </a:r>
            <a:r>
              <a:rPr lang="en-US" altLang="zh-CN" sz="1600" dirty="0"/>
              <a:t> = MAIN_ALERT; [</a:t>
            </a:r>
            <a:r>
              <a:rPr lang="en-US" altLang="zh-CN" sz="1600" dirty="0" err="1"/>
              <a:t>av</a:t>
            </a:r>
            <a:r>
              <a:rPr lang="en-US" altLang="zh-CN" sz="1600" dirty="0"/>
              <a:t> show];</a:t>
            </a:r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en-US" altLang="zh-CN" sz="1600" dirty="0" smtClean="0"/>
              <a:t>(</a:t>
            </a:r>
            <a:r>
              <a:rPr lang="en-US" altLang="zh-CN" sz="1600" dirty="0"/>
              <a:t>void) action: (id) sender{[self </a:t>
            </a:r>
            <a:r>
              <a:rPr lang="en-US" altLang="zh-CN" sz="1600" dirty="0" err="1"/>
              <a:t>showAlert</a:t>
            </a:r>
            <a:r>
              <a:rPr lang="en-US" altLang="zh-CN" sz="1600" dirty="0"/>
              <a:t>:@"Test Alert"]; </a:t>
            </a:r>
            <a:r>
              <a:rPr lang="en-US" altLang="zh-CN" sz="1600" dirty="0" smtClean="0"/>
              <a:t>}</a:t>
            </a:r>
          </a:p>
          <a:p>
            <a:pPr marL="285750" indent="-285750">
              <a:buFontTx/>
              <a:buChar char="-"/>
            </a:pPr>
            <a:endParaRPr lang="en-US" altLang="zh-CN" sz="1600" dirty="0"/>
          </a:p>
          <a:p>
            <a:r>
              <a:rPr lang="en-US" altLang="zh-CN" sz="1600" dirty="0"/>
              <a:t>- (void) </a:t>
            </a:r>
            <a:r>
              <a:rPr lang="en-US" altLang="zh-CN" sz="1600" dirty="0" err="1"/>
              <a:t>viewDidLoad</a:t>
            </a:r>
            <a:r>
              <a:rPr lang="en-US" altLang="zh-CN" sz="1600" dirty="0"/>
              <a:t>{</a:t>
            </a:r>
          </a:p>
          <a:p>
            <a:pPr lvl="1"/>
            <a:r>
              <a:rPr lang="en-US" altLang="zh-CN" sz="1600" dirty="0" err="1"/>
              <a:t>self.navigationController.navigationBar.tintColor</a:t>
            </a:r>
            <a:r>
              <a:rPr lang="en-US" altLang="zh-CN" sz="1600" dirty="0"/>
              <a:t> = COOKBOOK_PURPLE_COLOR;</a:t>
            </a:r>
          </a:p>
          <a:p>
            <a:pPr lvl="1"/>
            <a:r>
              <a:rPr lang="en-US" altLang="zh-CN" sz="1600" dirty="0" err="1"/>
              <a:t>self.navigationItem.rightBarButtonItem</a:t>
            </a:r>
            <a:r>
              <a:rPr lang="en-US" altLang="zh-CN" sz="1600" dirty="0"/>
              <a:t> = BARBUTTON(@"Action", @selector(action:)); //</a:t>
            </a:r>
            <a:r>
              <a:rPr lang="zh-CN" altLang="en-US" sz="1600" dirty="0"/>
              <a:t>点击调用</a:t>
            </a:r>
            <a:r>
              <a:rPr lang="en-US" altLang="zh-CN" sz="1600" dirty="0"/>
              <a:t>action</a:t>
            </a:r>
            <a:r>
              <a:rPr lang="zh-CN" altLang="en-US" sz="1600" dirty="0"/>
              <a:t>方法</a:t>
            </a:r>
          </a:p>
          <a:p>
            <a:r>
              <a:rPr lang="en-US" altLang="zh-CN" sz="1600" dirty="0"/>
              <a:t>}</a:t>
            </a:r>
          </a:p>
          <a:p>
            <a:r>
              <a:rPr lang="zh-CN" altLang="en-US" sz="1600" dirty="0" smtClean="0"/>
              <a:t>参</a:t>
            </a:r>
            <a:r>
              <a:rPr lang="zh-CN" altLang="en-US" sz="1600" dirty="0"/>
              <a:t>考案例： </a:t>
            </a:r>
            <a:r>
              <a:rPr lang="en-US" altLang="zh-CN" sz="1600" dirty="0" err="1"/>
              <a:t>UIAlertViewDemo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869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可获取返回结果模态警告框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1196752"/>
            <a:ext cx="8712968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- (void) </a:t>
            </a:r>
            <a:r>
              <a:rPr lang="en-US" altLang="zh-CN" sz="1600" dirty="0" err="1"/>
              <a:t>showAlert</a:t>
            </a:r>
            <a:r>
              <a:rPr lang="en-US" altLang="zh-CN" sz="1600" dirty="0"/>
              <a:t>: (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*) </a:t>
            </a:r>
            <a:r>
              <a:rPr lang="en-US" altLang="zh-CN" sz="1600" dirty="0" err="1"/>
              <a:t>theMessage</a:t>
            </a:r>
            <a:r>
              <a:rPr lang="en-US" altLang="zh-CN" sz="1600" dirty="0"/>
              <a:t>{</a:t>
            </a:r>
          </a:p>
          <a:p>
            <a:pPr lvl="1"/>
            <a:r>
              <a:rPr lang="en-US" altLang="zh-CN" sz="1600" dirty="0" err="1"/>
              <a:t>UIAlertView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av</a:t>
            </a:r>
            <a:r>
              <a:rPr lang="en-US" altLang="zh-CN" sz="1600" dirty="0"/>
              <a:t> = [[[</a:t>
            </a:r>
            <a:r>
              <a:rPr lang="en-US" altLang="zh-CN" sz="1600" dirty="0" err="1"/>
              <a:t>UIAlertView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initWithTitle</a:t>
            </a:r>
            <a:r>
              <a:rPr lang="en-US" altLang="zh-CN" sz="1600" dirty="0"/>
              <a:t>:@"Title" </a:t>
            </a:r>
            <a:r>
              <a:rPr lang="en-US" altLang="zh-CN" sz="1600" dirty="0" err="1"/>
              <a:t>message:theMessage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delegate:nil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cancelButtonTitle</a:t>
            </a:r>
            <a:r>
              <a:rPr lang="en-US" altLang="zh-CN" sz="1600" dirty="0"/>
              <a:t>:@"Okay" </a:t>
            </a:r>
            <a:r>
              <a:rPr lang="en-US" altLang="zh-CN" sz="1600" dirty="0" err="1"/>
              <a:t>otherButtonTitles</a:t>
            </a:r>
            <a:r>
              <a:rPr lang="en-US" altLang="zh-CN" sz="1600" dirty="0"/>
              <a:t>:</a:t>
            </a:r>
          </a:p>
          <a:p>
            <a:pPr lvl="1"/>
            <a:r>
              <a:rPr lang="en-US" altLang="zh-CN" sz="1600" dirty="0"/>
              <a:t>nil] </a:t>
            </a:r>
            <a:r>
              <a:rPr lang="en-US" altLang="zh-CN" sz="1600" dirty="0" err="1"/>
              <a:t>autorelease</a:t>
            </a:r>
            <a:r>
              <a:rPr lang="en-US" altLang="zh-CN" sz="1600" dirty="0"/>
              <a:t>];</a:t>
            </a:r>
          </a:p>
          <a:p>
            <a:pPr lvl="1"/>
            <a:r>
              <a:rPr lang="en-US" altLang="zh-CN" sz="1600" dirty="0"/>
              <a:t>[</a:t>
            </a:r>
            <a:r>
              <a:rPr lang="en-US" altLang="zh-CN" sz="1600" dirty="0" err="1"/>
              <a:t>av</a:t>
            </a:r>
            <a:r>
              <a:rPr lang="en-US" altLang="zh-CN" sz="1600" dirty="0"/>
              <a:t> show];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- (void) </a:t>
            </a:r>
            <a:r>
              <a:rPr lang="en-US" altLang="zh-CN" sz="1600" dirty="0" err="1"/>
              <a:t>yesno</a:t>
            </a:r>
            <a:r>
              <a:rPr lang="en-US" altLang="zh-CN" sz="1600" dirty="0"/>
              <a:t>: (id) sender{</a:t>
            </a:r>
          </a:p>
          <a:p>
            <a:pPr lvl="1"/>
            <a:r>
              <a:rPr lang="en-US" altLang="zh-CN" sz="1600" dirty="0" err="1"/>
              <a:t>NSUInteger</a:t>
            </a:r>
            <a:r>
              <a:rPr lang="en-US" altLang="zh-CN" sz="1600" dirty="0"/>
              <a:t> answer = [</a:t>
            </a:r>
            <a:r>
              <a:rPr lang="en-US" altLang="zh-CN" sz="1600" dirty="0" err="1"/>
              <a:t>ModalAlert</a:t>
            </a:r>
            <a:r>
              <a:rPr lang="en-US" altLang="zh-CN" sz="1600" dirty="0"/>
              <a:t> ask:@"Are you sure?"];</a:t>
            </a:r>
          </a:p>
          <a:p>
            <a:pPr lvl="1"/>
            <a:r>
              <a:rPr lang="en-US" altLang="zh-CN" sz="1600" dirty="0"/>
              <a:t>[self </a:t>
            </a:r>
            <a:r>
              <a:rPr lang="en-US" altLang="zh-CN" sz="1600" dirty="0" err="1"/>
              <a:t>showAlert</a:t>
            </a:r>
            <a:r>
              <a:rPr lang="en-US" altLang="zh-CN" sz="1600" dirty="0"/>
              <a:t>:[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stringWithFormat</a:t>
            </a:r>
            <a:r>
              <a:rPr lang="en-US" altLang="zh-CN" sz="1600" dirty="0"/>
              <a:t>:@"You are%@sure", answer ? @" " : @" not "]];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- (void) confirm: (id) sender{</a:t>
            </a:r>
          </a:p>
          <a:p>
            <a:pPr lvl="1"/>
            <a:r>
              <a:rPr lang="en-US" altLang="zh-CN" sz="1600" dirty="0" err="1"/>
              <a:t>NSUInteger</a:t>
            </a:r>
            <a:r>
              <a:rPr lang="en-US" altLang="zh-CN" sz="1600" dirty="0"/>
              <a:t> answer = [</a:t>
            </a:r>
            <a:r>
              <a:rPr lang="en-US" altLang="zh-CN" sz="1600" dirty="0" err="1"/>
              <a:t>ModalAlert</a:t>
            </a:r>
            <a:r>
              <a:rPr lang="en-US" altLang="zh-CN" sz="1600" dirty="0"/>
              <a:t> confirm:@"Are you sure?"];</a:t>
            </a:r>
          </a:p>
          <a:p>
            <a:pPr lvl="1"/>
            <a:r>
              <a:rPr lang="en-US" altLang="zh-CN" sz="1600" dirty="0"/>
              <a:t>[self </a:t>
            </a:r>
            <a:r>
              <a:rPr lang="en-US" altLang="zh-CN" sz="1600" dirty="0" err="1"/>
              <a:t>showAlert</a:t>
            </a:r>
            <a:r>
              <a:rPr lang="en-US" altLang="zh-CN" sz="1600" dirty="0"/>
              <a:t>:[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stringWithFormat</a:t>
            </a:r>
            <a:r>
              <a:rPr lang="en-US" altLang="zh-CN" sz="1600" dirty="0"/>
              <a:t>:@"You %@ confirm", answer ? @"did" : @"did not"]];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- (void) </a:t>
            </a:r>
            <a:r>
              <a:rPr lang="en-US" altLang="zh-CN" sz="1600" dirty="0" err="1"/>
              <a:t>viewDidLoad</a:t>
            </a:r>
            <a:r>
              <a:rPr lang="en-US" altLang="zh-CN" sz="1600" dirty="0"/>
              <a:t>{</a:t>
            </a:r>
          </a:p>
          <a:p>
            <a:pPr lvl="1"/>
            <a:r>
              <a:rPr lang="en-US" altLang="zh-CN" sz="1600" dirty="0" err="1"/>
              <a:t>self.navigationController.navigationBar.tintColor</a:t>
            </a:r>
            <a:r>
              <a:rPr lang="en-US" altLang="zh-CN" sz="1600" dirty="0"/>
              <a:t> = COOKBOOK_PURPLE_COLOR;</a:t>
            </a:r>
          </a:p>
          <a:p>
            <a:pPr lvl="1"/>
            <a:r>
              <a:rPr lang="en-US" altLang="zh-CN" sz="1600" dirty="0" err="1"/>
              <a:t>self.navigationItem.rightBarButtonItem</a:t>
            </a:r>
            <a:r>
              <a:rPr lang="en-US" altLang="zh-CN" sz="1600" dirty="0"/>
              <a:t> = BARBUTTON(@"</a:t>
            </a:r>
            <a:r>
              <a:rPr lang="en-US" altLang="zh-CN" sz="1600" dirty="0" err="1"/>
              <a:t>YesNo</a:t>
            </a:r>
            <a:r>
              <a:rPr lang="en-US" altLang="zh-CN" sz="1600" dirty="0"/>
              <a:t>", @selector(</a:t>
            </a:r>
            <a:r>
              <a:rPr lang="en-US" altLang="zh-CN" sz="1600" dirty="0" err="1"/>
              <a:t>yesno</a:t>
            </a:r>
            <a:r>
              <a:rPr lang="en-US" altLang="zh-CN" sz="1600" dirty="0"/>
              <a:t>:));</a:t>
            </a:r>
          </a:p>
          <a:p>
            <a:pPr lvl="1"/>
            <a:r>
              <a:rPr lang="en-US" altLang="zh-CN" sz="1600" dirty="0" err="1"/>
              <a:t>self.navigationItem.leftBarButtonItem</a:t>
            </a:r>
            <a:r>
              <a:rPr lang="en-US" altLang="zh-CN" sz="1600" dirty="0"/>
              <a:t> = BARBUTTON(@"Confirm", @selector(confirm:))</a:t>
            </a:r>
            <a:r>
              <a:rPr lang="en-US" altLang="zh-CN" sz="1600" dirty="0" smtClean="0"/>
              <a:t>;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3882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要求用户输入文本的警告视图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1340768"/>
            <a:ext cx="8496944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-(void) action: (</a:t>
            </a:r>
            <a:r>
              <a:rPr lang="en-US" altLang="zh-CN" sz="1600" dirty="0" err="1"/>
              <a:t>UIBarButtonItem</a:t>
            </a:r>
            <a:r>
              <a:rPr lang="en-US" altLang="zh-CN" sz="1600" dirty="0"/>
              <a:t> *) item{</a:t>
            </a:r>
          </a:p>
          <a:p>
            <a:pPr lvl="1"/>
            <a:r>
              <a:rPr lang="en-US" altLang="zh-CN" sz="1600" dirty="0" err="1"/>
              <a:t>NSString</a:t>
            </a:r>
            <a:r>
              <a:rPr lang="en-US" altLang="zh-CN" sz="1600" dirty="0"/>
              <a:t> *answer = [</a:t>
            </a:r>
            <a:r>
              <a:rPr lang="en-US" altLang="zh-CN" sz="1600" dirty="0" err="1"/>
              <a:t>ModalAlert</a:t>
            </a:r>
            <a:r>
              <a:rPr lang="en-US" altLang="zh-CN" sz="1600" dirty="0"/>
              <a:t> ask:@"What is your name?" </a:t>
            </a:r>
            <a:r>
              <a:rPr lang="en-US" altLang="zh-CN" sz="1600" dirty="0" err="1"/>
              <a:t>withTextPrompt</a:t>
            </a:r>
            <a:r>
              <a:rPr lang="en-US" altLang="zh-CN" sz="1600" dirty="0"/>
              <a:t>:@"Name"];</a:t>
            </a:r>
          </a:p>
          <a:p>
            <a:pPr lvl="1"/>
            <a:r>
              <a:rPr lang="en-US" altLang="zh-CN" sz="1600" dirty="0"/>
              <a:t>if (answer)</a:t>
            </a:r>
          </a:p>
          <a:p>
            <a:pPr lvl="2"/>
            <a:r>
              <a:rPr lang="en-US" altLang="zh-CN" sz="1600" dirty="0"/>
              <a:t>[</a:t>
            </a:r>
            <a:r>
              <a:rPr lang="en-US" altLang="zh-CN" sz="1600" dirty="0" err="1"/>
              <a:t>ModalAlert</a:t>
            </a:r>
            <a:r>
              <a:rPr lang="en-US" altLang="zh-CN" sz="1600" dirty="0"/>
              <a:t> say:@"Nice to meet you, %@.", answer];</a:t>
            </a:r>
          </a:p>
          <a:p>
            <a:pPr lvl="1"/>
            <a:r>
              <a:rPr lang="en-US" altLang="zh-CN" sz="1600" dirty="0"/>
              <a:t>else</a:t>
            </a:r>
          </a:p>
          <a:p>
            <a:pPr lvl="2"/>
            <a:r>
              <a:rPr lang="en-US" altLang="zh-CN" sz="1600" dirty="0"/>
              <a:t>[</a:t>
            </a:r>
            <a:r>
              <a:rPr lang="en-US" altLang="zh-CN" sz="1600" dirty="0" err="1"/>
              <a:t>ModalAlert</a:t>
            </a:r>
            <a:r>
              <a:rPr lang="en-US" altLang="zh-CN" sz="1600" dirty="0"/>
              <a:t> say:@"You can stay anonymous"]</a:t>
            </a:r>
            <a:r>
              <a:rPr lang="en-US" altLang="zh-CN" sz="1600" dirty="0" smtClean="0"/>
              <a:t>;</a:t>
            </a:r>
          </a:p>
          <a:p>
            <a:pPr lvl="2"/>
            <a:endParaRPr lang="en-US" altLang="zh-CN" sz="1600" dirty="0"/>
          </a:p>
          <a:p>
            <a:pPr lvl="1"/>
            <a:r>
              <a:rPr lang="en-US" altLang="zh-CN" sz="1600" dirty="0"/>
              <a:t>if ([</a:t>
            </a:r>
            <a:r>
              <a:rPr lang="en-US" altLang="zh-CN" sz="1600" dirty="0" err="1"/>
              <a:t>ModalAlert</a:t>
            </a:r>
            <a:r>
              <a:rPr lang="en-US" altLang="zh-CN" sz="1600" dirty="0"/>
              <a:t> ask:@"Are you feeling well%@?", answer ? [</a:t>
            </a:r>
            <a:r>
              <a:rPr lang="en-US" altLang="zh-CN" sz="1600" dirty="0" err="1"/>
              <a:t>NSString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stringWithFormat</a:t>
            </a:r>
            <a:r>
              <a:rPr lang="en-US" altLang="zh-CN" sz="1600" dirty="0"/>
              <a:t>:@", %@", answer] : @", anonymous person"])</a:t>
            </a:r>
          </a:p>
          <a:p>
            <a:pPr lvl="2"/>
            <a:r>
              <a:rPr lang="en-US" altLang="zh-CN" sz="1600" dirty="0"/>
              <a:t>[</a:t>
            </a:r>
            <a:r>
              <a:rPr lang="en-US" altLang="zh-CN" sz="1600" dirty="0" err="1"/>
              <a:t>ModalAlert</a:t>
            </a:r>
            <a:r>
              <a:rPr lang="en-US" altLang="zh-CN" sz="1600" dirty="0"/>
              <a:t> say:@"Glad to hear it."];</a:t>
            </a:r>
          </a:p>
          <a:p>
            <a:pPr lvl="1"/>
            <a:r>
              <a:rPr lang="en-US" altLang="zh-CN" sz="1600" dirty="0"/>
              <a:t>else</a:t>
            </a:r>
          </a:p>
          <a:p>
            <a:pPr lvl="2"/>
            <a:r>
              <a:rPr lang="en-US" altLang="zh-CN" sz="1600" dirty="0"/>
              <a:t>[</a:t>
            </a:r>
            <a:r>
              <a:rPr lang="en-US" altLang="zh-CN" sz="1600" dirty="0" err="1"/>
              <a:t>ModalAlert</a:t>
            </a:r>
            <a:r>
              <a:rPr lang="en-US" altLang="zh-CN" sz="1600" dirty="0"/>
              <a:t> say:@"Sorry to hear it."];</a:t>
            </a:r>
          </a:p>
          <a:p>
            <a:r>
              <a:rPr lang="en-US" altLang="zh-CN" sz="1600" dirty="0" smtClean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- (void) </a:t>
            </a:r>
            <a:r>
              <a:rPr lang="en-US" altLang="zh-CN" sz="1600" dirty="0" err="1"/>
              <a:t>viewDidLoad</a:t>
            </a:r>
            <a:r>
              <a:rPr lang="en-US" altLang="zh-CN" sz="1600" dirty="0"/>
              <a:t>{</a:t>
            </a:r>
          </a:p>
          <a:p>
            <a:pPr lvl="1"/>
            <a:r>
              <a:rPr lang="en-US" altLang="zh-CN" sz="1600" dirty="0" err="1"/>
              <a:t>self.navigationController.navigationBar.tintColor</a:t>
            </a:r>
            <a:r>
              <a:rPr lang="en-US" altLang="zh-CN" sz="1600" dirty="0"/>
              <a:t> = COOKBOOK_PURPLE_COLOR;</a:t>
            </a:r>
          </a:p>
          <a:p>
            <a:pPr lvl="1"/>
            <a:r>
              <a:rPr lang="en-US" altLang="zh-CN" sz="1600" dirty="0" err="1"/>
              <a:t>self.navigationItem.rightBarButtonItem</a:t>
            </a:r>
            <a:r>
              <a:rPr lang="en-US" altLang="zh-CN" sz="1600" dirty="0"/>
              <a:t> = BARBUTTON(@"Action", @selector(action:));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* * </a:t>
            </a:r>
            <a:r>
              <a:rPr lang="zh-CN" altLang="en-US" sz="1600" dirty="0"/>
              <a:t>参考案例：</a:t>
            </a:r>
            <a:r>
              <a:rPr lang="en-US" altLang="zh-CN" sz="1600" dirty="0"/>
              <a:t>Modal Al </a:t>
            </a:r>
            <a:r>
              <a:rPr lang="en-US" altLang="zh-CN" sz="1600" dirty="0" err="1"/>
              <a:t>er</a:t>
            </a:r>
            <a:r>
              <a:rPr lang="en-US" altLang="zh-CN" sz="1600" dirty="0"/>
              <a:t> t I </a:t>
            </a:r>
            <a:r>
              <a:rPr lang="en-US" altLang="zh-CN" sz="1600" dirty="0" err="1"/>
              <a:t>nput</a:t>
            </a:r>
            <a:r>
              <a:rPr lang="en-US" altLang="zh-CN" sz="1600" dirty="0"/>
              <a:t> Text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509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页指示符与滚动视图 </a:t>
            </a:r>
            <a:r>
              <a:rPr lang="en-US" altLang="zh-CN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96752"/>
            <a:ext cx="856895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@interface </a:t>
            </a:r>
            <a:r>
              <a:rPr lang="en-US" altLang="zh-CN" dirty="0" err="1"/>
              <a:t>TestBedViewController</a:t>
            </a:r>
            <a:r>
              <a:rPr lang="en-US" altLang="zh-CN" dirty="0"/>
              <a:t> : </a:t>
            </a:r>
            <a:r>
              <a:rPr lang="en-US" altLang="zh-CN" dirty="0" err="1"/>
              <a:t>UIViewController</a:t>
            </a:r>
            <a:r>
              <a:rPr lang="en-US" altLang="zh-CN" dirty="0"/>
              <a:t> &lt;</a:t>
            </a:r>
            <a:r>
              <a:rPr lang="en-US" altLang="zh-CN" dirty="0" err="1"/>
              <a:t>UIScrollViewDelegate</a:t>
            </a:r>
            <a:r>
              <a:rPr lang="en-US" altLang="zh-CN" dirty="0"/>
              <a:t>&gt;{</a:t>
            </a:r>
          </a:p>
          <a:p>
            <a:pPr lvl="1"/>
            <a:r>
              <a:rPr lang="en-US" altLang="zh-CN" dirty="0" err="1"/>
              <a:t>IBOutlet</a:t>
            </a:r>
            <a:r>
              <a:rPr lang="en-US" altLang="zh-CN" dirty="0"/>
              <a:t> </a:t>
            </a:r>
            <a:r>
              <a:rPr lang="en-US" altLang="zh-CN" dirty="0" err="1"/>
              <a:t>UIPageControl</a:t>
            </a:r>
            <a:r>
              <a:rPr lang="en-US" altLang="zh-CN" dirty="0"/>
              <a:t> *</a:t>
            </a:r>
            <a:r>
              <a:rPr lang="en-US" altLang="zh-CN" dirty="0" err="1"/>
              <a:t>pageControl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UIScrollView</a:t>
            </a:r>
            <a:r>
              <a:rPr lang="en-US" altLang="zh-CN" dirty="0"/>
              <a:t> *</a:t>
            </a:r>
            <a:r>
              <a:rPr lang="en-US" altLang="zh-CN" dirty="0" err="1"/>
              <a:t>sv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@</a:t>
            </a:r>
            <a:r>
              <a:rPr lang="en-US" altLang="zh-CN" dirty="0" smtClean="0"/>
              <a:t>end</a:t>
            </a:r>
          </a:p>
          <a:p>
            <a:endParaRPr lang="en-US" altLang="zh-CN" dirty="0"/>
          </a:p>
          <a:p>
            <a:r>
              <a:rPr lang="en-US" altLang="zh-CN" dirty="0"/>
              <a:t>- (void) </a:t>
            </a:r>
            <a:r>
              <a:rPr lang="en-US" altLang="zh-CN" dirty="0" err="1"/>
              <a:t>pageTurn</a:t>
            </a:r>
            <a:r>
              <a:rPr lang="en-US" altLang="zh-CN" dirty="0"/>
              <a:t>: (</a:t>
            </a:r>
            <a:r>
              <a:rPr lang="en-US" altLang="zh-CN" dirty="0" err="1"/>
              <a:t>UIPageControl</a:t>
            </a:r>
            <a:r>
              <a:rPr lang="en-US" altLang="zh-CN" dirty="0"/>
              <a:t> *) </a:t>
            </a:r>
            <a:r>
              <a:rPr lang="en-US" altLang="zh-CN" dirty="0" err="1"/>
              <a:t>aPageControl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whichPage</a:t>
            </a:r>
            <a:r>
              <a:rPr lang="en-US" altLang="zh-CN" dirty="0"/>
              <a:t> = </a:t>
            </a:r>
            <a:r>
              <a:rPr lang="en-US" altLang="zh-CN" dirty="0" err="1"/>
              <a:t>aPageControl.currentPage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UIView</a:t>
            </a:r>
            <a:r>
              <a:rPr lang="en-US" altLang="zh-CN" dirty="0"/>
              <a:t> </a:t>
            </a:r>
            <a:r>
              <a:rPr lang="en-US" altLang="zh-CN" dirty="0" err="1"/>
              <a:t>beginAnimations:nil</a:t>
            </a:r>
            <a:r>
              <a:rPr lang="en-US" altLang="zh-CN" dirty="0"/>
              <a:t> </a:t>
            </a:r>
            <a:r>
              <a:rPr lang="en-US" altLang="zh-CN" dirty="0" err="1"/>
              <a:t>context:NULL</a:t>
            </a:r>
            <a:r>
              <a:rPr lang="en-US" altLang="zh-CN" dirty="0"/>
              <a:t>];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UIView</a:t>
            </a:r>
            <a:r>
              <a:rPr lang="en-US" altLang="zh-CN" dirty="0"/>
              <a:t> setAnimationDuration:0.3f];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UIView</a:t>
            </a:r>
            <a:r>
              <a:rPr lang="en-US" altLang="zh-CN" dirty="0"/>
              <a:t> </a:t>
            </a:r>
            <a:r>
              <a:rPr lang="en-US" altLang="zh-CN" dirty="0" err="1"/>
              <a:t>setAnimationCurve:UIViewAnimationCurveEaseInOut</a:t>
            </a:r>
            <a:r>
              <a:rPr lang="en-US" altLang="zh-CN" dirty="0"/>
              <a:t>];</a:t>
            </a:r>
          </a:p>
          <a:p>
            <a:pPr lvl="1"/>
            <a:r>
              <a:rPr lang="en-US" altLang="zh-CN" dirty="0" err="1"/>
              <a:t>sv.contentOffset</a:t>
            </a:r>
            <a:r>
              <a:rPr lang="en-US" altLang="zh-CN" dirty="0"/>
              <a:t> = </a:t>
            </a:r>
            <a:r>
              <a:rPr lang="en-US" altLang="zh-CN" dirty="0" err="1"/>
              <a:t>CGPointMake</a:t>
            </a:r>
            <a:r>
              <a:rPr lang="en-US" altLang="zh-CN" dirty="0"/>
              <a:t>(320.0f * </a:t>
            </a:r>
            <a:r>
              <a:rPr lang="en-US" altLang="zh-CN" dirty="0" err="1"/>
              <a:t>whichPage</a:t>
            </a:r>
            <a:r>
              <a:rPr lang="en-US" altLang="zh-CN" dirty="0"/>
              <a:t>, 0.0f);</a:t>
            </a:r>
          </a:p>
          <a:p>
            <a:pPr lvl="1"/>
            <a:r>
              <a:rPr lang="en-US" altLang="zh-CN" dirty="0"/>
              <a:t>[</a:t>
            </a:r>
            <a:r>
              <a:rPr lang="en-US" altLang="zh-CN" dirty="0" err="1"/>
              <a:t>UIView</a:t>
            </a:r>
            <a:r>
              <a:rPr lang="en-US" altLang="zh-CN" dirty="0"/>
              <a:t> </a:t>
            </a:r>
            <a:r>
              <a:rPr lang="en-US" altLang="zh-CN" dirty="0" err="1"/>
              <a:t>commitAnimations</a:t>
            </a:r>
            <a:r>
              <a:rPr lang="en-US" altLang="zh-CN" dirty="0"/>
              <a:t>];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- (void) </a:t>
            </a:r>
            <a:r>
              <a:rPr lang="en-US" altLang="zh-CN" dirty="0" err="1"/>
              <a:t>scrollViewDidScroll</a:t>
            </a:r>
            <a:r>
              <a:rPr lang="en-US" altLang="zh-CN" dirty="0"/>
              <a:t>: (</a:t>
            </a:r>
            <a:r>
              <a:rPr lang="en-US" altLang="zh-CN" dirty="0" err="1"/>
              <a:t>UIScrollView</a:t>
            </a:r>
            <a:r>
              <a:rPr lang="en-US" altLang="zh-CN" dirty="0"/>
              <a:t> *) </a:t>
            </a:r>
            <a:r>
              <a:rPr lang="en-US" altLang="zh-CN" dirty="0" err="1"/>
              <a:t>aScrollView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 err="1"/>
              <a:t>CGPoint</a:t>
            </a:r>
            <a:r>
              <a:rPr lang="en-US" altLang="zh-CN" dirty="0"/>
              <a:t> offset = </a:t>
            </a:r>
            <a:r>
              <a:rPr lang="en-US" altLang="zh-CN" dirty="0" err="1"/>
              <a:t>aScrollView.contentOffset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 err="1"/>
              <a:t>pageControl.currentPage</a:t>
            </a:r>
            <a:r>
              <a:rPr lang="en-US" altLang="zh-CN" dirty="0"/>
              <a:t> = </a:t>
            </a:r>
            <a:r>
              <a:rPr lang="en-US" altLang="zh-CN" dirty="0" err="1"/>
              <a:t>offset.x</a:t>
            </a:r>
            <a:r>
              <a:rPr lang="en-US" altLang="zh-CN" dirty="0"/>
              <a:t> / 320.0f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}</a:t>
            </a:r>
          </a:p>
          <a:p>
            <a:endParaRPr kumimoji="1" lang="zh-CN" altLang="en-US" dirty="0">
              <a:solidFill>
                <a:srgbClr val="8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6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页指示符与滚动视图 </a:t>
            </a:r>
            <a:r>
              <a:rPr lang="en-US" altLang="zh-CN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225688"/>
            <a:ext cx="8424936" cy="5505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/>
              <a:t>- (void) </a:t>
            </a:r>
            <a:r>
              <a:rPr lang="en-US" altLang="zh-CN" sz="1600" dirty="0" err="1"/>
              <a:t>viewDidLoad</a:t>
            </a:r>
            <a:r>
              <a:rPr lang="en-US" altLang="zh-CN" sz="1600" dirty="0"/>
              <a:t>{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self.navigationController.navigationBar.tintColor</a:t>
            </a:r>
            <a:r>
              <a:rPr lang="en-US" altLang="zh-CN" sz="1600" dirty="0"/>
              <a:t> = COOKBOOK_PURPLE_COLOR;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self.title</a:t>
            </a:r>
            <a:r>
              <a:rPr lang="en-US" altLang="zh-CN" sz="1600" dirty="0"/>
              <a:t> = @"Image </a:t>
            </a:r>
            <a:r>
              <a:rPr lang="en-US" altLang="zh-CN" sz="1600" dirty="0" err="1"/>
              <a:t>Scroller</a:t>
            </a:r>
            <a:r>
              <a:rPr lang="en-US" altLang="zh-CN" sz="1600" dirty="0"/>
              <a:t>";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sv</a:t>
            </a:r>
            <a:r>
              <a:rPr lang="en-US" altLang="zh-CN" sz="1600" dirty="0"/>
              <a:t> = [[[</a:t>
            </a:r>
            <a:r>
              <a:rPr lang="en-US" altLang="zh-CN" sz="1600" dirty="0" err="1"/>
              <a:t>UIScrollView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initWithFrame:CGRectMake</a:t>
            </a:r>
            <a:r>
              <a:rPr lang="en-US" altLang="zh-CN" sz="1600" dirty="0"/>
              <a:t>(0.0f, 0.0f, 320.0f, BASEHEIGHT)] </a:t>
            </a:r>
            <a:r>
              <a:rPr lang="en-US" altLang="zh-CN" sz="1600" dirty="0" err="1"/>
              <a:t>autorelease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sv.contentSize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CGSizeMake</a:t>
            </a:r>
            <a:r>
              <a:rPr lang="en-US" altLang="zh-CN" sz="1600" dirty="0"/>
              <a:t>(NPAGES * 320.0f, </a:t>
            </a:r>
            <a:r>
              <a:rPr lang="en-US" altLang="zh-CN" sz="1600" dirty="0" err="1"/>
              <a:t>sv.frame.size.height</a:t>
            </a:r>
            <a:r>
              <a:rPr lang="en-US" altLang="zh-CN" sz="1600" dirty="0"/>
              <a:t>);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sv.pagingEnabled</a:t>
            </a:r>
            <a:r>
              <a:rPr lang="en-US" altLang="zh-CN" sz="1600" dirty="0"/>
              <a:t> = YES; </a:t>
            </a:r>
            <a:r>
              <a:rPr lang="en-US" altLang="zh-CN" sz="1600" dirty="0" err="1"/>
              <a:t>sv.delegate</a:t>
            </a:r>
            <a:r>
              <a:rPr lang="en-US" altLang="zh-CN" sz="1600" dirty="0"/>
              <a:t> = self</a:t>
            </a:r>
            <a:r>
              <a:rPr lang="en-US" altLang="zh-CN" sz="1600" dirty="0" smtClean="0"/>
              <a:t>;</a:t>
            </a:r>
          </a:p>
          <a:p>
            <a:pPr lvl="1">
              <a:lnSpc>
                <a:spcPct val="110000"/>
              </a:lnSpc>
            </a:pPr>
            <a:endParaRPr lang="en-US" altLang="zh-CN" sz="1600" dirty="0"/>
          </a:p>
          <a:p>
            <a:pPr lvl="1">
              <a:lnSpc>
                <a:spcPct val="110000"/>
              </a:lnSpc>
            </a:pPr>
            <a:r>
              <a:rPr lang="da-DK" altLang="zh-CN" sz="1600" dirty="0"/>
              <a:t>for (</a:t>
            </a:r>
            <a:r>
              <a:rPr lang="da-DK" altLang="zh-CN" sz="1600" dirty="0" err="1"/>
              <a:t>int</a:t>
            </a:r>
            <a:r>
              <a:rPr lang="da-DK" altLang="zh-CN" sz="1600" dirty="0"/>
              <a:t> i = 0; i &lt; NPAGES; i++){</a:t>
            </a:r>
          </a:p>
          <a:p>
            <a:pPr lvl="2">
              <a:lnSpc>
                <a:spcPct val="110000"/>
              </a:lnSpc>
            </a:pPr>
            <a:r>
              <a:rPr lang="da-DK" altLang="zh-CN" sz="1600" dirty="0" err="1"/>
              <a:t>NSString</a:t>
            </a:r>
            <a:r>
              <a:rPr lang="da-DK" altLang="zh-CN" sz="1600" dirty="0"/>
              <a:t> *</a:t>
            </a:r>
            <a:r>
              <a:rPr lang="da-DK" altLang="zh-CN" sz="1600" dirty="0" err="1"/>
              <a:t>filename</a:t>
            </a:r>
            <a:r>
              <a:rPr lang="da-DK" altLang="zh-CN" sz="1600" dirty="0"/>
              <a:t> = [</a:t>
            </a:r>
            <a:r>
              <a:rPr lang="da-DK" altLang="zh-CN" sz="1600" dirty="0" err="1"/>
              <a:t>NSString</a:t>
            </a:r>
            <a:r>
              <a:rPr lang="da-DK" altLang="zh-CN" sz="1600" dirty="0"/>
              <a:t> </a:t>
            </a:r>
            <a:r>
              <a:rPr lang="da-DK" altLang="zh-CN" sz="1600" dirty="0" err="1"/>
              <a:t>stringWithFormat</a:t>
            </a:r>
            <a:r>
              <a:rPr lang="da-DK" altLang="zh-CN" sz="1600" dirty="0"/>
              <a:t>:@"</a:t>
            </a:r>
            <a:r>
              <a:rPr lang="da-DK" altLang="zh-CN" sz="1600" dirty="0" err="1"/>
              <a:t>image%d.png</a:t>
            </a:r>
            <a:r>
              <a:rPr lang="da-DK" altLang="zh-CN" sz="1600" dirty="0"/>
              <a:t>", i+1];</a:t>
            </a:r>
          </a:p>
          <a:p>
            <a:pPr lvl="2">
              <a:lnSpc>
                <a:spcPct val="110000"/>
              </a:lnSpc>
            </a:pPr>
            <a:r>
              <a:rPr lang="da-DK" altLang="zh-CN" sz="1600" dirty="0" err="1"/>
              <a:t>UIImageView</a:t>
            </a:r>
            <a:r>
              <a:rPr lang="da-DK" altLang="zh-CN" sz="1600" dirty="0"/>
              <a:t> *</a:t>
            </a:r>
            <a:r>
              <a:rPr lang="da-DK" altLang="zh-CN" sz="1600" dirty="0" err="1"/>
              <a:t>iv</a:t>
            </a:r>
            <a:r>
              <a:rPr lang="da-DK" altLang="zh-CN" sz="1600" dirty="0"/>
              <a:t> = [[</a:t>
            </a:r>
            <a:r>
              <a:rPr lang="da-DK" altLang="zh-CN" sz="1600" dirty="0" err="1"/>
              <a:t>UIImageView</a:t>
            </a:r>
            <a:r>
              <a:rPr lang="da-DK" altLang="zh-CN" sz="1600" dirty="0"/>
              <a:t> </a:t>
            </a:r>
            <a:r>
              <a:rPr lang="da-DK" altLang="zh-CN" sz="1600" dirty="0" err="1"/>
              <a:t>alloc</a:t>
            </a:r>
            <a:r>
              <a:rPr lang="da-DK" altLang="zh-CN" sz="1600" dirty="0"/>
              <a:t>] </a:t>
            </a:r>
            <a:r>
              <a:rPr lang="da-DK" altLang="zh-CN" sz="1600" dirty="0" err="1"/>
              <a:t>initWithImage</a:t>
            </a:r>
            <a:r>
              <a:rPr lang="da-DK" altLang="zh-CN" sz="1600" dirty="0"/>
              <a:t>:[</a:t>
            </a:r>
            <a:r>
              <a:rPr lang="da-DK" altLang="zh-CN" sz="1600" dirty="0" err="1"/>
              <a:t>UIImage</a:t>
            </a:r>
            <a:r>
              <a:rPr lang="da-DK" altLang="zh-CN" sz="1600" dirty="0"/>
              <a:t> </a:t>
            </a:r>
            <a:r>
              <a:rPr lang="da-DK" altLang="zh-CN" sz="1600" dirty="0" err="1"/>
              <a:t>imageNamed:filename</a:t>
            </a:r>
            <a:r>
              <a:rPr lang="da-DK" altLang="zh-CN" sz="1600" dirty="0"/>
              <a:t>]];</a:t>
            </a:r>
          </a:p>
          <a:p>
            <a:pPr lvl="2">
              <a:lnSpc>
                <a:spcPct val="110000"/>
              </a:lnSpc>
            </a:pPr>
            <a:r>
              <a:rPr lang="da-DK" altLang="zh-CN" sz="1600" dirty="0" err="1"/>
              <a:t>iv.frame</a:t>
            </a:r>
            <a:r>
              <a:rPr lang="da-DK" altLang="zh-CN" sz="1600" dirty="0"/>
              <a:t> = </a:t>
            </a:r>
            <a:r>
              <a:rPr lang="da-DK" altLang="zh-CN" sz="1600" dirty="0" err="1"/>
              <a:t>CGRectMake</a:t>
            </a:r>
            <a:r>
              <a:rPr lang="da-DK" altLang="zh-CN" sz="1600" dirty="0"/>
              <a:t>(i * 320.0f, 0.0f, 320.0f, BASEHEIGHT);</a:t>
            </a:r>
          </a:p>
          <a:p>
            <a:pPr lvl="2">
              <a:lnSpc>
                <a:spcPct val="110000"/>
              </a:lnSpc>
            </a:pPr>
            <a:r>
              <a:rPr lang="da-DK" altLang="zh-CN" sz="1600" dirty="0"/>
              <a:t>[</a:t>
            </a:r>
            <a:r>
              <a:rPr lang="da-DK" altLang="zh-CN" sz="1600" dirty="0" err="1"/>
              <a:t>sv</a:t>
            </a:r>
            <a:r>
              <a:rPr lang="da-DK" altLang="zh-CN" sz="1600" dirty="0"/>
              <a:t> </a:t>
            </a:r>
            <a:r>
              <a:rPr lang="da-DK" altLang="zh-CN" sz="1600" dirty="0" err="1"/>
              <a:t>addSubview:iv</a:t>
            </a:r>
            <a:r>
              <a:rPr lang="da-DK" altLang="zh-CN" sz="1600" dirty="0"/>
              <a:t>]; [</a:t>
            </a:r>
            <a:r>
              <a:rPr lang="da-DK" altLang="zh-CN" sz="1600" dirty="0" err="1"/>
              <a:t>iv</a:t>
            </a:r>
            <a:r>
              <a:rPr lang="da-DK" altLang="zh-CN" sz="1600" dirty="0"/>
              <a:t> </a:t>
            </a:r>
            <a:r>
              <a:rPr lang="da-DK" altLang="zh-CN" sz="1600" dirty="0" err="1"/>
              <a:t>release</a:t>
            </a:r>
            <a:r>
              <a:rPr lang="da-DK" altLang="zh-CN" sz="1600" dirty="0"/>
              <a:t>];</a:t>
            </a:r>
          </a:p>
          <a:p>
            <a:pPr lvl="1">
              <a:lnSpc>
                <a:spcPct val="110000"/>
              </a:lnSpc>
            </a:pPr>
            <a:r>
              <a:rPr lang="da-DK" altLang="zh-CN" sz="1600" dirty="0"/>
              <a:t>}</a:t>
            </a:r>
          </a:p>
          <a:p>
            <a:pPr lvl="1">
              <a:lnSpc>
                <a:spcPct val="110000"/>
              </a:lnSpc>
            </a:pPr>
            <a:r>
              <a:rPr lang="da-DK" altLang="zh-CN" sz="1600" dirty="0"/>
              <a:t>[</a:t>
            </a:r>
            <a:r>
              <a:rPr lang="da-DK" altLang="zh-CN" sz="1600" dirty="0" err="1"/>
              <a:t>self.view</a:t>
            </a:r>
            <a:r>
              <a:rPr lang="da-DK" altLang="zh-CN" sz="1600" dirty="0"/>
              <a:t> </a:t>
            </a:r>
            <a:r>
              <a:rPr lang="da-DK" altLang="zh-CN" sz="1600" dirty="0" err="1"/>
              <a:t>addSubview:sv</a:t>
            </a:r>
            <a:r>
              <a:rPr lang="da-DK" altLang="zh-CN" sz="1600" dirty="0"/>
              <a:t>];</a:t>
            </a:r>
          </a:p>
          <a:p>
            <a:pPr lvl="1">
              <a:lnSpc>
                <a:spcPct val="110000"/>
              </a:lnSpc>
            </a:pPr>
            <a:r>
              <a:rPr lang="da-DK" altLang="zh-CN" sz="1600" dirty="0" err="1"/>
              <a:t>pageControl.numberOfPages</a:t>
            </a:r>
            <a:r>
              <a:rPr lang="da-DK" altLang="zh-CN" sz="1600" dirty="0"/>
              <a:t> = 3; </a:t>
            </a:r>
            <a:r>
              <a:rPr lang="da-DK" altLang="zh-CN" sz="1600" dirty="0" err="1"/>
              <a:t>pageControl.currentPage</a:t>
            </a:r>
            <a:r>
              <a:rPr lang="da-DK" altLang="zh-CN" sz="1600" dirty="0"/>
              <a:t> = 0;</a:t>
            </a:r>
          </a:p>
          <a:p>
            <a:pPr lvl="1">
              <a:lnSpc>
                <a:spcPct val="110000"/>
              </a:lnSpc>
            </a:pPr>
            <a:r>
              <a:rPr lang="da-DK" altLang="zh-CN" sz="1600" dirty="0"/>
              <a:t>[</a:t>
            </a:r>
            <a:r>
              <a:rPr lang="da-DK" altLang="zh-CN" sz="1600" dirty="0" err="1"/>
              <a:t>pageControl</a:t>
            </a:r>
            <a:r>
              <a:rPr lang="da-DK" altLang="zh-CN" sz="1600" dirty="0"/>
              <a:t> </a:t>
            </a:r>
            <a:r>
              <a:rPr lang="da-DK" altLang="zh-CN" sz="1600" dirty="0" err="1"/>
              <a:t>addTarget:self</a:t>
            </a:r>
            <a:r>
              <a:rPr lang="da-DK" altLang="zh-CN" sz="1600" dirty="0"/>
              <a:t> action:@</a:t>
            </a:r>
            <a:r>
              <a:rPr lang="da-DK" altLang="zh-CN" sz="1600" dirty="0" err="1"/>
              <a:t>selector</a:t>
            </a:r>
            <a:r>
              <a:rPr lang="da-DK" altLang="zh-CN" sz="1600" dirty="0"/>
              <a:t>(</a:t>
            </a:r>
            <a:r>
              <a:rPr lang="da-DK" altLang="zh-CN" sz="1600" dirty="0" err="1"/>
              <a:t>pageTurn</a:t>
            </a:r>
            <a:r>
              <a:rPr lang="da-DK" altLang="zh-CN" sz="1600" dirty="0"/>
              <a:t>:) </a:t>
            </a:r>
            <a:r>
              <a:rPr lang="da-DK" altLang="zh-CN" sz="1600" dirty="0" err="1"/>
              <a:t>forControlEvents:UIControlEventValueChanged</a:t>
            </a:r>
            <a:r>
              <a:rPr lang="da-DK" altLang="zh-CN" sz="1600" dirty="0"/>
              <a:t>];</a:t>
            </a:r>
          </a:p>
          <a:p>
            <a:pPr>
              <a:lnSpc>
                <a:spcPct val="110000"/>
              </a:lnSpc>
            </a:pPr>
            <a:r>
              <a:rPr lang="da-DK" altLang="zh-CN" sz="1600" dirty="0"/>
              <a:t>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976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 err="1"/>
              <a:t>UIKit</a:t>
            </a:r>
            <a:r>
              <a:rPr lang="zh-TW" altLang="en-US" b="0" dirty="0"/>
              <a:t>的视图类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412776"/>
            <a:ext cx="3744416" cy="393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容器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控</a:t>
            </a:r>
            <a:r>
              <a:rPr lang="zh-TW" altLang="en-US" sz="2400" dirty="0"/>
              <a:t>件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显示视图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文本和</a:t>
            </a:r>
            <a:r>
              <a:rPr lang="en-US" altLang="zh-TW" sz="2400" dirty="0"/>
              <a:t>web</a:t>
            </a:r>
            <a:r>
              <a:rPr lang="zh-TW" altLang="en-US" sz="2400" dirty="0"/>
              <a:t>视图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警告视图和动作表单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导航视图</a:t>
            </a:r>
            <a:endParaRPr lang="zh-TW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窗</a:t>
            </a:r>
            <a:r>
              <a:rPr lang="zh-TW" altLang="en-US" sz="2400" dirty="0"/>
              <a:t>口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39" y="1196752"/>
            <a:ext cx="3632405" cy="56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0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进度视图 </a:t>
            </a:r>
            <a:r>
              <a:rPr lang="en-US" altLang="zh-CN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114726"/>
            <a:ext cx="8820472" cy="5775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/>
              <a:t>-(void) action: (</a:t>
            </a:r>
            <a:r>
              <a:rPr lang="en-US" altLang="zh-CN" sz="1600" dirty="0" err="1"/>
              <a:t>UIBarButtonItem</a:t>
            </a:r>
            <a:r>
              <a:rPr lang="en-US" altLang="zh-CN" sz="1600" dirty="0"/>
              <a:t> *) item{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amountDone</a:t>
            </a:r>
            <a:r>
              <a:rPr lang="en-US" altLang="zh-CN" sz="1600" dirty="0"/>
              <a:t> = 0.0f;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self.actionSheet</a:t>
            </a:r>
            <a:r>
              <a:rPr lang="en-US" altLang="zh-CN" sz="1600" dirty="0"/>
              <a:t> = [[[</a:t>
            </a:r>
            <a:r>
              <a:rPr lang="en-US" altLang="zh-CN" sz="1600" dirty="0" err="1"/>
              <a:t>UIActionSheet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initWithTitle</a:t>
            </a:r>
            <a:r>
              <a:rPr lang="en-US" altLang="zh-CN" sz="1600" dirty="0"/>
              <a:t>:@"Downloading data. Please Wait\n\n\n" </a:t>
            </a:r>
            <a:r>
              <a:rPr lang="en-US" altLang="zh-CN" sz="1600" dirty="0" err="1"/>
              <a:t>delegate:nil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cancelButtonTitle:nil</a:t>
            </a:r>
            <a:endParaRPr lang="en-US" altLang="zh-CN" sz="1600" dirty="0"/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destructiveButtonTitle</a:t>
            </a:r>
            <a:r>
              <a:rPr lang="en-US" altLang="zh-CN" sz="1600" dirty="0"/>
              <a:t>: nil </a:t>
            </a:r>
            <a:r>
              <a:rPr lang="en-US" altLang="zh-CN" sz="1600" dirty="0" err="1"/>
              <a:t>otherButtonTitles</a:t>
            </a:r>
            <a:r>
              <a:rPr lang="en-US" altLang="zh-CN" sz="1600" dirty="0"/>
              <a:t>: nil] </a:t>
            </a:r>
            <a:r>
              <a:rPr lang="en-US" altLang="zh-CN" sz="1600" dirty="0" err="1"/>
              <a:t>autorelease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progressView</a:t>
            </a:r>
            <a:r>
              <a:rPr lang="en-US" altLang="zh-CN" sz="1600" dirty="0"/>
              <a:t> = [[</a:t>
            </a:r>
            <a:r>
              <a:rPr lang="en-US" altLang="zh-CN" sz="1600" dirty="0" err="1"/>
              <a:t>UIProgressView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initWithFrame:CGRectMake</a:t>
            </a:r>
            <a:r>
              <a:rPr lang="en-US" altLang="zh-CN" sz="1600" dirty="0"/>
              <a:t>(0.0f, 40.0f, 220.0f, 90.0f)];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progressView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setProgressViewStyle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UIProgressViewStyleDefault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actionSheet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addSubview:progressView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progressView</a:t>
            </a:r>
            <a:r>
              <a:rPr lang="en-US" altLang="zh-CN" sz="1600" dirty="0"/>
              <a:t> release];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progressView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setProgress</a:t>
            </a:r>
            <a:r>
              <a:rPr lang="en-US" altLang="zh-CN" sz="1600" dirty="0"/>
              <a:t>:(</a:t>
            </a:r>
            <a:r>
              <a:rPr lang="en-US" altLang="zh-CN" sz="1600" dirty="0" err="1"/>
              <a:t>amountDone</a:t>
            </a:r>
            <a:r>
              <a:rPr lang="en-US" altLang="zh-CN" sz="1600" dirty="0"/>
              <a:t> = 0.0f)];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NSTimer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scheduledTimerWithTimeInterval</a:t>
            </a:r>
            <a:r>
              <a:rPr lang="en-US" altLang="zh-CN" sz="1600" dirty="0"/>
              <a:t>: 0.35 target: self selector:@selector(</a:t>
            </a:r>
            <a:r>
              <a:rPr lang="en-US" altLang="zh-CN" sz="1600" dirty="0" err="1"/>
              <a:t>incrementBar</a:t>
            </a:r>
            <a:r>
              <a:rPr lang="en-US" altLang="zh-CN" sz="1600" dirty="0"/>
              <a:t>:) </a:t>
            </a:r>
            <a:r>
              <a:rPr lang="en-US" altLang="zh-CN" sz="1600" dirty="0" err="1"/>
              <a:t>userInfo</a:t>
            </a:r>
            <a:r>
              <a:rPr lang="en-US" altLang="zh-CN" sz="1600" dirty="0"/>
              <a:t>: nil repeats: YES];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actionSheet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showInView:self.view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progressView.center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CGPointMake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actionSheet.center.x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progressView.center.y</a:t>
            </a:r>
            <a:r>
              <a:rPr lang="en-US" altLang="zh-CN" sz="1600" dirty="0"/>
              <a:t>);</a:t>
            </a:r>
          </a:p>
          <a:p>
            <a:pPr>
              <a:lnSpc>
                <a:spcPct val="110000"/>
              </a:lnSpc>
            </a:pPr>
            <a:r>
              <a:rPr lang="en-US" altLang="zh-CN" sz="1600" dirty="0" smtClean="0"/>
              <a:t>}</a:t>
            </a:r>
          </a:p>
          <a:p>
            <a:pPr>
              <a:lnSpc>
                <a:spcPct val="110000"/>
              </a:lnSpc>
            </a:pPr>
            <a:endParaRPr lang="en-US" altLang="zh-CN" sz="1600" dirty="0"/>
          </a:p>
          <a:p>
            <a:pPr>
              <a:lnSpc>
                <a:spcPct val="110000"/>
              </a:lnSpc>
            </a:pPr>
            <a:r>
              <a:rPr lang="en-US" altLang="zh-CN" sz="1600" dirty="0"/>
              <a:t>- (void) </a:t>
            </a:r>
            <a:r>
              <a:rPr lang="en-US" altLang="zh-CN" sz="1600" dirty="0" err="1"/>
              <a:t>viewDidLoad</a:t>
            </a:r>
            <a:r>
              <a:rPr lang="en-US" altLang="zh-CN" sz="1600" dirty="0"/>
              <a:t>{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self.navigationController.navigationBar.tintColor</a:t>
            </a:r>
            <a:r>
              <a:rPr lang="en-US" altLang="zh-CN" sz="1600" dirty="0"/>
              <a:t> = COOKBOOK_PURPLE_COLOR;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self.navigationItem.rightBarButtonItem</a:t>
            </a:r>
            <a:r>
              <a:rPr lang="en-US" altLang="zh-CN" sz="1600" dirty="0"/>
              <a:t> = BARBUTTON(@"Action", @selector(action:));</a:t>
            </a:r>
          </a:p>
          <a:p>
            <a:pPr>
              <a:lnSpc>
                <a:spcPct val="110000"/>
              </a:lnSpc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220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进度视图 </a:t>
            </a:r>
            <a:r>
              <a:rPr lang="en-US" altLang="zh-CN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340768"/>
            <a:ext cx="87849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@interface </a:t>
            </a:r>
            <a:r>
              <a:rPr lang="en-US" altLang="zh-CN" sz="2000" dirty="0" err="1"/>
              <a:t>TestBedViewController</a:t>
            </a:r>
            <a:r>
              <a:rPr lang="en-US" altLang="zh-CN" sz="2000" dirty="0"/>
              <a:t> : </a:t>
            </a:r>
            <a:r>
              <a:rPr lang="en-US" altLang="zh-CN" sz="2000" dirty="0" err="1"/>
              <a:t>UIViewController</a:t>
            </a:r>
            <a:r>
              <a:rPr lang="en-US" altLang="zh-CN" sz="2000" dirty="0"/>
              <a:t> &lt;</a:t>
            </a:r>
            <a:r>
              <a:rPr lang="en-US" altLang="zh-CN" sz="2000" dirty="0" err="1"/>
              <a:t>UIActionSheetDelegate</a:t>
            </a:r>
            <a:r>
              <a:rPr lang="en-US" altLang="zh-CN" sz="2000" dirty="0"/>
              <a:t>&gt;{</a:t>
            </a:r>
          </a:p>
          <a:p>
            <a:pPr lvl="1"/>
            <a:r>
              <a:rPr lang="en-US" altLang="zh-CN" sz="2000" dirty="0"/>
              <a:t>float </a:t>
            </a:r>
            <a:r>
              <a:rPr lang="en-US" altLang="zh-CN" sz="2000" dirty="0" err="1"/>
              <a:t>amountDone</a:t>
            </a:r>
            <a:r>
              <a:rPr lang="en-US" altLang="zh-CN" sz="2000" dirty="0"/>
              <a:t>;</a:t>
            </a:r>
          </a:p>
          <a:p>
            <a:pPr lvl="1"/>
            <a:r>
              <a:rPr lang="en-US" altLang="zh-CN" sz="2000" dirty="0" err="1"/>
              <a:t>UIProgressView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progressView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UIActionSheet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actionSheet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@property (retain) </a:t>
            </a:r>
            <a:r>
              <a:rPr lang="en-US" altLang="zh-CN" sz="2000" dirty="0" err="1"/>
              <a:t>UIActionSheet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actionSheet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@end</a:t>
            </a:r>
          </a:p>
          <a:p>
            <a:r>
              <a:rPr lang="en-US" altLang="zh-CN" sz="2000" dirty="0"/>
              <a:t>- (void) </a:t>
            </a:r>
            <a:r>
              <a:rPr lang="en-US" altLang="zh-CN" sz="2000" dirty="0" err="1"/>
              <a:t>incrementBar</a:t>
            </a:r>
            <a:r>
              <a:rPr lang="en-US" altLang="zh-CN" sz="2000" dirty="0"/>
              <a:t>: (id) timer{</a:t>
            </a:r>
          </a:p>
          <a:p>
            <a:pPr lvl="1"/>
            <a:r>
              <a:rPr lang="en-US" altLang="zh-CN" sz="2000" dirty="0" err="1"/>
              <a:t>amountDone</a:t>
            </a:r>
            <a:r>
              <a:rPr lang="en-US" altLang="zh-CN" sz="2000" dirty="0"/>
              <a:t> += 1.0f;</a:t>
            </a:r>
          </a:p>
          <a:p>
            <a:pPr lvl="1"/>
            <a:r>
              <a:rPr lang="en-US" altLang="zh-CN" sz="2000" dirty="0"/>
              <a:t>[</a:t>
            </a:r>
            <a:r>
              <a:rPr lang="en-US" altLang="zh-CN" sz="2000" dirty="0" err="1"/>
              <a:t>progressView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setProgress</a:t>
            </a:r>
            <a:r>
              <a:rPr lang="en-US" altLang="zh-CN" sz="2000" dirty="0"/>
              <a:t>: (</a:t>
            </a:r>
            <a:r>
              <a:rPr lang="en-US" altLang="zh-CN" sz="2000" dirty="0" err="1"/>
              <a:t>amountDone</a:t>
            </a:r>
            <a:r>
              <a:rPr lang="en-US" altLang="zh-CN" sz="2000" dirty="0"/>
              <a:t> / 20.0)];</a:t>
            </a:r>
          </a:p>
          <a:p>
            <a:pPr lvl="1"/>
            <a:r>
              <a:rPr lang="en-US" altLang="zh-CN" sz="2000" dirty="0"/>
              <a:t>if (</a:t>
            </a:r>
            <a:r>
              <a:rPr lang="en-US" altLang="zh-CN" sz="2000" dirty="0" err="1"/>
              <a:t>amountDone</a:t>
            </a:r>
            <a:r>
              <a:rPr lang="en-US" altLang="zh-CN" sz="2000" dirty="0"/>
              <a:t> &gt; 20.0) {</a:t>
            </a:r>
          </a:p>
          <a:p>
            <a:pPr lvl="2"/>
            <a:r>
              <a:rPr lang="en-US" altLang="zh-CN" sz="2000" dirty="0"/>
              <a:t>[</a:t>
            </a:r>
            <a:r>
              <a:rPr lang="en-US" altLang="zh-CN" sz="2000" dirty="0" err="1"/>
              <a:t>self.actionSheet</a:t>
            </a:r>
            <a:r>
              <a:rPr lang="en-US" altLang="zh-CN" sz="2000" dirty="0"/>
              <a:t> dismissWithClickedButtonIndex:0 </a:t>
            </a:r>
            <a:r>
              <a:rPr lang="en-US" altLang="zh-CN" sz="2000" dirty="0" err="1"/>
              <a:t>animated:YES</a:t>
            </a:r>
            <a:r>
              <a:rPr lang="en-US" altLang="zh-CN" sz="2000" dirty="0"/>
              <a:t>];</a:t>
            </a:r>
          </a:p>
          <a:p>
            <a:pPr lvl="2"/>
            <a:r>
              <a:rPr lang="en-US" altLang="zh-CN" sz="2000" dirty="0" err="1"/>
              <a:t>self.actionSheet</a:t>
            </a:r>
            <a:r>
              <a:rPr lang="en-US" altLang="zh-CN" sz="2000" dirty="0"/>
              <a:t> = nil;</a:t>
            </a:r>
          </a:p>
          <a:p>
            <a:pPr lvl="2"/>
            <a:r>
              <a:rPr lang="en-US" altLang="zh-CN" sz="2000" dirty="0"/>
              <a:t>[timer invalidate];</a:t>
            </a:r>
          </a:p>
          <a:p>
            <a:pPr lvl="1"/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* * </a:t>
            </a:r>
            <a:r>
              <a:rPr lang="zh-CN" altLang="en-US" sz="2000" dirty="0">
                <a:solidFill>
                  <a:srgbClr val="FFFF00"/>
                </a:solidFill>
              </a:rPr>
              <a:t>参考案例：</a:t>
            </a:r>
            <a:r>
              <a:rPr lang="en-US" altLang="zh-CN" sz="2000" dirty="0">
                <a:solidFill>
                  <a:srgbClr val="FFFF00"/>
                </a:solidFill>
              </a:rPr>
              <a:t>UI </a:t>
            </a:r>
            <a:r>
              <a:rPr lang="en-US" altLang="zh-CN" sz="2000" dirty="0" err="1">
                <a:solidFill>
                  <a:srgbClr val="FFFF00"/>
                </a:solidFill>
              </a:rPr>
              <a:t>Pr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ogr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es</a:t>
            </a:r>
            <a:r>
              <a:rPr lang="en-US" altLang="zh-CN" sz="2000" dirty="0">
                <a:solidFill>
                  <a:srgbClr val="FFFF00"/>
                </a:solidFill>
              </a:rPr>
              <a:t> s Vi </a:t>
            </a:r>
            <a:r>
              <a:rPr lang="en-US" altLang="zh-CN" sz="2000" dirty="0" err="1">
                <a:solidFill>
                  <a:srgbClr val="FFFF00"/>
                </a:solidFill>
              </a:rPr>
              <a:t>ewDemo</a:t>
            </a:r>
            <a:endParaRPr kumimoji="1"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4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活动指示器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1216065"/>
            <a:ext cx="864096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- (void) action: (id) sender{</a:t>
            </a:r>
          </a:p>
          <a:p>
            <a:pPr lvl="1"/>
            <a:r>
              <a:rPr lang="en-US" altLang="zh-CN" sz="2000" dirty="0"/>
              <a:t>//</a:t>
            </a:r>
            <a:r>
              <a:rPr lang="zh-CN" altLang="en-US" sz="2000" dirty="0"/>
              <a:t>添加显示活动指示器的图层</a:t>
            </a:r>
          </a:p>
          <a:p>
            <a:pPr lvl="1"/>
            <a:r>
              <a:rPr lang="en-US" altLang="zh-CN" sz="2000" dirty="0"/>
              <a:t>[</a:t>
            </a:r>
            <a:r>
              <a:rPr lang="en-US" altLang="zh-CN" sz="2000" dirty="0" err="1"/>
              <a:t>self.view.window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addSubview:overlay</a:t>
            </a:r>
            <a:r>
              <a:rPr lang="en-US" altLang="zh-CN" sz="2000" dirty="0"/>
              <a:t>];</a:t>
            </a:r>
          </a:p>
          <a:p>
            <a:pPr lvl="1"/>
            <a:r>
              <a:rPr lang="en-US" altLang="zh-CN" sz="2000" dirty="0"/>
              <a:t>//</a:t>
            </a:r>
            <a:r>
              <a:rPr lang="zh-CN" altLang="en-US" sz="2000" dirty="0"/>
              <a:t>播放动画</a:t>
            </a:r>
          </a:p>
          <a:p>
            <a:pPr lvl="1"/>
            <a:r>
              <a:rPr lang="en-US" altLang="zh-CN" sz="2000" dirty="0"/>
              <a:t>[(</a:t>
            </a:r>
            <a:r>
              <a:rPr lang="en-US" altLang="zh-CN" sz="2000" dirty="0" err="1"/>
              <a:t>UIActivityIndicatorView</a:t>
            </a:r>
            <a:r>
              <a:rPr lang="en-US" altLang="zh-CN" sz="2000" dirty="0"/>
              <a:t> *)[overlay viewWithTag:202] </a:t>
            </a:r>
            <a:r>
              <a:rPr lang="en-US" altLang="zh-CN" sz="2000" dirty="0" err="1"/>
              <a:t>startAnimating</a:t>
            </a:r>
            <a:r>
              <a:rPr lang="en-US" altLang="zh-CN" sz="2000" dirty="0"/>
              <a:t>]; //202</a:t>
            </a:r>
            <a:r>
              <a:rPr lang="zh-CN" altLang="en-US" sz="2000" dirty="0"/>
              <a:t>是控件的</a:t>
            </a:r>
            <a:r>
              <a:rPr lang="en-US" altLang="zh-CN" sz="2000" dirty="0"/>
              <a:t>tag</a:t>
            </a:r>
            <a:r>
              <a:rPr lang="zh-CN" altLang="en-US" sz="2000" dirty="0"/>
              <a:t>属性</a:t>
            </a:r>
          </a:p>
          <a:p>
            <a:pPr lvl="1"/>
            <a:r>
              <a:rPr lang="en-US" altLang="zh-CN" sz="2000" dirty="0"/>
              <a:t>//</a:t>
            </a:r>
            <a:r>
              <a:rPr lang="en-US" altLang="zh-CN" sz="2000" dirty="0" err="1"/>
              <a:t>afterDelay</a:t>
            </a:r>
            <a:r>
              <a:rPr lang="zh-CN" altLang="en-US" sz="2000" dirty="0"/>
              <a:t>设置延迟执行的时间</a:t>
            </a:r>
            <a:r>
              <a:rPr lang="en-US" altLang="zh-CN" sz="2000" dirty="0"/>
              <a:t>,</a:t>
            </a:r>
            <a:r>
              <a:rPr lang="zh-CN" altLang="en-US" sz="2000" dirty="0"/>
              <a:t>执行完毕调用</a:t>
            </a:r>
            <a:r>
              <a:rPr lang="en-US" altLang="zh-CN" sz="2000" dirty="0"/>
              <a:t>finish</a:t>
            </a:r>
            <a:r>
              <a:rPr lang="zh-CN" altLang="en-US" sz="2000" dirty="0"/>
              <a:t>方法</a:t>
            </a:r>
          </a:p>
          <a:p>
            <a:pPr lvl="1"/>
            <a:r>
              <a:rPr lang="en-US" altLang="zh-CN" sz="2000" dirty="0"/>
              <a:t>[self </a:t>
            </a:r>
            <a:r>
              <a:rPr lang="en-US" altLang="zh-CN" sz="2000" dirty="0" err="1"/>
              <a:t>performSelector</a:t>
            </a:r>
            <a:r>
              <a:rPr lang="en-US" altLang="zh-CN" sz="2000" dirty="0"/>
              <a:t>:@selector(finish) </a:t>
            </a:r>
            <a:r>
              <a:rPr lang="en-US" altLang="zh-CN" sz="2000" dirty="0" err="1"/>
              <a:t>withObject:nil</a:t>
            </a:r>
            <a:r>
              <a:rPr lang="en-US" altLang="zh-CN" sz="2000" dirty="0"/>
              <a:t> afterDelay:3.0f];</a:t>
            </a:r>
          </a:p>
          <a:p>
            <a:r>
              <a:rPr lang="en-US" altLang="zh-CN" sz="2000" dirty="0" smtClean="0"/>
              <a:t>}</a:t>
            </a:r>
          </a:p>
          <a:p>
            <a:endParaRPr lang="en-US" altLang="zh-CN" sz="2000" dirty="0"/>
          </a:p>
          <a:p>
            <a:r>
              <a:rPr lang="en-US" altLang="zh-CN" sz="2000" dirty="0"/>
              <a:t>- (void) finish{</a:t>
            </a:r>
          </a:p>
          <a:p>
            <a:pPr lvl="1"/>
            <a:r>
              <a:rPr lang="en-US" altLang="zh-CN" sz="2000" dirty="0"/>
              <a:t>//</a:t>
            </a:r>
            <a:r>
              <a:rPr lang="zh-CN" altLang="en-US" sz="2000" dirty="0"/>
              <a:t>停止动画播放</a:t>
            </a:r>
          </a:p>
          <a:p>
            <a:pPr lvl="1"/>
            <a:r>
              <a:rPr lang="en-US" altLang="zh-CN" sz="2000" dirty="0"/>
              <a:t>[(</a:t>
            </a:r>
            <a:r>
              <a:rPr lang="en-US" altLang="zh-CN" sz="2000" dirty="0" err="1"/>
              <a:t>UIActivityIndicatorView</a:t>
            </a:r>
            <a:r>
              <a:rPr lang="en-US" altLang="zh-CN" sz="2000" dirty="0"/>
              <a:t> *)[overlay viewWithTag:202] </a:t>
            </a:r>
            <a:r>
              <a:rPr lang="en-US" altLang="zh-CN" sz="2000" dirty="0" err="1"/>
              <a:t>stopAnimating</a:t>
            </a:r>
            <a:r>
              <a:rPr lang="en-US" altLang="zh-CN" sz="2000" dirty="0"/>
              <a:t>];</a:t>
            </a:r>
          </a:p>
          <a:p>
            <a:pPr lvl="1"/>
            <a:r>
              <a:rPr lang="en-US" altLang="zh-CN" sz="2000" dirty="0"/>
              <a:t>//</a:t>
            </a:r>
            <a:r>
              <a:rPr lang="zh-CN" altLang="en-US" sz="2000" dirty="0"/>
              <a:t>删除活动指示器图层</a:t>
            </a:r>
          </a:p>
          <a:p>
            <a:pPr lvl="1"/>
            <a:r>
              <a:rPr lang="en-US" altLang="zh-CN" sz="2000" dirty="0"/>
              <a:t>[overlay </a:t>
            </a:r>
            <a:r>
              <a:rPr lang="en-US" altLang="zh-CN" sz="2000" dirty="0" err="1"/>
              <a:t>removeFromSuperview</a:t>
            </a:r>
            <a:r>
              <a:rPr lang="en-US" altLang="zh-CN" sz="2000" dirty="0"/>
              <a:t>];</a:t>
            </a:r>
          </a:p>
          <a:p>
            <a:r>
              <a:rPr lang="en-US" altLang="zh-CN" sz="2000" dirty="0"/>
              <a:t>}</a:t>
            </a:r>
          </a:p>
          <a:p>
            <a:r>
              <a:rPr lang="en-US" altLang="zh-CN" sz="2000" dirty="0">
                <a:solidFill>
                  <a:srgbClr val="FFFF00"/>
                </a:solidFill>
              </a:rPr>
              <a:t>* * </a:t>
            </a:r>
            <a:r>
              <a:rPr lang="zh-CN" altLang="en-US" sz="2000" dirty="0">
                <a:solidFill>
                  <a:srgbClr val="FFFF00"/>
                </a:solidFill>
              </a:rPr>
              <a:t>参考案例：</a:t>
            </a:r>
            <a:r>
              <a:rPr lang="en-US" altLang="zh-CN" sz="2000" dirty="0">
                <a:solidFill>
                  <a:srgbClr val="FFFF00"/>
                </a:solidFill>
              </a:rPr>
              <a:t>UI Act </a:t>
            </a:r>
            <a:r>
              <a:rPr lang="en-US" altLang="zh-CN" sz="2000" dirty="0" err="1">
                <a:solidFill>
                  <a:srgbClr val="FFFF00"/>
                </a:solidFill>
              </a:rPr>
              <a:t>i</a:t>
            </a:r>
            <a:r>
              <a:rPr lang="en-US" altLang="zh-CN" sz="2000" dirty="0">
                <a:solidFill>
                  <a:srgbClr val="FFFF00"/>
                </a:solidFill>
              </a:rPr>
              <a:t> vi t </a:t>
            </a:r>
            <a:r>
              <a:rPr lang="en-US" altLang="zh-CN" sz="2000" dirty="0" err="1">
                <a:solidFill>
                  <a:srgbClr val="FFFF00"/>
                </a:solidFill>
              </a:rPr>
              <a:t>yI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ndi</a:t>
            </a:r>
            <a:r>
              <a:rPr lang="en-US" altLang="zh-CN" sz="2000" dirty="0">
                <a:solidFill>
                  <a:srgbClr val="FFFF00"/>
                </a:solidFill>
              </a:rPr>
              <a:t> cat or Vi </a:t>
            </a:r>
            <a:r>
              <a:rPr lang="en-US" altLang="zh-CN" sz="2000" dirty="0" err="1">
                <a:solidFill>
                  <a:srgbClr val="FFFF00"/>
                </a:solidFill>
              </a:rPr>
              <a:t>ewDemo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72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选择器与日期选择器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340768"/>
            <a:ext cx="871296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选择器</a:t>
            </a:r>
            <a:r>
              <a:rPr lang="en-US" altLang="zh-CN" sz="2400" dirty="0"/>
              <a:t>,</a:t>
            </a:r>
            <a:r>
              <a:rPr lang="zh-CN" altLang="en-US" sz="2400" dirty="0"/>
              <a:t>类似于下拉菜单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de-DE" altLang="zh-CN" sz="2400" dirty="0" err="1" smtClean="0"/>
              <a:t>Picker</a:t>
            </a:r>
            <a:r>
              <a:rPr lang="de-DE" altLang="zh-CN" sz="2400" dirty="0" smtClean="0"/>
              <a:t> </a:t>
            </a:r>
            <a:r>
              <a:rPr lang="de-DE" altLang="zh-CN" sz="2400" dirty="0"/>
              <a:t>View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日期选择器</a:t>
            </a:r>
            <a:endParaRPr lang="zh-CN" altLang="en-US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de-DE" altLang="zh-CN" sz="2400" dirty="0" smtClean="0"/>
              <a:t>Date </a:t>
            </a:r>
            <a:r>
              <a:rPr lang="de-DE" altLang="zh-CN" sz="2400" dirty="0" err="1" smtClean="0"/>
              <a:t>Picker</a:t>
            </a:r>
            <a:endParaRPr lang="de-DE" altLang="zh-CN" sz="2400" dirty="0" smtClean="0"/>
          </a:p>
          <a:p>
            <a:pPr lvl="1">
              <a:lnSpc>
                <a:spcPct val="150000"/>
              </a:lnSpc>
              <a:buClr>
                <a:srgbClr val="00FFFF"/>
              </a:buClr>
            </a:pPr>
            <a:endParaRPr lang="de-DE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IB</a:t>
            </a:r>
            <a:r>
              <a:rPr lang="zh-CN" altLang="en-US" sz="2400" dirty="0"/>
              <a:t>中试一试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415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工具条及以上按钮 </a:t>
            </a:r>
            <a:r>
              <a:rPr lang="en-US" altLang="zh-CN" b="0" dirty="0"/>
              <a:t>1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1124121"/>
            <a:ext cx="8640960" cy="573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#define BARBUTTON(TITLE, SELECTOR)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[[[</a:t>
            </a:r>
            <a:r>
              <a:rPr lang="en-US" altLang="zh-CN" dirty="0" err="1"/>
              <a:t>UIBarButtonItem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initWithTitle:TITLE</a:t>
            </a:r>
            <a:r>
              <a:rPr lang="en-US" altLang="zh-CN" dirty="0"/>
              <a:t> </a:t>
            </a:r>
            <a:r>
              <a:rPr lang="en-US" altLang="zh-CN" dirty="0" err="1"/>
              <a:t>style:UIBarButtonItemStylePlain</a:t>
            </a:r>
            <a:r>
              <a:rPr lang="en-US" altLang="zh-CN" dirty="0"/>
              <a:t> </a:t>
            </a:r>
            <a:r>
              <a:rPr lang="en-US" altLang="zh-CN" dirty="0" err="1"/>
              <a:t>target:self</a:t>
            </a:r>
            <a:r>
              <a:rPr lang="en-US" altLang="zh-CN" dirty="0"/>
              <a:t> </a:t>
            </a:r>
            <a:r>
              <a:rPr lang="en-US" altLang="zh-CN" dirty="0" err="1"/>
              <a:t>action:SELECTOR</a:t>
            </a:r>
            <a:r>
              <a:rPr lang="en-US" altLang="zh-CN" dirty="0"/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autorelease</a:t>
            </a:r>
            <a:r>
              <a:rPr lang="en-US" altLang="zh-CN" dirty="0" smtClean="0"/>
              <a:t>]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#define IMGBARBUTTON(IMAGE, SELECTOR)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[[[</a:t>
            </a:r>
            <a:r>
              <a:rPr lang="en-US" altLang="zh-CN" dirty="0" err="1"/>
              <a:t>UIBarButtonItem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initWithImage:IMAGE</a:t>
            </a:r>
            <a:r>
              <a:rPr lang="en-US" altLang="zh-CN" dirty="0"/>
              <a:t> </a:t>
            </a:r>
            <a:r>
              <a:rPr lang="en-US" altLang="zh-CN" dirty="0" err="1"/>
              <a:t>style:UIBarButtonItemStylePlain</a:t>
            </a:r>
            <a:r>
              <a:rPr lang="en-US" altLang="zh-CN" dirty="0"/>
              <a:t> </a:t>
            </a:r>
            <a:r>
              <a:rPr lang="en-US" altLang="zh-CN" dirty="0" err="1"/>
              <a:t>target:self</a:t>
            </a:r>
            <a:r>
              <a:rPr lang="en-US" altLang="zh-CN" dirty="0"/>
              <a:t> </a:t>
            </a:r>
            <a:r>
              <a:rPr lang="en-US" altLang="zh-CN" dirty="0" err="1"/>
              <a:t>action:SELECTOR</a:t>
            </a:r>
            <a:r>
              <a:rPr lang="en-US" altLang="zh-CN" dirty="0"/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dirty="0" err="1"/>
              <a:t>autorelease</a:t>
            </a:r>
            <a:r>
              <a:rPr lang="en-US" altLang="zh-CN" dirty="0" smtClean="0"/>
              <a:t>]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#define SYSBARBUTTON(ITEM, SELECTOR)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[[[</a:t>
            </a:r>
            <a:r>
              <a:rPr lang="en-US" altLang="zh-CN" dirty="0" err="1"/>
              <a:t>UIBarButtonItem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initWithBarButtonSystemItem:ITEM</a:t>
            </a:r>
            <a:r>
              <a:rPr lang="en-US" altLang="zh-CN" dirty="0"/>
              <a:t> </a:t>
            </a:r>
            <a:r>
              <a:rPr lang="en-US" altLang="zh-CN" dirty="0" err="1"/>
              <a:t>target:self</a:t>
            </a:r>
            <a:r>
              <a:rPr lang="en-US" altLang="zh-CN" dirty="0"/>
              <a:t> </a:t>
            </a:r>
            <a:r>
              <a:rPr lang="en-US" altLang="zh-CN" dirty="0" err="1"/>
              <a:t>action:SELECTOR</a:t>
            </a:r>
            <a:r>
              <a:rPr lang="en-US" altLang="zh-CN" dirty="0"/>
              <a:t>] </a:t>
            </a:r>
            <a:r>
              <a:rPr lang="en-US" altLang="zh-CN" dirty="0" err="1"/>
              <a:t>autorelease</a:t>
            </a:r>
            <a:r>
              <a:rPr lang="en-US" altLang="zh-CN" dirty="0" smtClean="0"/>
              <a:t>]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#define CUSTOMBARBUTTON(VIEW)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[[[</a:t>
            </a:r>
            <a:r>
              <a:rPr lang="en-US" altLang="zh-CN" dirty="0" err="1"/>
              <a:t>UIBarButtonItem</a:t>
            </a:r>
            <a:r>
              <a:rPr lang="en-US" altLang="zh-CN" dirty="0"/>
              <a:t>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initWithCustomView:VIEW</a:t>
            </a:r>
            <a:r>
              <a:rPr lang="en-US" altLang="zh-CN" dirty="0"/>
              <a:t>] </a:t>
            </a:r>
            <a:r>
              <a:rPr lang="en-US" altLang="zh-CN" dirty="0" err="1"/>
              <a:t>autorelease</a:t>
            </a:r>
            <a:r>
              <a:rPr lang="en-US" altLang="zh-CN" dirty="0"/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FF00"/>
                </a:solidFill>
              </a:rPr>
              <a:t>* * </a:t>
            </a:r>
            <a:r>
              <a:rPr lang="zh-CN" altLang="en-US" dirty="0">
                <a:solidFill>
                  <a:srgbClr val="FFFF00"/>
                </a:solidFill>
              </a:rPr>
              <a:t>参考案例：</a:t>
            </a:r>
            <a:r>
              <a:rPr lang="en-US" altLang="zh-CN" dirty="0">
                <a:solidFill>
                  <a:srgbClr val="FFFF00"/>
                </a:solidFill>
              </a:rPr>
              <a:t>Tool bar Demo</a:t>
            </a:r>
            <a:endParaRPr kumimoji="1"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9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工具条及以上按钮 </a:t>
            </a:r>
            <a:r>
              <a:rPr lang="en-US" altLang="zh-CN" b="0" dirty="0"/>
              <a:t>2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5505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600" dirty="0"/>
              <a:t>- (void) </a:t>
            </a:r>
            <a:r>
              <a:rPr lang="en-US" altLang="zh-CN" sz="1600" dirty="0" err="1"/>
              <a:t>viewDidLoad</a:t>
            </a:r>
            <a:r>
              <a:rPr lang="en-US" altLang="zh-CN" sz="1600" dirty="0"/>
              <a:t>{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UIToolbar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tb</a:t>
            </a:r>
            <a:r>
              <a:rPr lang="en-US" altLang="zh-CN" sz="1600" dirty="0"/>
              <a:t> = [[</a:t>
            </a:r>
            <a:r>
              <a:rPr lang="en-US" altLang="zh-CN" sz="1600" dirty="0" err="1"/>
              <a:t>UIToolbar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initWithFrame:CGRectMake</a:t>
            </a:r>
            <a:r>
              <a:rPr lang="en-US" altLang="zh-CN" sz="1600" dirty="0"/>
              <a:t>(0.0f, 0.0f, 320.0f, 44.0f)];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tb.center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CGPointMake</a:t>
            </a:r>
            <a:r>
              <a:rPr lang="en-US" altLang="zh-CN" sz="1600" dirty="0"/>
              <a:t>(160.0f, 200.0f);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NSMutableArray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tbitems</a:t>
            </a:r>
            <a:r>
              <a:rPr lang="en-US" altLang="zh-CN" sz="1600" dirty="0"/>
              <a:t> = [</a:t>
            </a:r>
            <a:r>
              <a:rPr lang="en-US" altLang="zh-CN" sz="1600" dirty="0" err="1"/>
              <a:t>NSMutableArray</a:t>
            </a:r>
            <a:r>
              <a:rPr lang="en-US" altLang="zh-CN" sz="1600" dirty="0"/>
              <a:t> array];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tbitems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addObject:BARBUTTON</a:t>
            </a:r>
            <a:r>
              <a:rPr lang="en-US" altLang="zh-CN" sz="1600" dirty="0"/>
              <a:t>(@"Title", @selector(action))];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tbitems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addObject:SYSBARBUTTON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UIBarButtonSystemItemAdd</a:t>
            </a:r>
            <a:r>
              <a:rPr lang="en-US" altLang="zh-CN" sz="1600" dirty="0"/>
              <a:t>, @selector(action))];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tbitems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addObject:IMGBARBUTTON</a:t>
            </a:r>
            <a:r>
              <a:rPr lang="en-US" altLang="zh-CN" sz="1600" dirty="0"/>
              <a:t>([</a:t>
            </a:r>
            <a:r>
              <a:rPr lang="en-US" altLang="zh-CN" sz="1600" dirty="0" err="1"/>
              <a:t>UIImage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imageNamed</a:t>
            </a:r>
            <a:r>
              <a:rPr lang="en-US" altLang="zh-CN" sz="1600" dirty="0"/>
              <a:t>:@"</a:t>
            </a:r>
            <a:r>
              <a:rPr lang="en-US" altLang="zh-CN" sz="1600" dirty="0" err="1"/>
              <a:t>TBUmbrella.png</a:t>
            </a:r>
            <a:r>
              <a:rPr lang="en-US" altLang="zh-CN" sz="1600" dirty="0"/>
              <a:t>"], @selector(action))];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tbitems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addObject:CUSTOMBARBUTTON</a:t>
            </a:r>
            <a:r>
              <a:rPr lang="en-US" altLang="zh-CN" sz="1600" dirty="0"/>
              <a:t>([[[</a:t>
            </a:r>
            <a:r>
              <a:rPr lang="en-US" altLang="zh-CN" sz="1600" dirty="0" err="1"/>
              <a:t>UISwitch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autorelease</a:t>
            </a:r>
            <a:r>
              <a:rPr lang="en-US" altLang="zh-CN" sz="1600" dirty="0"/>
              <a:t>])];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tbitems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addObject:SYSBARBUTTON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UIBarButtonSystemItemFlexibleSpace</a:t>
            </a:r>
            <a:r>
              <a:rPr lang="en-US" altLang="zh-CN" sz="1600" dirty="0"/>
              <a:t>, nil)];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tbitems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addObject:IMGBARBUTTON</a:t>
            </a:r>
            <a:r>
              <a:rPr lang="en-US" altLang="zh-CN" sz="1600" dirty="0"/>
              <a:t>([</a:t>
            </a:r>
            <a:r>
              <a:rPr lang="en-US" altLang="zh-CN" sz="1600" dirty="0" err="1"/>
              <a:t>UIImage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imageNamed</a:t>
            </a:r>
            <a:r>
              <a:rPr lang="en-US" altLang="zh-CN" sz="1600" dirty="0"/>
              <a:t>:@"</a:t>
            </a:r>
            <a:r>
              <a:rPr lang="en-US" altLang="zh-CN" sz="1600" dirty="0" err="1"/>
              <a:t>TBPuzzle.png</a:t>
            </a:r>
            <a:r>
              <a:rPr lang="en-US" altLang="zh-CN" sz="1600" dirty="0"/>
              <a:t>"], @selector(action))];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UIBarButtonItem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bbi</a:t>
            </a:r>
            <a:r>
              <a:rPr lang="en-US" altLang="zh-CN" sz="1600" dirty="0"/>
              <a:t> = [[[</a:t>
            </a:r>
            <a:r>
              <a:rPr lang="en-US" altLang="zh-CN" sz="1600" dirty="0" err="1"/>
              <a:t>UIBarButtonItem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alloc</a:t>
            </a:r>
            <a:r>
              <a:rPr lang="en-US" altLang="zh-CN" sz="1600" dirty="0"/>
              <a:t>] </a:t>
            </a:r>
            <a:r>
              <a:rPr lang="en-US" altLang="zh-CN" sz="1600" dirty="0" err="1"/>
              <a:t>initWithBarButtonSystemItem:UIBarButtonSystemItemFixedSpace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target:nil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action:nil</a:t>
            </a:r>
            <a:r>
              <a:rPr lang="en-US" altLang="zh-CN" sz="1600" dirty="0"/>
              <a:t>]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autorelease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 err="1"/>
              <a:t>bbi.width</a:t>
            </a:r>
            <a:r>
              <a:rPr lang="en-US" altLang="zh-CN" sz="1600" dirty="0"/>
              <a:t> = 20.0f;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tbitems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addObject:bbi</a:t>
            </a:r>
            <a:r>
              <a:rPr lang="en-US" altLang="zh-CN" sz="1600" dirty="0"/>
              <a:t>]; </a:t>
            </a:r>
            <a:r>
              <a:rPr lang="en-US" altLang="zh-CN" sz="1600" dirty="0" err="1"/>
              <a:t>tb.items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tbitems</a:t>
            </a:r>
            <a:r>
              <a:rPr lang="en-US" altLang="zh-CN" sz="1600" dirty="0"/>
              <a:t>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self.view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addSubview:tb</a:t>
            </a:r>
            <a:r>
              <a:rPr lang="en-US" altLang="zh-CN" sz="1600" dirty="0"/>
              <a:t>];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/>
              <a:t>[</a:t>
            </a:r>
            <a:r>
              <a:rPr lang="en-US" altLang="zh-CN" sz="1600" dirty="0" err="1"/>
              <a:t>tb</a:t>
            </a:r>
            <a:r>
              <a:rPr lang="en-US" altLang="zh-CN" sz="1600" dirty="0"/>
              <a:t> release];</a:t>
            </a:r>
          </a:p>
          <a:p>
            <a:pPr>
              <a:lnSpc>
                <a:spcPct val="110000"/>
              </a:lnSpc>
            </a:pPr>
            <a:r>
              <a:rPr lang="en-US" altLang="zh-CN" sz="1600" dirty="0"/>
              <a:t>}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4082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总结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9512" y="1340768"/>
            <a:ext cx="86409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标签</a:t>
            </a:r>
            <a:r>
              <a:rPr lang="zh-CN" altLang="en-US" sz="2400" dirty="0"/>
              <a:t>、文本框、滑块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按钮</a:t>
            </a:r>
            <a:r>
              <a:rPr lang="zh-CN" altLang="en-US" sz="2400" dirty="0"/>
              <a:t>、分段控件、细节展开按钮、信息按钮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文本视图</a:t>
            </a:r>
            <a:r>
              <a:rPr lang="zh-CN" altLang="en-US" sz="2400" dirty="0"/>
              <a:t>、图片视图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警告</a:t>
            </a:r>
            <a:r>
              <a:rPr lang="zh-CN" altLang="en-US" sz="2400" dirty="0"/>
              <a:t>、动作表单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页</a:t>
            </a:r>
            <a:r>
              <a:rPr lang="zh-CN" altLang="en-US" sz="2400" dirty="0"/>
              <a:t>指示符、进度视图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活动</a:t>
            </a:r>
            <a:r>
              <a:rPr lang="zh-CN" altLang="en-US" sz="2400" dirty="0"/>
              <a:t>指示器、选择器、日期事件选择器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361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标签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0" y="1340768"/>
            <a:ext cx="89644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静态</a:t>
            </a:r>
            <a:r>
              <a:rPr lang="zh-CN" altLang="en-US" sz="2400" dirty="0"/>
              <a:t>文本</a:t>
            </a:r>
            <a:r>
              <a:rPr lang="en-US" altLang="zh-CN" sz="2400" dirty="0"/>
              <a:t>,</a:t>
            </a:r>
            <a:r>
              <a:rPr lang="zh-CN" altLang="en-US" sz="2400" dirty="0"/>
              <a:t>起提示作用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通过</a:t>
            </a:r>
            <a:r>
              <a:rPr lang="en-US" altLang="zh-CN" sz="2400" dirty="0"/>
              <a:t>IB</a:t>
            </a:r>
            <a:r>
              <a:rPr lang="zh-CN" altLang="en-US" sz="2400" dirty="0"/>
              <a:t>可以设置其各种</a:t>
            </a:r>
            <a:r>
              <a:rPr lang="zh-CN" altLang="en-US" sz="2400" dirty="0" smtClean="0"/>
              <a:t>属性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endParaRPr lang="zh-CN" altLang="en-US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t-BR" altLang="zh-CN" sz="2400" dirty="0" err="1" smtClean="0"/>
              <a:t>IBOutlet</a:t>
            </a:r>
            <a:r>
              <a:rPr lang="pt-BR" altLang="zh-CN" sz="2400" dirty="0" smtClean="0"/>
              <a:t> </a:t>
            </a:r>
            <a:r>
              <a:rPr lang="pt-BR" altLang="zh-CN" sz="2400" dirty="0" err="1">
                <a:solidFill>
                  <a:srgbClr val="FFFF00"/>
                </a:solidFill>
              </a:rPr>
              <a:t>UILabel</a:t>
            </a:r>
            <a:r>
              <a:rPr lang="pt-BR" altLang="zh-CN" sz="2400" dirty="0">
                <a:solidFill>
                  <a:srgbClr val="FFFF00"/>
                </a:solidFill>
              </a:rPr>
              <a:t> </a:t>
            </a:r>
            <a:r>
              <a:rPr lang="pt-BR" altLang="zh-CN" sz="2400" dirty="0"/>
              <a:t>*</a:t>
            </a:r>
            <a:r>
              <a:rPr lang="pt-BR" altLang="zh-CN" sz="2400" dirty="0" err="1"/>
              <a:t>sliderNum</a:t>
            </a:r>
            <a:r>
              <a:rPr lang="pt-BR" altLang="zh-CN" sz="2400" dirty="0"/>
              <a:t>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pt-BR" altLang="zh-CN" sz="2400" dirty="0" smtClean="0"/>
              <a:t>@</a:t>
            </a:r>
            <a:r>
              <a:rPr lang="pt-BR" altLang="zh-CN" sz="2400" dirty="0" err="1"/>
              <a:t>property</a:t>
            </a:r>
            <a:r>
              <a:rPr lang="pt-BR" altLang="zh-CN" sz="2400" dirty="0"/>
              <a:t> (</a:t>
            </a:r>
            <a:r>
              <a:rPr lang="pt-BR" altLang="zh-CN" sz="2400" dirty="0" err="1"/>
              <a:t>nonatomic,retain</a:t>
            </a:r>
            <a:r>
              <a:rPr lang="pt-BR" altLang="zh-CN" sz="2400" dirty="0"/>
              <a:t>) </a:t>
            </a:r>
            <a:r>
              <a:rPr lang="pt-BR" altLang="zh-CN" sz="2400" dirty="0" err="1"/>
              <a:t>IBOutlet</a:t>
            </a:r>
            <a:r>
              <a:rPr lang="pt-BR" altLang="zh-CN" sz="2400" dirty="0"/>
              <a:t> </a:t>
            </a:r>
            <a:r>
              <a:rPr lang="pt-BR" altLang="zh-CN" sz="2400" dirty="0" err="1"/>
              <a:t>UILabel</a:t>
            </a:r>
            <a:r>
              <a:rPr lang="pt-BR" altLang="zh-CN" sz="2400" dirty="0"/>
              <a:t> *</a:t>
            </a:r>
            <a:r>
              <a:rPr lang="pt-BR" altLang="zh-CN" sz="2400" dirty="0" err="1"/>
              <a:t>sliderNum</a:t>
            </a:r>
            <a:r>
              <a:rPr lang="pt-BR" altLang="zh-CN" sz="2400" dirty="0"/>
              <a:t>;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9070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文本框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528" y="1412776"/>
            <a:ext cx="842493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de-DE" altLang="zh-CN" sz="2400" dirty="0" err="1" smtClean="0"/>
              <a:t>IBOutlet</a:t>
            </a:r>
            <a:r>
              <a:rPr lang="de-DE" altLang="zh-CN" sz="2400" dirty="0" smtClean="0"/>
              <a:t> </a:t>
            </a:r>
            <a:r>
              <a:rPr lang="de-DE" altLang="zh-CN" sz="2400" dirty="0" err="1">
                <a:solidFill>
                  <a:srgbClr val="FFFF00"/>
                </a:solidFill>
              </a:rPr>
              <a:t>UITextField</a:t>
            </a:r>
            <a:r>
              <a:rPr lang="de-DE" altLang="zh-CN" sz="2400" dirty="0">
                <a:solidFill>
                  <a:srgbClr val="FFFF00"/>
                </a:solidFill>
              </a:rPr>
              <a:t> </a:t>
            </a:r>
            <a:r>
              <a:rPr lang="de-DE" altLang="zh-CN" sz="2400" dirty="0"/>
              <a:t>*</a:t>
            </a:r>
            <a:r>
              <a:rPr lang="de-DE" altLang="zh-CN" sz="2400" dirty="0" err="1"/>
              <a:t>userName</a:t>
            </a:r>
            <a:r>
              <a:rPr lang="de-DE" altLang="zh-CN" sz="2400" dirty="0"/>
              <a:t>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de-DE" sz="2400" dirty="0" smtClean="0"/>
              <a:t>获</a:t>
            </a:r>
            <a:r>
              <a:rPr lang="zh-CN" altLang="de-DE" sz="2400" dirty="0"/>
              <a:t>取文本框的值： </a:t>
            </a:r>
            <a:r>
              <a:rPr lang="de-DE" altLang="zh-CN" sz="2400" dirty="0" err="1"/>
              <a:t>userName.text</a:t>
            </a:r>
            <a:endParaRPr lang="de-DE" altLang="zh-CN" sz="2400" dirty="0"/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设置</a:t>
            </a:r>
            <a:r>
              <a:rPr lang="zh-CN" altLang="en-US" sz="2400" dirty="0"/>
              <a:t>提示文本：通过</a:t>
            </a:r>
            <a:r>
              <a:rPr lang="en-US" altLang="zh-CN" sz="2400" dirty="0"/>
              <a:t>IB</a:t>
            </a:r>
            <a:r>
              <a:rPr lang="zh-CN" altLang="en-US" sz="2400" dirty="0"/>
              <a:t>设置或代码设置</a:t>
            </a:r>
            <a:r>
              <a:rPr lang="en-US" altLang="zh-CN" sz="2400" dirty="0">
                <a:solidFill>
                  <a:srgbClr val="FFFF00"/>
                </a:solidFill>
              </a:rPr>
              <a:t>placeholder</a:t>
            </a:r>
            <a:r>
              <a:rPr lang="zh-CN" altLang="en-US" sz="2400" dirty="0"/>
              <a:t>属性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通过</a:t>
            </a:r>
            <a:r>
              <a:rPr lang="en-US" altLang="zh-CN" sz="2400" dirty="0"/>
              <a:t>IB</a:t>
            </a:r>
            <a:r>
              <a:rPr lang="zh-CN" altLang="en-US" sz="2400" dirty="0"/>
              <a:t>可以设置不同边框风格等属性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TW" sz="2400" dirty="0" err="1" smtClean="0"/>
              <a:t>Ib</a:t>
            </a:r>
            <a:r>
              <a:rPr lang="zh-TW" altLang="en-US" sz="2400" dirty="0"/>
              <a:t>中勾选</a:t>
            </a:r>
            <a:r>
              <a:rPr lang="en-US" altLang="zh-TW" sz="2400" dirty="0">
                <a:solidFill>
                  <a:srgbClr val="FFFF00"/>
                </a:solidFill>
              </a:rPr>
              <a:t>Secure</a:t>
            </a:r>
            <a:r>
              <a:rPr lang="zh-TW" altLang="en-US" sz="2400" dirty="0"/>
              <a:t>变成密码框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400" dirty="0" smtClean="0"/>
              <a:t>设置为</a:t>
            </a:r>
            <a:r>
              <a:rPr lang="en-US" altLang="zh-TW" sz="2400" dirty="0" smtClean="0">
                <a:solidFill>
                  <a:srgbClr val="FFFF00"/>
                </a:solidFill>
              </a:rPr>
              <a:t>Keyboard</a:t>
            </a:r>
            <a:r>
              <a:rPr lang="zh-TW" altLang="en-US" sz="2400" dirty="0" smtClean="0"/>
              <a:t>为不同类型键盘</a:t>
            </a:r>
            <a:r>
              <a:rPr lang="en-US" altLang="zh-TW" sz="2400" dirty="0" smtClean="0"/>
              <a:t>,Number Pad</a:t>
            </a:r>
            <a:r>
              <a:rPr lang="zh-TW" altLang="en-US" sz="2400" dirty="0" smtClean="0"/>
              <a:t>为数字键盘。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288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如何关闭软键盘？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68760"/>
            <a:ext cx="88569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输入完成后关闭</a:t>
            </a:r>
            <a:endParaRPr lang="zh-CN" altLang="en-US" sz="2000" dirty="0"/>
          </a:p>
          <a:p>
            <a:pPr marL="800100" lvl="1" indent="-342900"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将</a:t>
            </a:r>
            <a:r>
              <a:rPr lang="zh-CN" altLang="en-US" sz="2000" dirty="0"/>
              <a:t>文本框控件的</a:t>
            </a:r>
            <a:r>
              <a:rPr lang="en-US" altLang="zh-CN" sz="2000" dirty="0">
                <a:solidFill>
                  <a:srgbClr val="FF6700"/>
                </a:solidFill>
              </a:rPr>
              <a:t>Did End On Exit</a:t>
            </a:r>
            <a:r>
              <a:rPr lang="zh-CN" altLang="en-US" sz="2000" dirty="0"/>
              <a:t>事件连接到下面方法</a:t>
            </a:r>
          </a:p>
          <a:p>
            <a:pPr marL="800100" lvl="1" indent="-342900"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这样按</a:t>
            </a:r>
            <a:r>
              <a:rPr lang="en-US" altLang="zh-CN" sz="2000" dirty="0">
                <a:solidFill>
                  <a:schemeClr val="accent3"/>
                </a:solidFill>
              </a:rPr>
              <a:t>Done/return </a:t>
            </a:r>
            <a:r>
              <a:rPr lang="zh-CN" altLang="en-US" sz="2000" dirty="0"/>
              <a:t>按钮就会关闭键盘</a:t>
            </a:r>
          </a:p>
          <a:p>
            <a:pPr marL="800100" lvl="1" indent="-342900"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>
                <a:solidFill>
                  <a:srgbClr val="FFFF00"/>
                </a:solidFill>
              </a:rPr>
              <a:t>-</a:t>
            </a:r>
            <a:r>
              <a:rPr lang="en-US" altLang="zh-CN" sz="2000" dirty="0">
                <a:solidFill>
                  <a:srgbClr val="FFFF00"/>
                </a:solidFill>
              </a:rPr>
              <a:t>(</a:t>
            </a:r>
            <a:r>
              <a:rPr lang="en-US" altLang="zh-CN" sz="2000" dirty="0" err="1">
                <a:solidFill>
                  <a:srgbClr val="FFFF00"/>
                </a:solidFill>
              </a:rPr>
              <a:t>IBAction</a:t>
            </a:r>
            <a:r>
              <a:rPr lang="en-US" altLang="zh-CN" sz="2000" dirty="0">
                <a:solidFill>
                  <a:srgbClr val="FFFF00"/>
                </a:solidFill>
              </a:rPr>
              <a:t>)</a:t>
            </a:r>
            <a:r>
              <a:rPr lang="en-US" altLang="zh-CN" sz="2000" dirty="0" err="1">
                <a:solidFill>
                  <a:srgbClr val="FFFF00"/>
                </a:solidFill>
              </a:rPr>
              <a:t>textFieldDoneEditing</a:t>
            </a:r>
            <a:r>
              <a:rPr lang="en-US" altLang="zh-CN" sz="2000" dirty="0">
                <a:solidFill>
                  <a:srgbClr val="FFFF00"/>
                </a:solidFill>
              </a:rPr>
              <a:t>:(id)sender{</a:t>
            </a:r>
          </a:p>
          <a:p>
            <a:pPr lvl="2"/>
            <a:r>
              <a:rPr lang="en-US" altLang="zh-CN" sz="2000" dirty="0"/>
              <a:t>//</a:t>
            </a:r>
            <a:r>
              <a:rPr lang="zh-CN" altLang="en-US" sz="2000" dirty="0"/>
              <a:t>将第一响应者取消</a:t>
            </a:r>
          </a:p>
          <a:p>
            <a:pPr lvl="2"/>
            <a:r>
              <a:rPr lang="en-US" altLang="zh-CN" sz="2000" dirty="0">
                <a:solidFill>
                  <a:srgbClr val="FFFFFF"/>
                </a:solidFill>
              </a:rPr>
              <a:t>[</a:t>
            </a:r>
            <a:r>
              <a:rPr lang="en-US" altLang="zh-CN" sz="2000" dirty="0"/>
              <a:t>sender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resignFirstResponder</a:t>
            </a:r>
            <a:r>
              <a:rPr lang="en-US" altLang="zh-CN" sz="2000" dirty="0">
                <a:solidFill>
                  <a:srgbClr val="FFFFFF"/>
                </a:solidFill>
              </a:rPr>
              <a:t>]</a:t>
            </a:r>
            <a:r>
              <a:rPr lang="en-US" altLang="zh-CN" sz="2000" dirty="0">
                <a:solidFill>
                  <a:srgbClr val="FFFF00"/>
                </a:solidFill>
              </a:rPr>
              <a:t>;</a:t>
            </a:r>
          </a:p>
          <a:p>
            <a:pPr lvl="1"/>
            <a:r>
              <a:rPr lang="en-US" altLang="zh-CN" sz="2000" dirty="0">
                <a:solidFill>
                  <a:srgbClr val="FFFF00"/>
                </a:solidFill>
              </a:rPr>
              <a:t>}</a:t>
            </a:r>
          </a:p>
          <a:p>
            <a:pPr marL="342900" indent="-342900"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通过触摸背景关闭</a:t>
            </a:r>
            <a:endParaRPr lang="zh-CN" altLang="en-US" sz="2000" dirty="0"/>
          </a:p>
          <a:p>
            <a:pPr marL="800100" lvl="1" indent="-342900"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 smtClean="0"/>
              <a:t>有些键盘没</a:t>
            </a:r>
            <a:r>
              <a:rPr lang="zh-TW" altLang="en-US" sz="2000" dirty="0"/>
              <a:t>有</a:t>
            </a:r>
            <a:r>
              <a:rPr lang="en-US" altLang="zh-TW" sz="2000" dirty="0">
                <a:solidFill>
                  <a:srgbClr val="FF6700"/>
                </a:solidFill>
              </a:rPr>
              <a:t>Done/return</a:t>
            </a:r>
            <a:r>
              <a:rPr lang="zh-TW" altLang="en-US" sz="2000" dirty="0"/>
              <a:t>按钮</a:t>
            </a:r>
          </a:p>
          <a:p>
            <a:pPr marL="800100" lvl="1" indent="-342900"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 smtClean="0"/>
              <a:t>使用覆盖整个屏</a:t>
            </a:r>
            <a:r>
              <a:rPr lang="zh-TW" altLang="en-US" sz="2000" dirty="0"/>
              <a:t>幕的定制按钮</a:t>
            </a:r>
            <a:r>
              <a:rPr lang="en-US" altLang="zh-TW" sz="2000" dirty="0"/>
              <a:t>(type</a:t>
            </a:r>
            <a:r>
              <a:rPr lang="zh-TW" altLang="en-US" sz="2000" dirty="0"/>
              <a:t>为</a:t>
            </a:r>
            <a:r>
              <a:rPr lang="en-US" altLang="zh-TW" sz="2000" dirty="0"/>
              <a:t>custom)</a:t>
            </a:r>
            <a:r>
              <a:rPr lang="zh-TW" altLang="en-US" sz="2000" dirty="0"/>
              <a:t>连接到方法中去关闭键盘</a:t>
            </a:r>
          </a:p>
          <a:p>
            <a:pPr marL="800100" lvl="1" indent="-342900">
              <a:buClr>
                <a:srgbClr val="00FFFF"/>
              </a:buClr>
              <a:buFont typeface="Wingdings" charset="2"/>
              <a:buChar char="Ø"/>
            </a:pPr>
            <a:r>
              <a:rPr lang="zh-TW" altLang="en-US" sz="2000" dirty="0" smtClean="0"/>
              <a:t>该按钮不要覆盖</a:t>
            </a:r>
            <a:r>
              <a:rPr lang="zh-TW" altLang="en-US" sz="2000" dirty="0"/>
              <a:t>其他元素，选中按钮</a:t>
            </a:r>
            <a:r>
              <a:rPr lang="en-US" altLang="zh-TW" sz="2000" dirty="0"/>
              <a:t>-&gt;Editor-&gt;Arrangement-&gt;Send to Back</a:t>
            </a:r>
          </a:p>
          <a:p>
            <a:pPr marL="800100" lvl="1" indent="-342900"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>
                <a:solidFill>
                  <a:srgbClr val="FFFF00"/>
                </a:solidFill>
              </a:rPr>
              <a:t>-</a:t>
            </a:r>
            <a:r>
              <a:rPr lang="en-US" altLang="zh-CN" sz="2000" dirty="0">
                <a:solidFill>
                  <a:srgbClr val="FFFF00"/>
                </a:solidFill>
              </a:rPr>
              <a:t>(</a:t>
            </a:r>
            <a:r>
              <a:rPr lang="en-US" altLang="zh-CN" sz="2000" dirty="0" err="1">
                <a:solidFill>
                  <a:srgbClr val="FFFF00"/>
                </a:solidFill>
              </a:rPr>
              <a:t>IBAction</a:t>
            </a:r>
            <a:r>
              <a:rPr lang="en-US" altLang="zh-CN" sz="2000" dirty="0">
                <a:solidFill>
                  <a:srgbClr val="FFFF00"/>
                </a:solidFill>
              </a:rPr>
              <a:t>)</a:t>
            </a:r>
            <a:r>
              <a:rPr lang="en-US" altLang="zh-CN" sz="2000" dirty="0" err="1">
                <a:solidFill>
                  <a:srgbClr val="FFFF00"/>
                </a:solidFill>
              </a:rPr>
              <a:t>backgroundClick</a:t>
            </a:r>
            <a:r>
              <a:rPr lang="en-US" altLang="zh-CN" sz="2000" dirty="0">
                <a:solidFill>
                  <a:srgbClr val="FFFF00"/>
                </a:solidFill>
              </a:rPr>
              <a:t>:(id)sender{</a:t>
            </a:r>
          </a:p>
          <a:p>
            <a:pPr lvl="2"/>
            <a:r>
              <a:rPr lang="en-US" altLang="zh-CN" sz="2000" dirty="0">
                <a:solidFill>
                  <a:srgbClr val="FFFF00"/>
                </a:solidFill>
              </a:rPr>
              <a:t>[</a:t>
            </a:r>
            <a:r>
              <a:rPr lang="en-US" altLang="zh-CN" sz="2000" dirty="0" err="1">
                <a:solidFill>
                  <a:srgbClr val="FFFF00"/>
                </a:solidFill>
              </a:rPr>
              <a:t>userName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 err="1">
                <a:solidFill>
                  <a:srgbClr val="FFFF00"/>
                </a:solidFill>
              </a:rPr>
              <a:t>resignFirstResponder</a:t>
            </a:r>
            <a:r>
              <a:rPr lang="en-US" altLang="zh-CN" sz="2000" dirty="0">
                <a:solidFill>
                  <a:srgbClr val="FFFF00"/>
                </a:solidFill>
              </a:rPr>
              <a:t>]; [password </a:t>
            </a:r>
            <a:r>
              <a:rPr lang="en-US" altLang="zh-CN" sz="2000" dirty="0" err="1">
                <a:solidFill>
                  <a:srgbClr val="FFFF00"/>
                </a:solidFill>
              </a:rPr>
              <a:t>resignFirstResponder</a:t>
            </a:r>
            <a:r>
              <a:rPr lang="en-US" altLang="zh-CN" sz="2000" dirty="0">
                <a:solidFill>
                  <a:srgbClr val="FFFF00"/>
                </a:solidFill>
              </a:rPr>
              <a:t>];</a:t>
            </a:r>
          </a:p>
          <a:p>
            <a:pPr lvl="1"/>
            <a:r>
              <a:rPr lang="en-US" altLang="zh-CN" sz="2000" dirty="0">
                <a:solidFill>
                  <a:srgbClr val="FFFF00"/>
                </a:solidFill>
              </a:rPr>
              <a:t>}</a:t>
            </a:r>
            <a:endParaRPr kumimoji="1" lang="zh-CN" alt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9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按钮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1556792"/>
            <a:ext cx="8784976" cy="283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 清空按钮</a:t>
            </a:r>
            <a:r>
              <a:rPr lang="zh-CN" altLang="en-US" sz="2000" dirty="0"/>
              <a:t>方法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-(</a:t>
            </a:r>
            <a:r>
              <a:rPr lang="en-US" altLang="zh-CN" sz="2000" dirty="0" err="1"/>
              <a:t>IBAction</a:t>
            </a:r>
            <a:r>
              <a:rPr lang="en-US" altLang="zh-CN" sz="2000" dirty="0"/>
              <a:t>)</a:t>
            </a:r>
            <a:r>
              <a:rPr lang="en-US" altLang="zh-CN" sz="2000" dirty="0" err="1"/>
              <a:t>resetClick</a:t>
            </a:r>
            <a:r>
              <a:rPr lang="en-US" altLang="zh-CN" sz="2000" dirty="0"/>
              <a:t>:(id)sender{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err="1"/>
              <a:t>userName.text</a:t>
            </a:r>
            <a:r>
              <a:rPr lang="en-US" altLang="zh-CN" sz="2000" dirty="0"/>
              <a:t>=@"";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err="1"/>
              <a:t>password.text</a:t>
            </a:r>
            <a:r>
              <a:rPr lang="en-US" altLang="zh-CN" sz="2000" dirty="0"/>
              <a:t>=@"";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err="1"/>
              <a:t>sal.text</a:t>
            </a:r>
            <a:r>
              <a:rPr lang="en-US" altLang="zh-CN" sz="2000" dirty="0"/>
              <a:t>=@"";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0065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信息按钮与其他类型按钮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412776"/>
            <a:ext cx="84969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设置</a:t>
            </a:r>
            <a:r>
              <a:rPr lang="en-US" altLang="zh-CN" sz="2400" dirty="0">
                <a:solidFill>
                  <a:srgbClr val="FFFF00"/>
                </a:solidFill>
              </a:rPr>
              <a:t>Type</a:t>
            </a:r>
            <a:r>
              <a:rPr lang="zh-CN" altLang="en-US" sz="2400" dirty="0"/>
              <a:t>属性变成不同按钮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普通圆</a:t>
            </a:r>
            <a:r>
              <a:rPr lang="zh-CN" altLang="en-US" sz="2400" dirty="0"/>
              <a:t>角矩形： </a:t>
            </a:r>
            <a:r>
              <a:rPr lang="en-US" altLang="zh-CN" sz="2400" dirty="0"/>
              <a:t>Rounded </a:t>
            </a:r>
            <a:r>
              <a:rPr lang="en-US" altLang="zh-CN" sz="2400" dirty="0" err="1"/>
              <a:t>Rect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信息按钮</a:t>
            </a:r>
            <a:r>
              <a:rPr lang="zh-CN" altLang="en-US" sz="2400" dirty="0"/>
              <a:t>： </a:t>
            </a:r>
            <a:r>
              <a:rPr lang="en-US" altLang="zh-CN" sz="2400" dirty="0"/>
              <a:t>Info Light</a:t>
            </a:r>
            <a:r>
              <a:rPr lang="zh-CN" altLang="en-US" sz="2400" dirty="0"/>
              <a:t>、</a:t>
            </a:r>
            <a:r>
              <a:rPr lang="en-US" altLang="zh-CN" sz="2400" dirty="0"/>
              <a:t>Info Dark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添加联系人按钮</a:t>
            </a:r>
            <a:r>
              <a:rPr lang="zh-CN" altLang="en-US" sz="2400" dirty="0"/>
              <a:t>： </a:t>
            </a:r>
            <a:r>
              <a:rPr lang="en-US" altLang="zh-CN" sz="2400" dirty="0"/>
              <a:t>Add Contract</a:t>
            </a:r>
          </a:p>
          <a:p>
            <a:pPr marL="800100" lvl="1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zh-CN" altLang="en-US" sz="2400" dirty="0" smtClean="0"/>
              <a:t>查看细节信息按钮</a:t>
            </a:r>
            <a:r>
              <a:rPr lang="zh-CN" altLang="en-US" sz="2400" dirty="0"/>
              <a:t>： </a:t>
            </a:r>
            <a:r>
              <a:rPr lang="en-US" altLang="zh-CN" sz="2400" dirty="0"/>
              <a:t>Detail Disclosure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360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滑块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256468"/>
            <a:ext cx="8712968" cy="468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滑块值改变响应方法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-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IBAction</a:t>
            </a:r>
            <a:r>
              <a:rPr lang="en-US" altLang="zh-CN" sz="2000" dirty="0"/>
              <a:t>)</a:t>
            </a:r>
            <a:r>
              <a:rPr lang="en-US" altLang="zh-CN" sz="2000" dirty="0" err="1"/>
              <a:t>sliderChanged</a:t>
            </a:r>
            <a:r>
              <a:rPr lang="en-US" altLang="zh-CN" sz="2000" dirty="0"/>
              <a:t>:(id)sender {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UISlider</a:t>
            </a:r>
            <a:r>
              <a:rPr lang="en-US" altLang="zh-CN" sz="2000" dirty="0"/>
              <a:t> *slider = (</a:t>
            </a:r>
            <a:r>
              <a:rPr lang="en-US" altLang="zh-CN" sz="2000" dirty="0" err="1"/>
              <a:t>UISlider</a:t>
            </a:r>
            <a:r>
              <a:rPr lang="en-US" altLang="zh-CN" sz="2000" dirty="0"/>
              <a:t> *)sender;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chemeClr val="accent3"/>
                </a:solidFill>
              </a:rPr>
              <a:t>//</a:t>
            </a:r>
            <a:r>
              <a:rPr lang="zh-CN" altLang="en-US" sz="2000" dirty="0">
                <a:solidFill>
                  <a:schemeClr val="accent3"/>
                </a:solidFill>
              </a:rPr>
              <a:t>加</a:t>
            </a:r>
            <a:r>
              <a:rPr lang="en-US" altLang="zh-CN" sz="2000" dirty="0">
                <a:solidFill>
                  <a:schemeClr val="accent3"/>
                </a:solidFill>
              </a:rPr>
              <a:t>0.5</a:t>
            </a:r>
            <a:r>
              <a:rPr lang="zh-CN" altLang="en-US" sz="2000" dirty="0">
                <a:solidFill>
                  <a:schemeClr val="accent3"/>
                </a:solidFill>
              </a:rPr>
              <a:t>的目的是以便四舍五入为整型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progressAsInt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)(</a:t>
            </a:r>
            <a:r>
              <a:rPr lang="en-US" altLang="zh-CN" sz="2000" dirty="0" err="1"/>
              <a:t>slider.value</a:t>
            </a:r>
            <a:r>
              <a:rPr lang="en-US" altLang="zh-CN" sz="2000" dirty="0"/>
              <a:t> + 0.5f);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NSString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newText</a:t>
            </a:r>
            <a:r>
              <a:rPr lang="en-US" altLang="zh-CN" sz="2000" dirty="0"/>
              <a:t> = [[</a:t>
            </a:r>
            <a:r>
              <a:rPr lang="en-US" altLang="zh-CN" sz="2000" dirty="0" err="1"/>
              <a:t>NSString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alloc</a:t>
            </a:r>
            <a:r>
              <a:rPr lang="en-US" altLang="zh-CN" sz="2000" dirty="0"/>
              <a:t>] </a:t>
            </a:r>
            <a:r>
              <a:rPr lang="en-US" altLang="zh-CN" sz="2000" dirty="0" err="1"/>
              <a:t>initWithFormat</a:t>
            </a:r>
            <a:r>
              <a:rPr lang="en-US" altLang="zh-CN" sz="2000" dirty="0"/>
              <a:t>:@"%d",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progressAsInt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FFFF00"/>
                </a:solidFill>
              </a:rPr>
              <a:t>sliderNum.text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newText</a:t>
            </a:r>
            <a:r>
              <a:rPr lang="en-US" altLang="zh-CN" sz="2000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[</a:t>
            </a:r>
            <a:r>
              <a:rPr lang="en-US" altLang="zh-CN" sz="2000" dirty="0" err="1"/>
              <a:t>newText</a:t>
            </a:r>
            <a:r>
              <a:rPr lang="en-US" altLang="zh-CN" sz="2000" dirty="0"/>
              <a:t> release];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133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开关控件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24744"/>
            <a:ext cx="8496944" cy="560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err="1" smtClean="0"/>
              <a:t>IBOutlet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UISwitch</a:t>
            </a:r>
            <a:r>
              <a:rPr lang="en-US" altLang="zh-CN" sz="2000" dirty="0"/>
              <a:t> *security;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/</a:t>
            </a:r>
            <a:r>
              <a:rPr lang="en-US" altLang="zh-CN" sz="2000" dirty="0"/>
              <a:t>/</a:t>
            </a:r>
            <a:r>
              <a:rPr lang="zh-CN" altLang="en-US" sz="2000" dirty="0"/>
              <a:t>开关控件监听方法</a:t>
            </a:r>
          </a:p>
          <a:p>
            <a:pPr marL="342900" indent="-342900">
              <a:lnSpc>
                <a:spcPct val="150000"/>
              </a:lnSpc>
              <a:buClr>
                <a:srgbClr val="00FFFF"/>
              </a:buClr>
              <a:buFont typeface="Wingdings" charset="2"/>
              <a:buChar char="Ø"/>
            </a:pPr>
            <a:r>
              <a:rPr lang="en-US" altLang="zh-CN" sz="2000" dirty="0" smtClean="0"/>
              <a:t>-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IBAction</a:t>
            </a:r>
            <a:r>
              <a:rPr lang="en-US" altLang="zh-CN" sz="2000" dirty="0"/>
              <a:t>)</a:t>
            </a:r>
            <a:r>
              <a:rPr lang="en-US" altLang="zh-CN" sz="2000" dirty="0" err="1"/>
              <a:t>switchChanged</a:t>
            </a:r>
            <a:r>
              <a:rPr lang="en-US" altLang="zh-CN" sz="2000" dirty="0"/>
              <a:t>:(id)sender {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/>
              <a:t>UISwitch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*</a:t>
            </a:r>
            <a:r>
              <a:rPr lang="en-US" altLang="zh-CN" sz="2000" dirty="0" err="1"/>
              <a:t>whichSwitch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UISwitch</a:t>
            </a:r>
            <a:r>
              <a:rPr lang="en-US" altLang="zh-CN" sz="2000" dirty="0"/>
              <a:t> *)sender;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BOOL setting = </a:t>
            </a:r>
            <a:r>
              <a:rPr lang="en-US" altLang="zh-CN" sz="2000" dirty="0" err="1"/>
              <a:t>whichSwitch.isOn</a:t>
            </a:r>
            <a:r>
              <a:rPr lang="en-US" altLang="zh-CN" sz="2000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[security </a:t>
            </a:r>
            <a:r>
              <a:rPr lang="en-US" altLang="zh-CN" sz="2000" dirty="0" err="1"/>
              <a:t>setOn:setting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animated:YES</a:t>
            </a:r>
            <a:r>
              <a:rPr lang="en-US" altLang="zh-CN" sz="2000" dirty="0"/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if (setting) {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 err="1"/>
              <a:t>NSLog</a:t>
            </a:r>
            <a:r>
              <a:rPr lang="en-US" altLang="zh-TW" sz="2000" dirty="0"/>
              <a:t>(@"</a:t>
            </a:r>
            <a:r>
              <a:rPr lang="zh-TW" altLang="en-US" sz="2000" dirty="0"/>
              <a:t>开</a:t>
            </a:r>
            <a:r>
              <a:rPr lang="en-US" altLang="zh-TW" sz="2000" dirty="0"/>
              <a:t>");</a:t>
            </a:r>
          </a:p>
          <a:p>
            <a:pPr lvl="1">
              <a:lnSpc>
                <a:spcPct val="150000"/>
              </a:lnSpc>
            </a:pPr>
            <a:r>
              <a:rPr lang="da-DK" altLang="zh-CN" sz="2000" dirty="0"/>
              <a:t>} </a:t>
            </a:r>
            <a:r>
              <a:rPr lang="da-DK" altLang="zh-CN" sz="2000" dirty="0" err="1"/>
              <a:t>else</a:t>
            </a:r>
            <a:r>
              <a:rPr lang="da-DK" altLang="zh-CN" sz="2000" dirty="0"/>
              <a:t> {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 err="1"/>
              <a:t>NSLog</a:t>
            </a:r>
            <a:r>
              <a:rPr lang="en-US" altLang="zh-TW" sz="2000" dirty="0"/>
              <a:t>(@"</a:t>
            </a:r>
            <a:r>
              <a:rPr lang="zh-TW" altLang="en-US" sz="2000" dirty="0"/>
              <a:t>关</a:t>
            </a:r>
            <a:r>
              <a:rPr lang="en-US" altLang="zh-TW" sz="2000" dirty="0"/>
              <a:t>");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498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157296253</TotalTime>
  <Pages>0</Pages>
  <Words>2347</Words>
  <Characters>0</Characters>
  <Application>Microsoft Macintosh PowerPoint</Application>
  <DocSecurity>0</DocSecurity>
  <PresentationFormat>全屏显示(4:3)</PresentationFormat>
  <Lines>0</Lines>
  <Paragraphs>354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平衡</vt:lpstr>
      <vt:lpstr>Lesson 5: 常见GUI控件</vt:lpstr>
      <vt:lpstr>UIKit的视图类</vt:lpstr>
      <vt:lpstr>标签</vt:lpstr>
      <vt:lpstr>文本框</vt:lpstr>
      <vt:lpstr>如何关闭软键盘？</vt:lpstr>
      <vt:lpstr>按钮</vt:lpstr>
      <vt:lpstr>信息按钮与其他类型按钮</vt:lpstr>
      <vt:lpstr>滑块</vt:lpstr>
      <vt:lpstr>开关控件</vt:lpstr>
      <vt:lpstr>分段控件</vt:lpstr>
      <vt:lpstr>文本视图</vt:lpstr>
      <vt:lpstr>图片视图</vt:lpstr>
      <vt:lpstr>动作表单</vt:lpstr>
      <vt:lpstr>动作表单回调方法</vt:lpstr>
      <vt:lpstr>警告视图</vt:lpstr>
      <vt:lpstr>可获取返回结果模态警告框</vt:lpstr>
      <vt:lpstr>要求用户输入文本的警告视图</vt:lpstr>
      <vt:lpstr>页指示符与滚动视图 1</vt:lpstr>
      <vt:lpstr>页指示符与滚动视图 2</vt:lpstr>
      <vt:lpstr>进度视图 1</vt:lpstr>
      <vt:lpstr>进度视图 2</vt:lpstr>
      <vt:lpstr>活动指示器</vt:lpstr>
      <vt:lpstr>选择器与日期选择器</vt:lpstr>
      <vt:lpstr>工具条及以上按钮 1</vt:lpstr>
      <vt:lpstr>工具条及以上按钮 2</vt:lpstr>
      <vt:lpstr>总结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6713</cp:revision>
  <cp:lastPrinted>1899-12-30T00:00:00Z</cp:lastPrinted>
  <dcterms:created xsi:type="dcterms:W3CDTF">2012-07-12T07:10:00Z</dcterms:created>
  <dcterms:modified xsi:type="dcterms:W3CDTF">2015-03-15T14:03:59Z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