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7"/>
  </p:notesMasterIdLst>
  <p:handoutMasterIdLst>
    <p:handoutMasterId r:id="rId8"/>
  </p:handoutMasterIdLst>
  <p:sldIdLst>
    <p:sldId id="1551" r:id="rId2"/>
    <p:sldId id="1552" r:id="rId3"/>
    <p:sldId id="1553" r:id="rId4"/>
    <p:sldId id="1554" r:id="rId5"/>
    <p:sldId id="1555" r:id="rId6"/>
  </p:sldIdLst>
  <p:sldSz cx="9144000" cy="6858000" type="screen4x3"/>
  <p:notesSz cx="6797675" cy="987425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15/3/23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15/3/23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浅拷贝</a:t>
            </a:r>
            <a:r>
              <a:rPr lang="en-US" altLang="zh-CN" b="0" dirty="0"/>
              <a:t>&amp;</a:t>
            </a:r>
            <a:r>
              <a:rPr lang="zh-CN" altLang="en-US" b="0" dirty="0"/>
              <a:t>深拷贝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浅拷贝</a:t>
            </a:r>
            <a:r>
              <a:rPr kumimoji="1" lang="en-US" altLang="zh-CN" sz="3600" dirty="0"/>
              <a:t>&amp;</a:t>
            </a:r>
            <a:r>
              <a:rPr kumimoji="1" lang="zh-CN" altLang="en-US" sz="3600" dirty="0"/>
              <a:t>深拷贝</a:t>
            </a:r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Copy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225690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什么是</a:t>
            </a:r>
            <a:r>
              <a:rPr kumimoji="1" lang="en-US" altLang="zh-CN" sz="2000" dirty="0"/>
              <a:t>copy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2000" dirty="0"/>
              <a:t>Copy</a:t>
            </a:r>
            <a:r>
              <a:rPr kumimoji="1" lang="zh-CN" altLang="en-US" sz="2000" dirty="0"/>
              <a:t>的字面意思是“复制”、“拷贝”，是一个产生副本的过程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endParaRPr kumimoji="1" lang="en-US" altLang="zh-CN" sz="2000" dirty="0"/>
          </a:p>
          <a:p>
            <a:r>
              <a:rPr kumimoji="1" lang="zh-CN" altLang="en-US" sz="2000" dirty="0"/>
              <a:t>常见的复制有：文件复制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作用：利用一个源文件产生一个副本文件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特点：</a:t>
            </a:r>
            <a:endParaRPr kumimoji="1" lang="en-US" altLang="zh-CN" sz="2000" dirty="0"/>
          </a:p>
          <a:p>
            <a:pPr>
              <a:buFont typeface="Wingdings" charset="2"/>
              <a:buChar char="u"/>
            </a:pPr>
            <a:r>
              <a:rPr kumimoji="1" lang="zh-CN" altLang="en-US" sz="2000" dirty="0"/>
              <a:t>修改源文件的内容，不会影响副本文件</a:t>
            </a:r>
            <a:endParaRPr kumimoji="1" lang="en-US" altLang="zh-CN" sz="2000" dirty="0"/>
          </a:p>
          <a:p>
            <a:pPr>
              <a:buFont typeface="Wingdings" charset="2"/>
              <a:buChar char="u"/>
            </a:pPr>
            <a:r>
              <a:rPr kumimoji="1" lang="zh-CN" altLang="en-US" sz="2000" dirty="0"/>
              <a:t>修改副本文件的内容，不会影响源文件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endParaRPr kumimoji="1" lang="en-US" altLang="zh-CN" sz="2000" dirty="0"/>
          </a:p>
          <a:p>
            <a:r>
              <a:rPr kumimoji="1" lang="en-US" altLang="zh-CN" sz="2000" dirty="0"/>
              <a:t>OC</a:t>
            </a:r>
            <a:r>
              <a:rPr kumimoji="1" lang="zh-CN" altLang="en-US" sz="2000" dirty="0"/>
              <a:t>中的</a:t>
            </a:r>
            <a:r>
              <a:rPr kumimoji="1" lang="en-US" altLang="zh-CN" sz="2000" dirty="0"/>
              <a:t>copy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作用：利用一个源对象产生一个副本对象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特点：</a:t>
            </a:r>
            <a:endParaRPr kumimoji="1" lang="en-US" altLang="zh-CN" sz="2000" dirty="0"/>
          </a:p>
          <a:p>
            <a:pPr>
              <a:buFont typeface="Wingdings" charset="2"/>
              <a:buChar char="u"/>
            </a:pPr>
            <a:r>
              <a:rPr kumimoji="1" lang="zh-CN" altLang="en-US" sz="2000" dirty="0"/>
              <a:t>修改源对象的属性和行为，不会影响副本对象</a:t>
            </a:r>
            <a:endParaRPr kumimoji="1" lang="en-US" altLang="zh-CN" sz="2000" dirty="0"/>
          </a:p>
          <a:p>
            <a:pPr>
              <a:buFont typeface="Wingdings" charset="2"/>
              <a:buChar char="u"/>
            </a:pPr>
            <a:r>
              <a:rPr kumimoji="1" lang="zh-CN" altLang="en-US" sz="2000" dirty="0"/>
              <a:t>修改副本对象的属性和行为，不会影响源对象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6166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Copy的使用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225690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 err="1"/>
              <a:t>如何使用copy功能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一个对象可以调用</a:t>
            </a:r>
            <a:r>
              <a:rPr kumimoji="1" lang="en-US" altLang="zh-CN" sz="2000" dirty="0"/>
              <a:t>copy</a:t>
            </a:r>
            <a:r>
              <a:rPr kumimoji="1" lang="zh-CN" altLang="en-US" sz="2000" dirty="0"/>
              <a:t>或</a:t>
            </a:r>
            <a:r>
              <a:rPr kumimoji="1" lang="en-US" altLang="zh-CN" sz="2000" dirty="0" err="1"/>
              <a:t>mutableCopy</a:t>
            </a:r>
            <a:r>
              <a:rPr kumimoji="1" lang="zh-CN" altLang="en-US" sz="2000" dirty="0"/>
              <a:t>方法来创建一个副本对象</a:t>
            </a:r>
            <a:endParaRPr kumimoji="1" lang="en-US" altLang="zh-CN" sz="2000" dirty="0"/>
          </a:p>
          <a:p>
            <a:pPr>
              <a:buFont typeface="Wingdings" charset="2"/>
              <a:buChar char="u"/>
            </a:pPr>
            <a:r>
              <a:rPr kumimoji="1" lang="en-US" altLang="zh-CN" sz="2000" dirty="0"/>
              <a:t>copy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创建的是</a:t>
            </a:r>
            <a:r>
              <a:rPr kumimoji="1" lang="zh-CN" altLang="en-US" sz="2000" dirty="0">
                <a:solidFill>
                  <a:srgbClr val="FF0000"/>
                </a:solidFill>
              </a:rPr>
              <a:t>不可变</a:t>
            </a:r>
            <a:r>
              <a:rPr kumimoji="1" lang="zh-CN" altLang="en-US" sz="2000" dirty="0"/>
              <a:t>副本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如</a:t>
            </a:r>
            <a:r>
              <a:rPr lang="en-US" altLang="zh-CN" sz="2000" dirty="0" err="1">
                <a:solidFill>
                  <a:srgbClr val="4D009E"/>
                </a:solidFill>
                <a:latin typeface="Menlo-Regular"/>
              </a:rPr>
              <a:t>NSString</a:t>
            </a:r>
            <a:r>
              <a:rPr kumimoji="1" lang="zh-CN" altLang="en-US" sz="2000" dirty="0"/>
              <a:t>、</a:t>
            </a:r>
            <a:r>
              <a:rPr lang="en-US" altLang="zh-CN" sz="2000" dirty="0" err="1">
                <a:solidFill>
                  <a:srgbClr val="4D009E"/>
                </a:solidFill>
                <a:latin typeface="Menlo-Regular"/>
              </a:rPr>
              <a:t>NSArray</a:t>
            </a:r>
            <a:r>
              <a:rPr kumimoji="1" lang="zh-CN" altLang="en-US" sz="2000" dirty="0"/>
              <a:t>、</a:t>
            </a:r>
            <a:r>
              <a:rPr lang="en-US" altLang="zh-CN" sz="2000" dirty="0" err="1">
                <a:solidFill>
                  <a:srgbClr val="4D009E"/>
                </a:solidFill>
                <a:latin typeface="Menlo-Regular"/>
              </a:rPr>
              <a:t>NSDictionary</a:t>
            </a:r>
            <a:r>
              <a:rPr kumimoji="1" lang="en-US" altLang="zh-CN" sz="2000" dirty="0"/>
              <a:t>)</a:t>
            </a:r>
          </a:p>
          <a:p>
            <a:pPr>
              <a:buFont typeface="Wingdings" charset="2"/>
              <a:buChar char="u"/>
            </a:pPr>
            <a:r>
              <a:rPr kumimoji="1" lang="en-US" altLang="zh-CN" sz="2000" dirty="0" err="1"/>
              <a:t>mutableCopy</a:t>
            </a:r>
            <a:r>
              <a:rPr kumimoji="1" lang="en-US" altLang="zh-CN" sz="2000" dirty="0"/>
              <a:t> :</a:t>
            </a:r>
            <a:r>
              <a:rPr kumimoji="1" lang="zh-CN" altLang="en-US" sz="2000" dirty="0"/>
              <a:t>创建的是</a:t>
            </a:r>
            <a:r>
              <a:rPr kumimoji="1" lang="zh-CN" altLang="en-US" sz="2000" dirty="0">
                <a:solidFill>
                  <a:srgbClr val="FF0000"/>
                </a:solidFill>
              </a:rPr>
              <a:t>可变</a:t>
            </a:r>
            <a:r>
              <a:rPr kumimoji="1" lang="zh-CN" altLang="en-US" sz="2000" dirty="0"/>
              <a:t>副本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如</a:t>
            </a:r>
            <a:r>
              <a:rPr lang="en-US" altLang="zh-CN" sz="2000" dirty="0" err="1">
                <a:solidFill>
                  <a:srgbClr val="4D009E"/>
                </a:solidFill>
                <a:latin typeface="Menlo-Regular"/>
              </a:rPr>
              <a:t>NSMutableString</a:t>
            </a:r>
            <a:r>
              <a:rPr kumimoji="1" lang="zh-CN" altLang="en-US" sz="2000" dirty="0"/>
              <a:t>、</a:t>
            </a:r>
            <a:r>
              <a:rPr lang="en-US" altLang="zh-CN" sz="2000" dirty="0" err="1">
                <a:solidFill>
                  <a:srgbClr val="4D009E"/>
                </a:solidFill>
                <a:latin typeface="Menlo-Regular"/>
              </a:rPr>
              <a:t>NSMutableArray</a:t>
            </a:r>
            <a:r>
              <a:rPr kumimoji="1" lang="zh-CN" altLang="en-US" sz="2000" dirty="0"/>
              <a:t>、</a:t>
            </a:r>
            <a:r>
              <a:rPr lang="en-US" altLang="zh-CN" sz="2000" dirty="0" err="1">
                <a:solidFill>
                  <a:srgbClr val="4D009E"/>
                </a:solidFill>
                <a:latin typeface="Menlo-Regular"/>
              </a:rPr>
              <a:t>NSMutableDictionary</a:t>
            </a:r>
            <a:r>
              <a:rPr kumimoji="1" lang="en-US" altLang="zh-CN" sz="2000" dirty="0"/>
              <a:t>)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r>
              <a:rPr kumimoji="1" lang="zh-CN" altLang="en-US" sz="2000" dirty="0"/>
              <a:t>使用</a:t>
            </a:r>
            <a:r>
              <a:rPr kumimoji="1" lang="en-US" altLang="zh-CN" sz="2000" dirty="0"/>
              <a:t>copy</a:t>
            </a:r>
            <a:r>
              <a:rPr kumimoji="1" lang="zh-CN" altLang="en-US" sz="2000" dirty="0"/>
              <a:t>功能的前提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en-US" altLang="zh-CN" sz="2000" dirty="0"/>
              <a:t>copy : </a:t>
            </a:r>
            <a:r>
              <a:rPr kumimoji="1" lang="zh-CN" altLang="en-US" sz="2000" dirty="0"/>
              <a:t>需要遵守</a:t>
            </a:r>
            <a:r>
              <a:rPr lang="en-US" altLang="zh-CN" sz="2000" dirty="0" err="1">
                <a:solidFill>
                  <a:srgbClr val="4D009E"/>
                </a:solidFill>
                <a:latin typeface="Menlo-Regular"/>
              </a:rPr>
              <a:t>NSCopying</a:t>
            </a:r>
            <a:r>
              <a:rPr kumimoji="1" lang="zh-CN" altLang="en-US" sz="2000" dirty="0"/>
              <a:t>协议，实现</a:t>
            </a:r>
            <a:r>
              <a:rPr kumimoji="1" lang="en-US" altLang="zh-CN" sz="2000" dirty="0" err="1"/>
              <a:t>copyWithZone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方法</a:t>
            </a:r>
            <a:endParaRPr kumimoji="1"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B40062"/>
                </a:solidFill>
                <a:latin typeface="Menlo-Regular"/>
              </a:rPr>
              <a:t>@protocol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2000" dirty="0" err="1">
                <a:solidFill>
                  <a:srgbClr val="4D009E"/>
                </a:solidFill>
                <a:latin typeface="Menlo-Regular"/>
              </a:rPr>
              <a:t>NSCopying</a:t>
            </a:r>
            <a:endParaRPr lang="en-US" altLang="zh-CN" sz="2000" dirty="0">
              <a:solidFill>
                <a:srgbClr val="4D009E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2000" dirty="0">
                <a:solidFill>
                  <a:srgbClr val="B40062"/>
                </a:solidFill>
                <a:latin typeface="Menlo-Regular"/>
              </a:rPr>
              <a:t>id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copyWithZone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2000" dirty="0" err="1">
                <a:solidFill>
                  <a:srgbClr val="5C2699"/>
                </a:solidFill>
                <a:latin typeface="Menlo-Regular"/>
              </a:rPr>
              <a:t>NSZone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*)zone;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B40062"/>
                </a:solidFill>
                <a:latin typeface="Menlo-Regular"/>
              </a:rPr>
              <a:t>@end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en-US" altLang="zh-CN" sz="2000" dirty="0" err="1"/>
              <a:t>mutableCopy</a:t>
            </a:r>
            <a:r>
              <a:rPr kumimoji="1" lang="en-US" altLang="zh-CN" sz="2000" dirty="0"/>
              <a:t> : </a:t>
            </a:r>
            <a:r>
              <a:rPr kumimoji="1" lang="zh-CN" altLang="en-US" sz="2000" dirty="0"/>
              <a:t>需要遵守</a:t>
            </a:r>
            <a:r>
              <a:rPr lang="en-US" altLang="zh-CN" sz="2000" dirty="0" err="1">
                <a:solidFill>
                  <a:srgbClr val="4D009E"/>
                </a:solidFill>
                <a:latin typeface="Menlo-Regular"/>
              </a:rPr>
              <a:t>NSMutableCopying</a:t>
            </a:r>
            <a:r>
              <a:rPr kumimoji="1" lang="zh-CN" altLang="en-US" sz="2000" dirty="0"/>
              <a:t>协议，实现</a:t>
            </a:r>
            <a:r>
              <a:rPr lang="en-US" altLang="zh-CN" sz="2000" dirty="0" err="1"/>
              <a:t>mutableCopyWithZone</a:t>
            </a:r>
            <a:r>
              <a:rPr lang="en-US" altLang="zh-CN" sz="2000" dirty="0"/>
              <a:t>:</a:t>
            </a:r>
            <a:r>
              <a:rPr lang="zh-CN" altLang="en-US" sz="2000" dirty="0"/>
              <a:t>方法</a:t>
            </a:r>
            <a:endParaRPr kumimoji="1"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B40062"/>
                </a:solidFill>
                <a:latin typeface="Menlo-Regular"/>
              </a:rPr>
              <a:t>@protocol </a:t>
            </a:r>
            <a:r>
              <a:rPr lang="en-US" altLang="zh-CN" sz="2000" dirty="0" err="1">
                <a:solidFill>
                  <a:srgbClr val="4D009E"/>
                </a:solidFill>
                <a:latin typeface="Menlo-Regular"/>
              </a:rPr>
              <a:t>NSMutableCopying</a:t>
            </a:r>
            <a:endParaRPr lang="en-US" altLang="zh-CN" sz="2000" dirty="0">
              <a:solidFill>
                <a:srgbClr val="4D009E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2000" dirty="0"/>
              <a:t>- (</a:t>
            </a:r>
            <a:r>
              <a:rPr lang="en-US" altLang="zh-CN" sz="2000" dirty="0">
                <a:solidFill>
                  <a:srgbClr val="B40062"/>
                </a:solidFill>
                <a:latin typeface="Menlo-Regular"/>
              </a:rPr>
              <a:t>id</a:t>
            </a:r>
            <a:r>
              <a:rPr lang="en-US" altLang="zh-CN" sz="2000" dirty="0"/>
              <a:t>)</a:t>
            </a:r>
            <a:r>
              <a:rPr lang="en-US" altLang="zh-CN" sz="2000" dirty="0" err="1"/>
              <a:t>mutableCopyWithZone</a:t>
            </a:r>
            <a:r>
              <a:rPr lang="en-US" altLang="zh-CN" sz="2000" dirty="0"/>
              <a:t>:(</a:t>
            </a:r>
            <a:r>
              <a:rPr lang="en-US" altLang="zh-CN" sz="2000" dirty="0" err="1">
                <a:solidFill>
                  <a:srgbClr val="4D009E"/>
                </a:solidFill>
                <a:latin typeface="Menlo-Regular"/>
              </a:rPr>
              <a:t>NSZone</a:t>
            </a:r>
            <a:r>
              <a:rPr lang="en-US" altLang="zh-CN" sz="2000" dirty="0"/>
              <a:t> *)zone;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B40062"/>
                </a:solidFill>
                <a:latin typeface="Menlo-Regular"/>
              </a:rPr>
              <a:t>@end </a:t>
            </a:r>
            <a:endParaRPr lang="zh-CN" altLang="en-US" sz="2000" dirty="0">
              <a:solidFill>
                <a:srgbClr val="B40062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169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深复制和浅复制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225690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kumimoji="1" lang="zh-CN" altLang="en-US" sz="2000" dirty="0"/>
              <a:t>深复制（深拷贝，内容拷贝，</a:t>
            </a:r>
            <a:r>
              <a:rPr kumimoji="1" lang="en-US" altLang="zh-CN" sz="2000" dirty="0"/>
              <a:t>deep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copy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源对象和副本对象是不同的两个对象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源对象引用计数器不变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副本对象计数器为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（因为是新产生的）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本质是：产生了新的对象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endParaRPr kumimoji="1" lang="en-US" altLang="zh-CN" sz="2000" dirty="0"/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000" dirty="0"/>
              <a:t>浅复制（浅拷贝，指针拷贝，</a:t>
            </a:r>
            <a:r>
              <a:rPr kumimoji="1" lang="en-US" altLang="zh-CN" sz="2000" dirty="0"/>
              <a:t>shallow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copy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源对象和副本对象是同一个对象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源对象（副本对象）引用计数器 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1,</a:t>
            </a:r>
            <a:r>
              <a:rPr kumimoji="1" lang="zh-CN" altLang="en-US" sz="2000" dirty="0"/>
              <a:t> 相当于做一次</a:t>
            </a:r>
            <a:r>
              <a:rPr kumimoji="1" lang="en-US" altLang="zh-CN" sz="2000" dirty="0"/>
              <a:t>retain</a:t>
            </a:r>
            <a:r>
              <a:rPr kumimoji="1" lang="zh-CN" altLang="en-US" sz="2000" dirty="0"/>
              <a:t>操作</a:t>
            </a:r>
            <a:endParaRPr kumimoji="1" lang="en-US" altLang="zh-CN" sz="2000" dirty="0"/>
          </a:p>
          <a:p>
            <a:pPr>
              <a:buFont typeface="Wingdings" charset="2"/>
              <a:buChar char="Ø"/>
            </a:pPr>
            <a:r>
              <a:rPr kumimoji="1" lang="zh-CN" altLang="en-US" sz="2000" dirty="0"/>
              <a:t>本质是：没有产生新的对象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0207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常见的复制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4293096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zh-CN" altLang="en-US" sz="2000" dirty="0"/>
              <a:t>只有源对象和副本对象都不可变时，才是浅复制，其它都是深复制</a:t>
            </a:r>
            <a:endParaRPr kumimoji="1" lang="en-US" altLang="zh-CN" sz="20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388339"/>
              </p:ext>
            </p:extLst>
          </p:nvPr>
        </p:nvGraphicFramePr>
        <p:xfrm>
          <a:off x="467544" y="1412776"/>
          <a:ext cx="8229598" cy="259556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921223"/>
                <a:gridCol w="1886403"/>
                <a:gridCol w="3421972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源对象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复制方式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副本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4D009E"/>
                          </a:solidFill>
                          <a:latin typeface="Menlo-Regular"/>
                        </a:rPr>
                        <a:t>NSArray</a:t>
                      </a:r>
                      <a:endParaRPr lang="en-US" altLang="zh-CN" sz="1700" kern="1200" dirty="0" smtClean="0"/>
                    </a:p>
                    <a:p>
                      <a:pPr algn="ctr"/>
                      <a:r>
                        <a:rPr lang="en-US" altLang="zh-CN" sz="16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NSMutableArray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4D009E"/>
                          </a:solidFill>
                          <a:latin typeface="Menlo-Regular"/>
                        </a:rPr>
                        <a:t>NSArray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mutableCopy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NSMutableArray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NSDictionary</a:t>
                      </a:r>
                      <a:endParaRPr lang="en-US" sz="1600" kern="1200" dirty="0">
                        <a:solidFill>
                          <a:srgbClr val="4D009E"/>
                        </a:solidFill>
                        <a:latin typeface="Menlo-Regular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16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NSMutableDictionary</a:t>
                      </a:r>
                      <a:endParaRPr lang="en-US" sz="1600" kern="1200" dirty="0">
                        <a:solidFill>
                          <a:srgbClr val="4D009E"/>
                        </a:solidFill>
                        <a:latin typeface="Menlo-Regular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NSDictionary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mutableCopy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NSMutableDictionary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NSString</a:t>
                      </a:r>
                      <a:endParaRPr lang="en-US" sz="1600" kern="1200" dirty="0">
                        <a:solidFill>
                          <a:srgbClr val="4D009E"/>
                        </a:solidFill>
                        <a:latin typeface="Menlo-Regular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NSMutableString</a:t>
                      </a:r>
                      <a:endParaRPr lang="en-US" sz="1600" kern="1200" dirty="0">
                        <a:solidFill>
                          <a:srgbClr val="4D009E"/>
                        </a:solidFill>
                        <a:latin typeface="Menlo-Regular"/>
                        <a:ea typeface="+mn-ea"/>
                        <a:cs typeface="+mn-cs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NSString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mutableCopy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4D009E"/>
                          </a:solidFill>
                          <a:latin typeface="Menlo-Regular"/>
                          <a:ea typeface="+mn-ea"/>
                          <a:cs typeface="+mn-cs"/>
                        </a:rPr>
                        <a:t>NSMutableString</a:t>
                      </a:r>
                      <a:endParaRPr lang="en-US" sz="1800" dirty="0"/>
                    </a:p>
                  </a:txBody>
                  <a:tcPr marT="45714" marB="4571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52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157296759</TotalTime>
  <Pages>0</Pages>
  <Words>305</Words>
  <Characters>0</Characters>
  <Application>Microsoft Macintosh PowerPoint</Application>
  <DocSecurity>0</DocSecurity>
  <PresentationFormat>全屏显示(4:3)</PresentationFormat>
  <Lines>0</Lines>
  <Paragraphs>72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平衡</vt:lpstr>
      <vt:lpstr>OC语言-浅拷贝&amp;深拷贝</vt:lpstr>
      <vt:lpstr>Copy</vt:lpstr>
      <vt:lpstr>Copy的使用</vt:lpstr>
      <vt:lpstr>深复制和浅复制</vt:lpstr>
      <vt:lpstr>常见的复制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7108</cp:revision>
  <cp:lastPrinted>1899-12-30T00:00:00Z</cp:lastPrinted>
  <dcterms:created xsi:type="dcterms:W3CDTF">2012-07-12T07:10:00Z</dcterms:created>
  <dcterms:modified xsi:type="dcterms:W3CDTF">2015-03-23T11:33:30Z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