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5"/>
  </p:notesMasterIdLst>
  <p:handoutMasterIdLst>
    <p:handoutMasterId r:id="rId16"/>
  </p:handoutMasterIdLst>
  <p:sldIdLst>
    <p:sldId id="1551" r:id="rId2"/>
    <p:sldId id="1556" r:id="rId3"/>
    <p:sldId id="1563" r:id="rId4"/>
    <p:sldId id="1552" r:id="rId5"/>
    <p:sldId id="1553" r:id="rId6"/>
    <p:sldId id="1554" r:id="rId7"/>
    <p:sldId id="1555" r:id="rId8"/>
    <p:sldId id="1557" r:id="rId9"/>
    <p:sldId id="1558" r:id="rId10"/>
    <p:sldId id="1559" r:id="rId11"/>
    <p:sldId id="1560" r:id="rId12"/>
    <p:sldId id="1561" r:id="rId13"/>
    <p:sldId id="1562" r:id="rId14"/>
  </p:sldIdLst>
  <p:sldSz cx="9144000" cy="6858000" type="screen4x3"/>
  <p:notesSz cx="6797675" cy="987425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6"/>
            <p14:sldId id="1563"/>
            <p14:sldId id="1552"/>
            <p14:sldId id="1553"/>
            <p14:sldId id="1554"/>
            <p14:sldId id="1555"/>
            <p14:sldId id="1557"/>
            <p14:sldId id="1558"/>
            <p14:sldId id="1559"/>
            <p14:sldId id="1560"/>
            <p14:sldId id="1561"/>
            <p14:sldId id="15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48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 smtClean="0"/>
              <a:t>-</a:t>
            </a:r>
            <a:r>
              <a:rPr lang="zh-CN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 smtClean="0"/>
              <a:t>委托</a:t>
            </a:r>
            <a:r>
              <a:rPr kumimoji="1" lang="zh-CN" altLang="zh-CN" sz="3600" dirty="0" smtClean="0"/>
              <a:t>（</a:t>
            </a:r>
            <a:r>
              <a:rPr kumimoji="1" lang="en-US" altLang="zh-CN" sz="3600" dirty="0" smtClean="0"/>
              <a:t>delegate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的实现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创建一个普通OC类，在h文件中引入包含Protocol的h文件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400" b="1" dirty="0">
                <a:latin typeface="Courier New" charset="0"/>
                <a:ea typeface="宋体" charset="0"/>
                <a:cs typeface="宋体" charset="0"/>
              </a:rPr>
              <a:t>或者用@protocol声明这个协议,作用跟@class类似, 建议用这种方式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// #import "</a:t>
            </a: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.h</a:t>
            </a: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"</a:t>
            </a:r>
          </a:p>
          <a:p>
            <a:pPr>
              <a:buFont typeface="Wingdings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@protocol </a:t>
            </a: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;</a:t>
            </a:r>
            <a:endParaRPr lang="en-US" altLang="zh-CN" sz="2000" b="1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@interface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MyController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: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NSObject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en-US" altLang="zh-CN" sz="2000" dirty="0" smtClean="0">
                <a:latin typeface="Courier New" charset="0"/>
                <a:ea typeface="宋体" charset="0"/>
                <a:cs typeface="宋体" charset="0"/>
              </a:rPr>
              <a:t>end</a:t>
            </a:r>
          </a:p>
          <a:p>
            <a:pPr>
              <a:buFont typeface="Wingdings" charset="0"/>
              <a:buNone/>
            </a:pP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buFont typeface="Wingdings" charset="2"/>
              <a:buChar char="l"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用</a:t>
            </a:r>
            <a:r>
              <a:rPr lang="en-US" altLang="ja-JP" sz="24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&lt;&gt;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括起来的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ja-JP" sz="24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就是我们创建的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。如果要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实现了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多个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，可以在尖括号内引入多个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名称，并用逗号隔开即可。例如</a:t>
            </a:r>
            <a:r>
              <a:rPr lang="en-US" altLang="ja-JP" sz="2400" dirty="0">
                <a:latin typeface="Courier New" charset="0"/>
                <a:ea typeface="宋体" charset="0"/>
                <a:cs typeface="宋体" charset="0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ja-JP" sz="24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,xxxDelegate</a:t>
            </a:r>
            <a:r>
              <a:rPr lang="en-US" altLang="ja-JP" sz="2400" dirty="0">
                <a:latin typeface="Courier New" charset="0"/>
                <a:ea typeface="宋体" charset="0"/>
                <a:cs typeface="宋体" charset="0"/>
              </a:rPr>
              <a:t>&gt;</a:t>
            </a:r>
            <a:endParaRPr lang="en-US" altLang="zh-CN" sz="24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5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的实现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330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Wingdings" charset="2"/>
              <a:buChar char="l"/>
            </a:pP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.m</a:t>
            </a:r>
            <a:r>
              <a:rPr lang="zh-CN" altLang="en-US" sz="2800" dirty="0" smtClean="0">
                <a:latin typeface="Courier New" charset="0"/>
                <a:ea typeface="宋体" charset="0"/>
                <a:cs typeface="宋体" charset="0"/>
              </a:rPr>
              <a:t>文件如下</a:t>
            </a:r>
            <a:endParaRPr lang="en-US" altLang="zh-CN" sz="28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#import "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.h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@implementation 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MyController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- (void) 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btnClick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: (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MyBtn *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sender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	NSLog(@"</a:t>
            </a: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按钮被点击了！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");</a:t>
            </a:r>
            <a:endParaRPr lang="en-US" altLang="ja-JP" sz="24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@end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altLang="zh-CN" sz="28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Courier New" charset="0"/>
                <a:ea typeface="宋体" charset="0"/>
                <a:cs typeface="宋体" charset="0"/>
              </a:rPr>
              <a:t>由于</a:t>
            </a: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btnInit:</a:t>
            </a:r>
            <a:r>
              <a:rPr lang="en-US" altLang="zh-CN" sz="2800" dirty="0">
                <a:latin typeface="Courier New" charset="0"/>
                <a:ea typeface="宋体" charset="0"/>
                <a:cs typeface="宋体" charset="0"/>
              </a:rPr>
              <a:t>方法是可选的，可以只实现</a:t>
            </a: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btnClick</a:t>
            </a:r>
            <a:r>
              <a:rPr lang="en-US" altLang="ja-JP" sz="2800" dirty="0">
                <a:latin typeface="Courier New" charset="0"/>
                <a:ea typeface="宋体" charset="0"/>
                <a:cs typeface="宋体" charset="0"/>
              </a:rPr>
              <a:t>:</a:t>
            </a:r>
            <a:endParaRPr lang="en-US" alt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36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Protocol的使用场景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OC的Protocol和Java的接口很类似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如果一些类之间没有继承关系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但是又具备某些相同的行为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可使用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来描述它们的关系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不同的类，可以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实现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同一个</a:t>
            </a:r>
            <a:r>
              <a:rPr lang="en-US" altLang="ja-JP" sz="2000" dirty="0" err="1" smtClean="0">
                <a:latin typeface="Courier New" charset="0"/>
                <a:ea typeface="宋体" charset="0"/>
                <a:cs typeface="宋体" charset="0"/>
              </a:rPr>
              <a:t>Protocol</a:t>
            </a:r>
            <a:endParaRPr lang="en-US" altLang="ja-JP" sz="20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最常用的就是委托代理模式，Cocoa框架中大量采用了这种模式实现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数据和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UI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的分离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。例如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产生的所有事件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的处理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，都是通过委托的方式交给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Controller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完成。根据约定，框架中后缀为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的都是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，如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UIApplicationDelegate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UI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Table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ViewDelegate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等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Protocol的注意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64096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一个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本身是可以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实现其它Protocol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例如: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@protocol MyDelegate &lt;UIWebViewDelegate&gt;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end</a:t>
            </a:r>
            <a:endParaRPr lang="en-US" altLang="zh-CN" sz="20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charset="0"/>
              <a:buNone/>
            </a:pPr>
            <a:endParaRPr lang="zh-CN" altLang="en-US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可以使用conformsToProtocol判断某个类是否实现了某个Protocol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例如: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[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obj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conformsToProtocol</a:t>
            </a:r>
            <a:r>
              <a:rPr lang="en-US" altLang="zh-CN" sz="2000" dirty="0" smtClean="0">
                <a:latin typeface="Courier New" charset="0"/>
                <a:ea typeface="宋体" charset="0"/>
                <a:cs typeface="宋体" charset="0"/>
              </a:rPr>
              <a:t>:@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protocol(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)]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;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96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Delegate(</a:t>
            </a:r>
            <a:r>
              <a:rPr lang="zh-CN" altLang="zh-CN" dirty="0">
                <a:latin typeface="宋体" charset="0"/>
                <a:ea typeface="宋体" charset="0"/>
                <a:cs typeface="宋体" charset="0"/>
              </a:rPr>
              <a:t>委托模式</a:t>
            </a:r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352928" cy="475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代理是一种简单而功能强大的设计模式，这种模式用于一个对象“代表”另外一个对象和程序中其他的对象进行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交互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通过一种</a:t>
            </a: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@protocol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的方式实现，顾名思义，就是委托他人帮自己去做什么事。也就是当自己做什么事情不方便的时候，就可以建立一个委托，这样就可以委托他人帮自己去实现什么方法。</a:t>
            </a:r>
            <a:endParaRPr lang="en-US" altLang="zh-CN" sz="20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简单的总结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了一下委托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的作用有两个，一个是传值，一个是传事件。</a:t>
            </a:r>
            <a:endParaRPr lang="en-US" altLang="zh-CN" sz="2000" dirty="0" smtClean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所谓传值经常用在</a:t>
            </a: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B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类要把自己的一个数据或者对象传给</a:t>
            </a: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类，让</a:t>
            </a: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类去展示或者处理。（这个作用在两个</a:t>
            </a: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View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视图之间传递参数的时候特别有用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9442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Delegate(</a:t>
            </a:r>
            <a:r>
              <a:rPr lang="zh-CN" altLang="zh-CN" dirty="0">
                <a:latin typeface="宋体" charset="0"/>
                <a:ea typeface="宋体" charset="0"/>
                <a:cs typeface="宋体" charset="0"/>
              </a:rPr>
              <a:t>委托模式</a:t>
            </a:r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352928" cy="315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zh-CN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en-US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.</a:t>
            </a:r>
            <a:r>
              <a:rPr lang="zh-CN" altLang="en-US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所谓传事件就是</a:t>
            </a:r>
            <a:r>
              <a:rPr lang="en-US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类发生了什么事，把这件事告诉关注自己的人，也就是委托的对象，由委托的对象去考虑发生这个事件后应该做出什么反映。简单的说，假如</a:t>
            </a:r>
            <a:r>
              <a:rPr lang="en-US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类发生某个事件，它本身并不出来，而是通过委托</a:t>
            </a:r>
            <a:r>
              <a:rPr lang="en-US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delegate</a:t>
            </a:r>
            <a:r>
              <a:rPr lang="zh-CN" altLang="en-US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的形式，让它的委托对象</a:t>
            </a:r>
            <a:r>
              <a:rPr lang="en-US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B</a:t>
            </a:r>
            <a:r>
              <a:rPr lang="zh-CN" altLang="en-US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类去处理（当然委托对象</a:t>
            </a:r>
            <a:r>
              <a:rPr lang="en-US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B</a:t>
            </a:r>
            <a:r>
              <a:rPr lang="zh-CN" altLang="en-US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就要实现委托中的方法）</a:t>
            </a:r>
            <a:endParaRPr lang="en-US" altLang="zh-CN" dirty="0" smtClean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消息的发送者</a:t>
            </a:r>
            <a:r>
              <a:rPr lang="en-GB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(sender)</a:t>
            </a:r>
            <a:r>
              <a:rPr lang="zh-CN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告知接收者</a:t>
            </a:r>
            <a:r>
              <a:rPr lang="en-GB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(receiver)</a:t>
            </a:r>
            <a:r>
              <a:rPr lang="zh-CN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某个事件将要发生，</a:t>
            </a:r>
            <a:r>
              <a:rPr lang="en-GB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delegate</a:t>
            </a:r>
            <a:r>
              <a:rPr lang="zh-CN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同意然后发送者响应事件，</a:t>
            </a:r>
            <a:r>
              <a:rPr lang="en-GB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delegate</a:t>
            </a:r>
            <a:r>
              <a:rPr lang="zh-CN" altLang="zh-CN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机制使得接收者可以改变发送者的行为。通常发送者和接收者的关系是直接的一对多的关系。</a:t>
            </a:r>
          </a:p>
        </p:txBody>
      </p:sp>
    </p:spTree>
    <p:extLst>
      <p:ext uri="{BB962C8B-B14F-4D97-AF65-F5344CB8AC3E}">
        <p14:creationId xmlns:p14="http://schemas.microsoft.com/office/powerpoint/2010/main" val="320529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什么是</a:t>
            </a:r>
            <a:r>
              <a:rPr kumimoji="1" lang="en-US" altLang="zh-CN" dirty="0" err="1"/>
              <a:t>Protocol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352928" cy="4380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翻译过来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叫做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协议</a:t>
            </a:r>
            <a:r>
              <a:rPr kumimoji="1" lang="en-US" altLang="zh-CN" sz="2000" dirty="0"/>
              <a:t>”</a:t>
            </a:r>
          </a:p>
          <a:p>
            <a:pPr>
              <a:lnSpc>
                <a:spcPct val="140000"/>
              </a:lnSpc>
            </a:pP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的作用</a:t>
            </a: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kumimoji="1" lang="zh-CN" altLang="en-US" sz="2000" dirty="0" smtClean="0"/>
              <a:t> 用</a:t>
            </a:r>
            <a:r>
              <a:rPr kumimoji="1" lang="zh-CN" altLang="en-US" sz="2000" dirty="0"/>
              <a:t>来声明一些</a:t>
            </a:r>
            <a:r>
              <a:rPr kumimoji="1" lang="zh-CN" altLang="en-US" sz="2000" dirty="0" smtClean="0"/>
              <a:t>方法，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其中声明的方法可以被任何类实现。这种模式一般称为代理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delegation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en-US" altLang="zh-CN" sz="2000" dirty="0" smtClean="0">
                <a:latin typeface="Courier New" charset="0"/>
                <a:ea typeface="宋体" charset="0"/>
                <a:cs typeface="宋体" charset="0"/>
              </a:rPr>
              <a:t>模式</a:t>
            </a: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kumimoji="1" lang="zh-CN" altLang="en-US" sz="2000" dirty="0" smtClean="0"/>
              <a:t>也就说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一个</a:t>
            </a: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是由一系列的方法声明组</a:t>
            </a:r>
            <a:r>
              <a:rPr kumimoji="1" lang="zh-CN" altLang="en-US" sz="2000" dirty="0" smtClean="0"/>
              <a:t>成的</a:t>
            </a:r>
            <a:endParaRPr kumimoji="1" lang="en-US" altLang="zh-CN" sz="2000" dirty="0" smtClean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 err="1" smtClean="0">
                <a:latin typeface="Courier New" charset="0"/>
                <a:ea typeface="宋体" charset="0"/>
                <a:cs typeface="宋体" charset="0"/>
              </a:rPr>
              <a:t>在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iOS和OS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X开发中，Apple采用了大量的代理模式来实现MVC中View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(UI控件)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和Controller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(控制器)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的解耦</a:t>
            </a:r>
          </a:p>
          <a:p>
            <a:pPr>
              <a:lnSpc>
                <a:spcPct val="140000"/>
              </a:lnSpc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kumimoji="1" lang="zh-CN" altLang="en-US" sz="2000" dirty="0"/>
              <a:t>任何类只要遵守了</a:t>
            </a:r>
            <a:r>
              <a:rPr kumimoji="1" lang="en-US" altLang="zh-CN" sz="2000" dirty="0"/>
              <a:t>Protocol,</a:t>
            </a:r>
            <a:r>
              <a:rPr kumimoji="1" lang="zh-CN" altLang="en-US" sz="2000" dirty="0"/>
              <a:t> 就相当于拥有了</a:t>
            </a: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的所有方法</a:t>
            </a:r>
            <a:r>
              <a:rPr kumimoji="1" lang="zh-CN" altLang="en-US" sz="2000" dirty="0" smtClean="0"/>
              <a:t>声明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9652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书写格式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的定义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ADDD68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ADDD68"/>
                </a:solidFill>
                <a:latin typeface="Cambria"/>
                <a:ea typeface="Heiti SC Light"/>
                <a:cs typeface="Heiti SC Light"/>
              </a:rPr>
              <a:t>方法声明列表</a:t>
            </a:r>
            <a:endParaRPr lang="en-US" altLang="zh-CN" sz="2000" kern="100" dirty="0">
              <a:solidFill>
                <a:srgbClr val="ADDD68"/>
              </a:solidFill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/>
              <a:t>类遵守协议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: </a:t>
            </a:r>
            <a:r>
              <a:rPr lang="zh-CN" altLang="zh-CN" sz="2000" kern="0" dirty="0">
                <a:solidFill>
                  <a:srgbClr val="5C2699"/>
                </a:solidFill>
                <a:latin typeface="Menlo Regular"/>
                <a:ea typeface="宋体"/>
                <a:cs typeface="Menlo Regular"/>
              </a:rPr>
              <a:t>父类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1,</a:t>
            </a:r>
            <a:r>
              <a:rPr lang="zh-CN" altLang="en-US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 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协议名称2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,…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0" dirty="0">
              <a:solidFill>
                <a:srgbClr val="760F50"/>
              </a:solidFill>
              <a:latin typeface="Menlo Regular"/>
              <a:ea typeface="宋体"/>
              <a:cs typeface="Times New Roman"/>
            </a:endParaRPr>
          </a:p>
          <a:p>
            <a:pPr marL="342900" indent="-342900">
              <a:buFont typeface="Wingdings" charset="2"/>
              <a:buChar char="u"/>
            </a:pPr>
            <a:r>
              <a:rPr lang="zh-CN" altLang="zh-CN" sz="2000" dirty="0"/>
              <a:t>协议中有</a:t>
            </a:r>
            <a:r>
              <a:rPr lang="en-US" altLang="zh-CN" sz="2000" dirty="0"/>
              <a:t>2</a:t>
            </a:r>
            <a:r>
              <a:rPr lang="zh-CN" altLang="zh-CN" sz="2000" dirty="0"/>
              <a:t>个关键字可以控制方法是否要实现</a:t>
            </a:r>
            <a:r>
              <a:rPr lang="en-US" altLang="zh-CN" sz="2000" dirty="0"/>
              <a:t>(</a:t>
            </a:r>
            <a:r>
              <a:rPr lang="zh-CN" altLang="zh-CN" sz="2000" dirty="0"/>
              <a:t>默认是</a:t>
            </a:r>
            <a:r>
              <a:rPr lang="en-US" altLang="zh-CN" sz="2000" dirty="0"/>
              <a:t>@required</a:t>
            </a:r>
            <a:r>
              <a:rPr lang="zh-CN" altLang="zh-CN" sz="2000" dirty="0"/>
              <a:t>，在大多数情况下，用途在于程序员之间的交流</a:t>
            </a:r>
            <a:r>
              <a:rPr lang="en-US" altLang="zh-CN" sz="20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@required</a:t>
            </a:r>
            <a:r>
              <a:rPr lang="zh-CN" altLang="zh-CN" sz="2000" dirty="0"/>
              <a:t>：这个方法必须要实现（若不实现，编译器会发出警告）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@optional</a:t>
            </a:r>
            <a:r>
              <a:rPr lang="zh-CN" altLang="zh-CN" sz="2000" dirty="0"/>
              <a:t>：这个方法不一定要实现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914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协议遵守协议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一个协议可以遵守其他多个协议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一个协议遵守了其他协议，就相当于拥有了其他协议中的方法声明</a:t>
            </a:r>
            <a:endParaRPr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1, 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48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基协议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是一个基类，最根本最基本的类，任何其他类最终都要继承它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还有名字也叫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en-US" sz="2000" dirty="0"/>
              <a:t>的</a:t>
            </a:r>
            <a:r>
              <a:rPr lang="zh-CN" altLang="zh-CN" sz="2000" dirty="0"/>
              <a:t>协议，它是一个基协议，最根本最基本的协议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协议中声明很多最基本的方法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description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retain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release</a:t>
            </a:r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建议每个新的协议都要遵守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9862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Protocol的定义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在声明文件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ja-JP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.h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文件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中定义</a:t>
            </a:r>
            <a:endParaRPr lang="en-US" altLang="ja-JP" sz="24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zh-CN" altLang="en-US" sz="2000" b="1" dirty="0">
                <a:latin typeface="Courier New" charset="0"/>
                <a:ea typeface="微软雅黑" charset="0"/>
                <a:cs typeface="微软雅黑" charset="0"/>
              </a:rPr>
              <a:t>#import &lt;Foundation/Foundation.h&gt;</a:t>
            </a:r>
          </a:p>
          <a:p>
            <a:pPr>
              <a:buFont typeface="Wingdings" charset="0"/>
              <a:buNone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@class MyBtn;</a:t>
            </a:r>
            <a:endParaRPr lang="en-US" altLang="zh-CN" sz="2000" b="1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@protocol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&lt;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  <a:sym typeface="Arial" charset="0"/>
              </a:rPr>
              <a:t>NSObject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required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- (void)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btnClick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: 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MyBtn *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sender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@optional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- 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void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btnInit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: 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MyBtn *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sender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15896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Protocol的定义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以上代码可以单独放在一个h文件中，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也可以写在相关类的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h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文件中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，视具体情况而定</a:t>
            </a: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该Protocol包含两个方法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btnClick: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btnInit:</a:t>
            </a:r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这里还有两个关键字，</a:t>
            </a:r>
            <a:r>
              <a:rPr lang="en-US" altLang="ja-JP" sz="2000" b="1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required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@optional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，表示如果要实现这个协议，那么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btnClick: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方法是必须要实现的，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btnInit: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则是可选的，这两个关键字是在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OC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 2.0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之后加入的语法特性。如果不注明，那么方法默认是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@required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的，必须实现</a:t>
            </a: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是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Protocol的名称</a:t>
            </a:r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&lt;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  <a:sym typeface="Arial" charset="0"/>
              </a:rPr>
              <a:t>NSObject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&gt;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代表这个Protocol实现了NSObject协议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14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157296796</TotalTime>
  <Pages>0</Pages>
  <Words>866</Words>
  <Characters>0</Characters>
  <Application>Microsoft Macintosh PowerPoint</Application>
  <DocSecurity>0</DocSecurity>
  <PresentationFormat>全屏显示(4:3)</PresentationFormat>
  <Lines>0</Lines>
  <Paragraphs>112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平衡</vt:lpstr>
      <vt:lpstr>OC语言-设计模式-委托</vt:lpstr>
      <vt:lpstr>Delegate(委托模式)</vt:lpstr>
      <vt:lpstr>Delegate(委托模式)</vt:lpstr>
      <vt:lpstr>什么是Protocol</vt:lpstr>
      <vt:lpstr>书写格式</vt:lpstr>
      <vt:lpstr>协议遵守协议</vt:lpstr>
      <vt:lpstr>基协议</vt:lpstr>
      <vt:lpstr>Protocol的定义</vt:lpstr>
      <vt:lpstr>Protocol的定义</vt:lpstr>
      <vt:lpstr>Protocol的实现</vt:lpstr>
      <vt:lpstr>Protocol的实现</vt:lpstr>
      <vt:lpstr>Protocol的使用场景</vt:lpstr>
      <vt:lpstr>Protocol的注意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7137</cp:revision>
  <cp:lastPrinted>1899-12-30T00:00:00Z</cp:lastPrinted>
  <dcterms:created xsi:type="dcterms:W3CDTF">2012-07-12T07:10:00Z</dcterms:created>
  <dcterms:modified xsi:type="dcterms:W3CDTF">2015-05-08T01:16:28Z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