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330" r:id="rId4"/>
    <p:sldId id="357" r:id="rId5"/>
    <p:sldId id="358" r:id="rId6"/>
    <p:sldId id="360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4" r:id="rId19"/>
    <p:sldId id="375" r:id="rId20"/>
    <p:sldId id="376" r:id="rId21"/>
    <p:sldId id="377" r:id="rId22"/>
    <p:sldId id="378" r:id="rId23"/>
    <p:sldId id="379" r:id="rId24"/>
    <p:sldId id="32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89" autoAdjust="0"/>
    <p:restoredTop sz="95571" autoAdjust="0"/>
  </p:normalViewPr>
  <p:slideViewPr>
    <p:cSldViewPr snapToGrid="0">
      <p:cViewPr varScale="1">
        <p:scale>
          <a:sx n="65" d="100"/>
          <a:sy n="65" d="100"/>
        </p:scale>
        <p:origin x="96" y="1068"/>
      </p:cViewPr>
      <p:guideLst/>
    </p:cSldViewPr>
  </p:slideViewPr>
  <p:outlineViewPr>
    <p:cViewPr>
      <p:scale>
        <a:sx n="33" d="100"/>
        <a:sy n="33" d="100"/>
      </p:scale>
      <p:origin x="0" y="-102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11C09-7C48-4323-8407-2D4AA6C06DE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6D2B1-C5F5-4017-85BD-38E3D3B58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51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FDF3-103C-71E3-28AA-B5D4A4BB2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3E02D-B87C-A7A3-A79E-0CBEC2602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644F0-6D03-FDD2-6149-044F0253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0132-F539-4246-AFC2-AA88D3E7AAB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BEDBF-9F5B-C4D9-9083-E3F00A8C1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B0480-0A4B-1CE2-4A82-300AADE1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5A75-23EB-4A7E-8B91-0E9CDAB7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5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5C3DB-B77C-1FF0-5BFE-8238C710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AAEDF-E53D-96AD-197F-21E1858A1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0DF8A-32D3-D12D-8B37-FFF30CDF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0132-F539-4246-AFC2-AA88D3E7AAB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6C112-4A65-3368-A904-D412EC856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31CBF-EFA0-34DB-F011-45FC0EF3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5A75-23EB-4A7E-8B91-0E9CDAB7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0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64E56-62D6-B26A-19A6-3342BB335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2F6C5-94F8-DC66-7F4C-E0295E6F3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450CE-8186-A9F2-E6D8-6E5CC33E0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0132-F539-4246-AFC2-AA88D3E7AAB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C50CE-D9FA-EC7C-613B-30BB9ACA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473ED-7C6F-C6CC-BA02-4D4466BA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5A75-23EB-4A7E-8B91-0E9CDAB7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DA56-9A83-1633-3E65-72662603A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4A9BD-7873-64E8-752B-5C68206F2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DB8D5-281F-C83A-B5E7-2F22D17FC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0132-F539-4246-AFC2-AA88D3E7AAB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1CE42-BFE4-D0A3-F9BF-A4199E6F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4A281-EBB1-0D2D-1751-FE619890B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5A75-23EB-4A7E-8B91-0E9CDAB7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9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7F368-D4C7-0AE6-D0CE-62419602D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A60EF-21A9-5CA8-B331-D3078F2E5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E0752-7F3E-D083-EAC9-C30FE8750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0132-F539-4246-AFC2-AA88D3E7AAB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833A9-B232-64E6-12A5-C7DAC6E85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6A67C-7867-A133-6E1F-BFCBC12D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5A75-23EB-4A7E-8B91-0E9CDAB7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7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7735-04D4-5F96-B396-FB799C9E9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83F7A-2FDC-925F-DF68-79D9A335A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6053C-00DA-AE66-14EC-2798CE940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3DDBE-9256-2BB8-D984-4A0DCCDF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0132-F539-4246-AFC2-AA88D3E7AAB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FFAB7-245F-CF6A-B059-457ABDB0F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04F24-AE7B-B10F-A031-FEDE22C2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5A75-23EB-4A7E-8B91-0E9CDAB7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8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3F2B-3E11-6866-3109-AA0142B81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E20DB-A469-53E3-F858-609737ED4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5E9BD-E3BD-DEC2-4D52-460D8CCE9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41F0C-96B9-7A15-6FFB-C2D913485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87DAF-2715-FF19-AC1F-15077D92A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7721F8-1636-F96A-6E52-CB168B930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0132-F539-4246-AFC2-AA88D3E7AAB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D81ED-CCD4-980A-D245-1EAFD11D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43C241-A406-A927-1C2F-A7C61272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5A75-23EB-4A7E-8B91-0E9CDAB7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0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1E6A-E228-265F-68A4-BA09A701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076F0-6EC2-E3DF-214A-DA46AF272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0132-F539-4246-AFC2-AA88D3E7AAB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7D552-F9D7-5D18-56B6-1482154B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2D5DA-34B0-8D22-9F36-5CCF32F7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5A75-23EB-4A7E-8B91-0E9CDAB7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1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0C9AC-46D2-98DA-463E-BF4E05680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0132-F539-4246-AFC2-AA88D3E7AAB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D2424D-1801-72BD-E238-53BE6ADD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9B8CB-063C-8DEC-2A8D-A307381DE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5A75-23EB-4A7E-8B91-0E9CDAB7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6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D89D-50C9-8BF2-A8D4-4A729DD3C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CCB13-B444-9E7D-AD48-007400BC1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61BB3-CE34-4361-7C64-182CC94FB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50000-315D-D659-6C52-B99D6155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0132-F539-4246-AFC2-AA88D3E7AAB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2E89A-5DE3-F275-1D7F-B445FF15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3F5AA-D1ED-B3CA-78A6-C6C3D98B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5A75-23EB-4A7E-8B91-0E9CDAB7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1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FF43-56CF-7AD3-097D-A821C2E3C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7E06CD-E5EF-711A-F23A-E91D7E0BB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C68F6-A41D-2904-EE4D-AE26EC11F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18EDF-23FB-57BC-E325-A273786A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0132-F539-4246-AFC2-AA88D3E7AAB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AE5CB-DD56-A6D3-8F1C-3270EF4E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9E05E-F1A2-C5BA-79E2-7641124D8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5A75-23EB-4A7E-8B91-0E9CDAB7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0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414E39-B64F-9679-B9E0-77979B3A2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A1308-2BFA-7EE6-860A-B05EB9A01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FEFB8-3B32-C676-466B-AAFE81BE8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C0132-F539-4246-AFC2-AA88D3E7AAB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EDEC5-503A-2214-9BE4-007315FD6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A57B6-911F-5D47-8452-9B7C42313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45A75-23EB-4A7E-8B91-0E9CDAB7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A69D-868D-FFDB-25A5-D270FB99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099" y="406013"/>
            <a:ext cx="10363802" cy="2527557"/>
          </a:xfrm>
        </p:spPr>
        <p:txBody>
          <a:bodyPr>
            <a:normAutofit/>
          </a:bodyPr>
          <a:lstStyle/>
          <a:p>
            <a:r>
              <a:rPr lang="en-US" sz="4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Final Project Report - ITC6103A1 -</a:t>
            </a:r>
            <a:br>
              <a:rPr lang="en-US" sz="4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Applied Machine Learning - Winter Term 2024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F49B6-019F-A7D7-3C4E-66FBD4F61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68419"/>
            <a:ext cx="9144000" cy="935456"/>
          </a:xfrm>
        </p:spPr>
        <p:txBody>
          <a:bodyPr>
            <a:normAutofit/>
          </a:bodyPr>
          <a:lstStyle/>
          <a:p>
            <a:r>
              <a:rPr lang="en-US" sz="2100" dirty="0"/>
              <a:t>Konstantinos Kechagias @ ACG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2C4A8CF-D037-F9E9-1192-799B826C2741}"/>
              </a:ext>
            </a:extLst>
          </p:cNvPr>
          <p:cNvSpPr txBox="1">
            <a:spLocks/>
          </p:cNvSpPr>
          <p:nvPr/>
        </p:nvSpPr>
        <p:spPr>
          <a:xfrm>
            <a:off x="299049" y="4779585"/>
            <a:ext cx="11593902" cy="2192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BC4626C-23BE-C882-D1FD-81EB08446B89}"/>
              </a:ext>
            </a:extLst>
          </p:cNvPr>
          <p:cNvSpPr txBox="1">
            <a:spLocks/>
          </p:cNvSpPr>
          <p:nvPr/>
        </p:nvSpPr>
        <p:spPr>
          <a:xfrm>
            <a:off x="299049" y="6310962"/>
            <a:ext cx="11593902" cy="381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Date</a:t>
            </a:r>
            <a:r>
              <a:rPr lang="el-GR" sz="1800" dirty="0"/>
              <a:t>:</a:t>
            </a:r>
            <a:r>
              <a:rPr lang="en-US" sz="1800" dirty="0"/>
              <a:t> 3</a:t>
            </a:r>
            <a:r>
              <a:rPr lang="el-GR" sz="1800" dirty="0"/>
              <a:t> </a:t>
            </a:r>
            <a:r>
              <a:rPr lang="en-US" sz="1800" dirty="0"/>
              <a:t>April</a:t>
            </a:r>
            <a:r>
              <a:rPr lang="el-GR" sz="1800" dirty="0"/>
              <a:t> 202</a:t>
            </a:r>
            <a:r>
              <a:rPr lang="en-US" sz="1800" dirty="0"/>
              <a:t>4</a:t>
            </a:r>
            <a:endParaRPr lang="el-GR" sz="1800" dirty="0"/>
          </a:p>
          <a:p>
            <a:endParaRPr lang="el-GR" sz="1800" dirty="0"/>
          </a:p>
        </p:txBody>
      </p:sp>
    </p:spTree>
    <p:extLst>
      <p:ext uri="{BB962C8B-B14F-4D97-AF65-F5344CB8AC3E}">
        <p14:creationId xmlns:p14="http://schemas.microsoft.com/office/powerpoint/2010/main" val="1215898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D33ACB-7A18-7934-F1B1-6B34B4DF5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3284"/>
            <a:ext cx="10515600" cy="1291432"/>
          </a:xfrm>
        </p:spPr>
        <p:txBody>
          <a:bodyPr>
            <a:normAutofit/>
          </a:bodyPr>
          <a:lstStyle/>
          <a:p>
            <a:pPr algn="ctr"/>
            <a:r>
              <a:rPr lang="en-US" sz="6600" b="1" i="0" dirty="0">
                <a:solidFill>
                  <a:srgbClr val="374151"/>
                </a:solidFill>
                <a:effectLst/>
                <a:latin typeface="Söhne"/>
              </a:rPr>
              <a:t>2. Similar User</a:t>
            </a:r>
          </a:p>
        </p:txBody>
      </p:sp>
    </p:spTree>
    <p:extLst>
      <p:ext uri="{BB962C8B-B14F-4D97-AF65-F5344CB8AC3E}">
        <p14:creationId xmlns:p14="http://schemas.microsoft.com/office/powerpoint/2010/main" val="1124873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A99F51B-4013-2356-19CB-964513E5D3D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374151"/>
                </a:solidFill>
                <a:latin typeface="Söhne"/>
              </a:rPr>
              <a:t>Artist heard similarity</a:t>
            </a:r>
          </a:p>
        </p:txBody>
      </p:sp>
      <p:sp>
        <p:nvSpPr>
          <p:cNvPr id="29" name="Title 4">
            <a:extLst>
              <a:ext uri="{FF2B5EF4-FFF2-40B4-BE49-F238E27FC236}">
                <a16:creationId xmlns:a16="http://schemas.microsoft.com/office/drawing/2014/main" id="{5AB46979-261B-6ED0-7211-C362FADE4F1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4138534" cy="19157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Method:</a:t>
            </a:r>
          </a:p>
          <a:p>
            <a:pPr marL="571500" indent="-5715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Cosine Similarity</a:t>
            </a:r>
          </a:p>
          <a:p>
            <a:pPr>
              <a:spcBef>
                <a:spcPts val="1000"/>
              </a:spcBef>
            </a:pPr>
            <a:endParaRPr lang="en-US" sz="3600" dirty="0">
              <a:solidFill>
                <a:schemeClr val="accent1">
                  <a:lumMod val="50000"/>
                </a:schemeClr>
              </a:solidFill>
              <a:latin typeface="Söhne"/>
            </a:endParaRPr>
          </a:p>
        </p:txBody>
      </p:sp>
      <p:pic>
        <p:nvPicPr>
          <p:cNvPr id="4" name="Picture 3" descr="A table of numbers with a white background&#10;&#10;Description automatically generated">
            <a:extLst>
              <a:ext uri="{FF2B5EF4-FFF2-40B4-BE49-F238E27FC236}">
                <a16:creationId xmlns:a16="http://schemas.microsoft.com/office/drawing/2014/main" id="{4C592E7E-0F1D-A171-C1A7-BB2B8AEEE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734" y="1690688"/>
            <a:ext cx="5927361" cy="469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8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A99F51B-4013-2356-19CB-964513E5D3D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374151"/>
                </a:solidFill>
                <a:latin typeface="Söhne"/>
              </a:rPr>
              <a:t>K – Nearest neighbors</a:t>
            </a:r>
          </a:p>
        </p:txBody>
      </p:sp>
      <p:sp>
        <p:nvSpPr>
          <p:cNvPr id="29" name="Title 4">
            <a:extLst>
              <a:ext uri="{FF2B5EF4-FFF2-40B4-BE49-F238E27FC236}">
                <a16:creationId xmlns:a16="http://schemas.microsoft.com/office/drawing/2014/main" id="{5AB46979-261B-6ED0-7211-C362FADE4F1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9157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Metric:</a:t>
            </a:r>
          </a:p>
          <a:p>
            <a:pPr marL="571500" indent="-5715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Cosine Similarity</a:t>
            </a:r>
          </a:p>
          <a:p>
            <a:pPr marL="571500" indent="-5715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k = 3, k = 10</a:t>
            </a:r>
          </a:p>
          <a:p>
            <a:pPr>
              <a:spcBef>
                <a:spcPts val="1000"/>
              </a:spcBef>
            </a:pPr>
            <a:endParaRPr lang="en-US" sz="3600" dirty="0">
              <a:solidFill>
                <a:schemeClr val="accent1">
                  <a:lumMod val="50000"/>
                </a:schemeClr>
              </a:solidFill>
              <a:latin typeface="Söhne"/>
            </a:endParaRPr>
          </a:p>
        </p:txBody>
      </p:sp>
      <p:pic>
        <p:nvPicPr>
          <p:cNvPr id="4" name="Picture 3" descr="A table with numbers and a black text&#10;&#10;Description automatically generated">
            <a:extLst>
              <a:ext uri="{FF2B5EF4-FFF2-40B4-BE49-F238E27FC236}">
                <a16:creationId xmlns:a16="http://schemas.microsoft.com/office/drawing/2014/main" id="{F1F798E8-B1C8-8441-1663-77EF1A8E2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844" y="1756413"/>
            <a:ext cx="7481286" cy="370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29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D33ACB-7A18-7934-F1B1-6B34B4DF5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3284"/>
            <a:ext cx="10515600" cy="1291432"/>
          </a:xfrm>
        </p:spPr>
        <p:txBody>
          <a:bodyPr>
            <a:normAutofit fontScale="90000"/>
          </a:bodyPr>
          <a:lstStyle/>
          <a:p>
            <a:pPr algn="ctr"/>
            <a:r>
              <a:rPr lang="el-GR" sz="6600" b="1" dirty="0">
                <a:solidFill>
                  <a:srgbClr val="374151"/>
                </a:solidFill>
                <a:latin typeface="Söhne"/>
              </a:rPr>
              <a:t>3</a:t>
            </a:r>
            <a:r>
              <a:rPr lang="en-US" sz="6600" b="1" i="0" dirty="0">
                <a:solidFill>
                  <a:srgbClr val="374151"/>
                </a:solidFill>
                <a:effectLst/>
                <a:latin typeface="Söhne"/>
              </a:rPr>
              <a:t>. Dynamics of Listening and Tagging</a:t>
            </a:r>
          </a:p>
        </p:txBody>
      </p:sp>
    </p:spTree>
    <p:extLst>
      <p:ext uri="{BB962C8B-B14F-4D97-AF65-F5344CB8AC3E}">
        <p14:creationId xmlns:p14="http://schemas.microsoft.com/office/powerpoint/2010/main" val="45691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A99F51B-4013-2356-19CB-964513E5D3D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374151"/>
                </a:solidFill>
                <a:latin typeface="Söhne"/>
              </a:rPr>
              <a:t>Data Interval Analysis</a:t>
            </a:r>
          </a:p>
        </p:txBody>
      </p:sp>
      <p:pic>
        <p:nvPicPr>
          <p:cNvPr id="4" name="Picture 3" descr="A graph of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8A23B500-1CBA-421A-EEB9-A9423627D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581" y="2116876"/>
            <a:ext cx="9620838" cy="360344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1CEE069-D71D-F9DC-0B34-A703B1E6507E}"/>
              </a:ext>
            </a:extLst>
          </p:cNvPr>
          <p:cNvSpPr txBox="1">
            <a:spLocks/>
          </p:cNvSpPr>
          <p:nvPr/>
        </p:nvSpPr>
        <p:spPr>
          <a:xfrm>
            <a:off x="660888" y="6154351"/>
            <a:ext cx="10515600" cy="5969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Söhne"/>
              </a:rPr>
              <a:t>Trimester seems the better option</a:t>
            </a:r>
          </a:p>
        </p:txBody>
      </p:sp>
    </p:spTree>
    <p:extLst>
      <p:ext uri="{BB962C8B-B14F-4D97-AF65-F5344CB8AC3E}">
        <p14:creationId xmlns:p14="http://schemas.microsoft.com/office/powerpoint/2010/main" val="163013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A99F51B-4013-2356-19CB-964513E5D3D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374151"/>
                </a:solidFill>
                <a:latin typeface="Söhne"/>
              </a:rPr>
              <a:t>Activity Analysis</a:t>
            </a:r>
          </a:p>
        </p:txBody>
      </p:sp>
      <p:pic>
        <p:nvPicPr>
          <p:cNvPr id="6" name="Picture 5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60D092F6-C4ED-28F2-2B54-589798DAB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563" y="1470282"/>
            <a:ext cx="7690487" cy="2219215"/>
          </a:xfrm>
          <a:prstGeom prst="rect">
            <a:avLst/>
          </a:prstGeom>
        </p:spPr>
      </p:pic>
      <p:pic>
        <p:nvPicPr>
          <p:cNvPr id="8" name="Picture 7" descr="A table with numbers and text&#10;&#10;Description automatically generated">
            <a:extLst>
              <a:ext uri="{FF2B5EF4-FFF2-40B4-BE49-F238E27FC236}">
                <a16:creationId xmlns:a16="http://schemas.microsoft.com/office/drawing/2014/main" id="{AE13F074-7015-D09E-BE5D-94FDAA815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432" y="3938956"/>
            <a:ext cx="4615061" cy="2417413"/>
          </a:xfrm>
          <a:prstGeom prst="rect">
            <a:avLst/>
          </a:prstGeom>
        </p:spPr>
      </p:pic>
      <p:pic>
        <p:nvPicPr>
          <p:cNvPr id="10" name="Picture 9" descr="A table with numbers and text&#10;&#10;Description automatically generated">
            <a:extLst>
              <a:ext uri="{FF2B5EF4-FFF2-40B4-BE49-F238E27FC236}">
                <a16:creationId xmlns:a16="http://schemas.microsoft.com/office/drawing/2014/main" id="{3E26C498-74AC-CB70-8F95-D5CC0BFEDB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77" y="3886441"/>
            <a:ext cx="5653932" cy="237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59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D33ACB-7A18-7934-F1B1-6B34B4DF5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1074"/>
            <a:ext cx="10515600" cy="16758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i="0" dirty="0">
                <a:solidFill>
                  <a:srgbClr val="374151"/>
                </a:solidFill>
                <a:effectLst/>
                <a:latin typeface="Söhne"/>
              </a:rPr>
              <a:t>4. Comparing Prolific User Detection Methods</a:t>
            </a:r>
            <a:br>
              <a:rPr lang="en-US" sz="6600" b="1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6600" b="1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488823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A99F51B-4013-2356-19CB-964513E5D3D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374151"/>
                </a:solidFill>
                <a:latin typeface="Söhne"/>
              </a:rPr>
              <a:t>Correlation Methods</a:t>
            </a:r>
            <a:endParaRPr lang="en-US" b="1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29" name="Title 4">
            <a:extLst>
              <a:ext uri="{FF2B5EF4-FFF2-40B4-BE49-F238E27FC236}">
                <a16:creationId xmlns:a16="http://schemas.microsoft.com/office/drawing/2014/main" id="{5AB46979-261B-6ED0-7211-C362FADE4F1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9157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Methods:</a:t>
            </a:r>
          </a:p>
          <a:p>
            <a:pPr marL="571500" indent="-5715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Pearson’s Correlation Coefficient</a:t>
            </a:r>
          </a:p>
          <a:p>
            <a:pPr marL="571500" indent="-5715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Spearman’s Rank Correlation Coefficient</a:t>
            </a:r>
          </a:p>
          <a:p>
            <a:pPr marL="571500" indent="-5715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Kendall’s Tau 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2008663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A99F51B-4013-2356-19CB-964513E5D3D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374151"/>
                </a:solidFill>
                <a:latin typeface="Söhne"/>
              </a:rPr>
              <a:t>Pearson’s Correlation Coefficient</a:t>
            </a:r>
            <a:endParaRPr lang="en-US" b="1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4" name="Picture 3" descr="A math equations and formulas on a white background&#10;&#10;Description automatically generated">
            <a:extLst>
              <a:ext uri="{FF2B5EF4-FFF2-40B4-BE49-F238E27FC236}">
                <a16:creationId xmlns:a16="http://schemas.microsoft.com/office/drawing/2014/main" id="{93E7B42D-C25C-7070-A3E5-A6E32097E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945" y="2123465"/>
            <a:ext cx="8338110" cy="261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76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A99F51B-4013-2356-19CB-964513E5D3D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374151"/>
                </a:solidFill>
                <a:latin typeface="Söhne"/>
              </a:rPr>
              <a:t>Pearson’s Correlation Coefficient</a:t>
            </a:r>
            <a:endParaRPr lang="en-US" b="1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4" name="Picture 3" descr="A math equations and formulas on a white background&#10;&#10;Description automatically generated">
            <a:extLst>
              <a:ext uri="{FF2B5EF4-FFF2-40B4-BE49-F238E27FC236}">
                <a16:creationId xmlns:a16="http://schemas.microsoft.com/office/drawing/2014/main" id="{93E7B42D-C25C-7070-A3E5-A6E32097E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945" y="2123465"/>
            <a:ext cx="8338110" cy="261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3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77DCD-E59F-9252-1FA4-A874C6980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527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3D9EE-95A4-1CB5-D5D4-A004E77FE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090"/>
            <a:ext cx="10515600" cy="4736762"/>
          </a:xfrm>
        </p:spPr>
        <p:txBody>
          <a:bodyPr numCol="2">
            <a:normAutofit fontScale="77500" lnSpcReduction="20000"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374151"/>
                </a:solidFill>
                <a:latin typeface="Söhne"/>
              </a:rPr>
              <a:t> Clustering: Market Segmentation: Unsupervised learning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Summarize the dataset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Preprocessing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 – Means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Agglomerative Hierarchical Clustering (AHC)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374151"/>
                </a:solidFill>
                <a:latin typeface="Söhne"/>
              </a:rPr>
              <a:t>Regression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Summarize the dataset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Data Cleaning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Preprocessing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Correlation Analysis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Linear Regression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Polynomial Regression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Ridge Regression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Lasso Regression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Compare Regression Models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374151"/>
                </a:solidFill>
                <a:latin typeface="Söhne"/>
              </a:rPr>
              <a:t>Predicting outcome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Summarize the dataset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Data Cleaning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Preprocessing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Decision Tree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K-Nearest Neighbors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Random Forest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Neural Network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Compare Models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Explainable AI (XAI) for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RandomForestClassifier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Explainable AI (XAI) for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MLPClassifier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9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A99F51B-4013-2356-19CB-964513E5D3D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374151"/>
                </a:solidFill>
                <a:latin typeface="Söhne"/>
              </a:rPr>
              <a:t>Spearman’s Rank Correlation Coefficient</a:t>
            </a:r>
            <a:endParaRPr lang="en-US" b="1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5" name="Picture 4" descr="A math equation with text&#10;&#10;Description automatically generated with medium confidence">
            <a:extLst>
              <a:ext uri="{FF2B5EF4-FFF2-40B4-BE49-F238E27FC236}">
                <a16:creationId xmlns:a16="http://schemas.microsoft.com/office/drawing/2014/main" id="{F9667841-8A56-5070-3390-ED69A2623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939" y="2185987"/>
            <a:ext cx="7752121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99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A99F51B-4013-2356-19CB-964513E5D3D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374151"/>
                </a:solidFill>
                <a:latin typeface="Söhne"/>
              </a:rPr>
              <a:t>Kendall’s Tau Correlation Coefficient</a:t>
            </a:r>
            <a:endParaRPr lang="en-US" b="1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5D16D3EE-C7A0-28EC-46BC-D893D82E5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875" y="2344755"/>
            <a:ext cx="8644250" cy="216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776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A99F51B-4013-2356-19CB-964513E5D3D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374151"/>
                </a:solidFill>
                <a:latin typeface="Söhne"/>
              </a:rPr>
              <a:t>Correlation Analysis</a:t>
            </a:r>
          </a:p>
        </p:txBody>
      </p:sp>
      <p:sp>
        <p:nvSpPr>
          <p:cNvPr id="29" name="Title 4">
            <a:extLst>
              <a:ext uri="{FF2B5EF4-FFF2-40B4-BE49-F238E27FC236}">
                <a16:creationId xmlns:a16="http://schemas.microsoft.com/office/drawing/2014/main" id="{5AB46979-261B-6ED0-7211-C362FADE4F1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4871484" cy="46463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# Artists listened - # Friends:</a:t>
            </a:r>
          </a:p>
          <a:p>
            <a:pPr marL="571500" indent="-5715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>
                    <a:lumMod val="50000"/>
                  </a:schemeClr>
                </a:solidFill>
                <a:latin typeface="Söhne"/>
              </a:rPr>
              <a:t>Pearson’s</a:t>
            </a:r>
            <a:r>
              <a:rPr lang="fr-FR" sz="2800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 </a:t>
            </a:r>
            <a:r>
              <a:rPr lang="fr-FR" sz="2800" dirty="0" err="1">
                <a:solidFill>
                  <a:schemeClr val="tx2">
                    <a:lumMod val="50000"/>
                  </a:schemeClr>
                </a:solidFill>
                <a:latin typeface="Söhne"/>
              </a:rPr>
              <a:t>Correlation</a:t>
            </a:r>
            <a:r>
              <a:rPr lang="fr-FR" sz="2800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 Coefficient: 0.0224</a:t>
            </a:r>
          </a:p>
          <a:p>
            <a:pPr marL="571500" indent="-5715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>
                    <a:lumMod val="50000"/>
                  </a:schemeClr>
                </a:solidFill>
                <a:latin typeface="Söhne"/>
              </a:rPr>
              <a:t>Spearman’s</a:t>
            </a:r>
            <a:r>
              <a:rPr lang="fr-FR" sz="2800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 </a:t>
            </a:r>
            <a:r>
              <a:rPr lang="fr-FR" sz="2800" dirty="0" err="1">
                <a:solidFill>
                  <a:schemeClr val="tx2">
                    <a:lumMod val="50000"/>
                  </a:schemeClr>
                </a:solidFill>
                <a:latin typeface="Söhne"/>
              </a:rPr>
              <a:t>Correlation</a:t>
            </a:r>
            <a:r>
              <a:rPr lang="fr-FR" sz="2800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 Coefficient: 0.0372</a:t>
            </a:r>
          </a:p>
          <a:p>
            <a:pPr marL="571500" indent="-5715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>
                    <a:lumMod val="50000"/>
                  </a:schemeClr>
                </a:solidFill>
                <a:latin typeface="Söhne"/>
              </a:rPr>
              <a:t>Kendall’s</a:t>
            </a:r>
            <a:r>
              <a:rPr lang="fr-FR" sz="2800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 Tau </a:t>
            </a:r>
            <a:r>
              <a:rPr lang="fr-FR" sz="2800" dirty="0" err="1">
                <a:solidFill>
                  <a:schemeClr val="tx2">
                    <a:lumMod val="50000"/>
                  </a:schemeClr>
                </a:solidFill>
                <a:latin typeface="Söhne"/>
              </a:rPr>
              <a:t>Correlation</a:t>
            </a:r>
            <a:r>
              <a:rPr lang="fr-FR" sz="2800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 Coefficient: 0.0309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Söhne"/>
            </a:endParaRPr>
          </a:p>
        </p:txBody>
      </p:sp>
      <p:pic>
        <p:nvPicPr>
          <p:cNvPr id="4" name="Picture 3" descr="A graph of artists in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CEBC03D8-A412-B480-E782-BFBAA1843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572" y="1379410"/>
            <a:ext cx="5999400" cy="383452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3066E02-FDF6-2880-DE90-E6F1907141BD}"/>
              </a:ext>
            </a:extLst>
          </p:cNvPr>
          <p:cNvSpPr txBox="1">
            <a:spLocks/>
          </p:cNvSpPr>
          <p:nvPr/>
        </p:nvSpPr>
        <p:spPr>
          <a:xfrm>
            <a:off x="660888" y="6154351"/>
            <a:ext cx="10515600" cy="5969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Söhne"/>
              </a:rPr>
              <a:t>Zero/Low correlation</a:t>
            </a:r>
          </a:p>
        </p:txBody>
      </p:sp>
    </p:spTree>
    <p:extLst>
      <p:ext uri="{BB962C8B-B14F-4D97-AF65-F5344CB8AC3E}">
        <p14:creationId xmlns:p14="http://schemas.microsoft.com/office/powerpoint/2010/main" val="252409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A99F51B-4013-2356-19CB-964513E5D3D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374151"/>
                </a:solidFill>
                <a:latin typeface="Söhne"/>
              </a:rPr>
              <a:t>Correlation Analysis</a:t>
            </a:r>
          </a:p>
        </p:txBody>
      </p:sp>
      <p:sp>
        <p:nvSpPr>
          <p:cNvPr id="29" name="Title 4">
            <a:extLst>
              <a:ext uri="{FF2B5EF4-FFF2-40B4-BE49-F238E27FC236}">
                <a16:creationId xmlns:a16="http://schemas.microsoft.com/office/drawing/2014/main" id="{5AB46979-261B-6ED0-7211-C362FADE4F1D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10515599" cy="46463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User Listening Time- # Friends:</a:t>
            </a:r>
          </a:p>
          <a:p>
            <a:pPr marL="571500" indent="-5715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>
                    <a:lumMod val="50000"/>
                  </a:schemeClr>
                </a:solidFill>
                <a:latin typeface="Söhne"/>
              </a:rPr>
              <a:t>Pearson’s</a:t>
            </a:r>
            <a:r>
              <a:rPr lang="fr-FR" sz="2800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 </a:t>
            </a:r>
            <a:r>
              <a:rPr lang="fr-FR" sz="2800" dirty="0" err="1">
                <a:solidFill>
                  <a:schemeClr val="tx2">
                    <a:lumMod val="50000"/>
                  </a:schemeClr>
                </a:solidFill>
                <a:latin typeface="Söhne"/>
              </a:rPr>
              <a:t>Correlation</a:t>
            </a:r>
            <a:r>
              <a:rPr lang="fr-FR" sz="2800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 Coefficient: 0.2307</a:t>
            </a:r>
          </a:p>
          <a:p>
            <a:pPr marL="571500" indent="-5715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>
                    <a:lumMod val="50000"/>
                  </a:schemeClr>
                </a:solidFill>
                <a:latin typeface="Söhne"/>
              </a:rPr>
              <a:t>Spearman’s</a:t>
            </a:r>
            <a:r>
              <a:rPr lang="fr-FR" sz="2800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 </a:t>
            </a:r>
            <a:r>
              <a:rPr lang="fr-FR" sz="2800" dirty="0" err="1">
                <a:solidFill>
                  <a:schemeClr val="tx2">
                    <a:lumMod val="50000"/>
                  </a:schemeClr>
                </a:solidFill>
                <a:latin typeface="Söhne"/>
              </a:rPr>
              <a:t>Correlation</a:t>
            </a:r>
            <a:r>
              <a:rPr lang="fr-FR" sz="2800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 Coefficient: 0.2521</a:t>
            </a:r>
          </a:p>
          <a:p>
            <a:pPr marL="571500" indent="-5715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>
                    <a:lumMod val="50000"/>
                  </a:schemeClr>
                </a:solidFill>
                <a:latin typeface="Söhne"/>
              </a:rPr>
              <a:t>Kendall’s</a:t>
            </a:r>
            <a:r>
              <a:rPr lang="fr-FR" sz="2800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 Tau </a:t>
            </a:r>
            <a:r>
              <a:rPr lang="fr-FR" sz="2800" dirty="0" err="1">
                <a:solidFill>
                  <a:schemeClr val="tx2">
                    <a:lumMod val="50000"/>
                  </a:schemeClr>
                </a:solidFill>
                <a:latin typeface="Söhne"/>
              </a:rPr>
              <a:t>Correlation</a:t>
            </a:r>
            <a:r>
              <a:rPr lang="fr-FR" sz="2800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 Coefficient: 0.1734</a:t>
            </a: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B5AB6607-C950-D3AD-F1A8-DB577EF05037}"/>
              </a:ext>
            </a:extLst>
          </p:cNvPr>
          <p:cNvSpPr txBox="1">
            <a:spLocks/>
          </p:cNvSpPr>
          <p:nvPr/>
        </p:nvSpPr>
        <p:spPr>
          <a:xfrm>
            <a:off x="660888" y="6154351"/>
            <a:ext cx="10515600" cy="5969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Söhne"/>
              </a:rPr>
              <a:t>Low/ Moderate correlation</a:t>
            </a:r>
          </a:p>
        </p:txBody>
      </p:sp>
    </p:spTree>
    <p:extLst>
      <p:ext uri="{BB962C8B-B14F-4D97-AF65-F5344CB8AC3E}">
        <p14:creationId xmlns:p14="http://schemas.microsoft.com/office/powerpoint/2010/main" val="246120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85FE0-20BA-67DA-F41E-9EC12478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you! : )</a:t>
            </a:r>
          </a:p>
        </p:txBody>
      </p:sp>
    </p:spTree>
    <p:extLst>
      <p:ext uri="{BB962C8B-B14F-4D97-AF65-F5344CB8AC3E}">
        <p14:creationId xmlns:p14="http://schemas.microsoft.com/office/powerpoint/2010/main" val="297970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D33ACB-7A18-7934-F1B1-6B34B4DF5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3284"/>
            <a:ext cx="10515600" cy="12914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i="0" dirty="0">
                <a:solidFill>
                  <a:srgbClr val="374151"/>
                </a:solidFill>
                <a:effectLst/>
                <a:latin typeface="Söhne"/>
              </a:rPr>
              <a:t>1. Clustering: Market Segmentation: Unsupervised learning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57266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A99F51B-4013-2356-19CB-964513E5D3D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374151"/>
                </a:solidFill>
                <a:latin typeface="Söhne"/>
              </a:rPr>
              <a:t>Preprocessing</a:t>
            </a:r>
            <a:endParaRPr lang="en-US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F9A34792-251B-8ED6-67F5-F6C963F85993}"/>
              </a:ext>
            </a:extLst>
          </p:cNvPr>
          <p:cNvSpPr txBox="1">
            <a:spLocks/>
          </p:cNvSpPr>
          <p:nvPr/>
        </p:nvSpPr>
        <p:spPr>
          <a:xfrm>
            <a:off x="838200" y="5895975"/>
            <a:ext cx="10515600" cy="5969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Söhne"/>
              </a:rPr>
              <a:t>No Need for Preprocessing</a:t>
            </a:r>
          </a:p>
        </p:txBody>
      </p:sp>
      <p:pic>
        <p:nvPicPr>
          <p:cNvPr id="4" name="Picture 3" descr="A white box with black text&#10;&#10;Description automatically generated">
            <a:extLst>
              <a:ext uri="{FF2B5EF4-FFF2-40B4-BE49-F238E27FC236}">
                <a16:creationId xmlns:a16="http://schemas.microsoft.com/office/drawing/2014/main" id="{E76B7D6A-D872-C131-2081-6DE2D4F79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809" y="2326929"/>
            <a:ext cx="6750382" cy="28111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0D4571-21EC-8586-B1A5-F97034F3F0D5}"/>
              </a:ext>
            </a:extLst>
          </p:cNvPr>
          <p:cNvSpPr/>
          <p:nvPr/>
        </p:nvSpPr>
        <p:spPr>
          <a:xfrm>
            <a:off x="2981739" y="2723322"/>
            <a:ext cx="3955774" cy="1808921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B2CAB5-9DB5-78D4-0644-98A1C2A86D8F}"/>
              </a:ext>
            </a:extLst>
          </p:cNvPr>
          <p:cNvSpPr/>
          <p:nvPr/>
        </p:nvSpPr>
        <p:spPr>
          <a:xfrm>
            <a:off x="7026965" y="2723321"/>
            <a:ext cx="2007705" cy="1808921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2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0" grpId="0" animBg="1"/>
      <p:bldP spid="1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A99F51B-4013-2356-19CB-964513E5D3D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374151"/>
                </a:solidFill>
                <a:latin typeface="Söhne"/>
              </a:rPr>
              <a:t>Understanding the data</a:t>
            </a:r>
          </a:p>
        </p:txBody>
      </p:sp>
      <p:pic>
        <p:nvPicPr>
          <p:cNvPr id="18" name="Picture 17" descr="A table with numbers and text&#10;&#10;Description automatically generated">
            <a:extLst>
              <a:ext uri="{FF2B5EF4-FFF2-40B4-BE49-F238E27FC236}">
                <a16:creationId xmlns:a16="http://schemas.microsoft.com/office/drawing/2014/main" id="{CD571969-B36D-89D8-E94E-658F27FA6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500" y="4247053"/>
            <a:ext cx="4392503" cy="1839792"/>
          </a:xfrm>
          <a:prstGeom prst="rect">
            <a:avLst/>
          </a:prstGeom>
        </p:spPr>
      </p:pic>
      <p:pic>
        <p:nvPicPr>
          <p:cNvPr id="20" name="Picture 19" descr="A close up of a computer screen&#10;&#10;Description automatically generated">
            <a:extLst>
              <a:ext uri="{FF2B5EF4-FFF2-40B4-BE49-F238E27FC236}">
                <a16:creationId xmlns:a16="http://schemas.microsoft.com/office/drawing/2014/main" id="{24ACFC1D-B1B7-6E49-F912-9AC96AE82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88" y="1753328"/>
            <a:ext cx="7245021" cy="1864702"/>
          </a:xfrm>
          <a:prstGeom prst="rect">
            <a:avLst/>
          </a:prstGeom>
        </p:spPr>
      </p:pic>
      <p:pic>
        <p:nvPicPr>
          <p:cNvPr id="22" name="Picture 21" descr="A black and white text with black text&#10;&#10;Description automatically generated">
            <a:extLst>
              <a:ext uri="{FF2B5EF4-FFF2-40B4-BE49-F238E27FC236}">
                <a16:creationId xmlns:a16="http://schemas.microsoft.com/office/drawing/2014/main" id="{0C93086E-6C31-0453-3B9B-D66605706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721" y="1484799"/>
            <a:ext cx="3247175" cy="2252296"/>
          </a:xfrm>
          <a:prstGeom prst="rect">
            <a:avLst/>
          </a:prstGeom>
        </p:spPr>
      </p:pic>
      <p:pic>
        <p:nvPicPr>
          <p:cNvPr id="24" name="Picture 23" descr="A screenshot of a computer&#10;&#10;Description automatically generated">
            <a:extLst>
              <a:ext uri="{FF2B5EF4-FFF2-40B4-BE49-F238E27FC236}">
                <a16:creationId xmlns:a16="http://schemas.microsoft.com/office/drawing/2014/main" id="{B6068A46-08D9-59F7-76BE-18F5C0EDCB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977" y="3917342"/>
            <a:ext cx="3350977" cy="2252296"/>
          </a:xfrm>
          <a:prstGeom prst="rect">
            <a:avLst/>
          </a:prstGeom>
        </p:spPr>
      </p:pic>
      <p:pic>
        <p:nvPicPr>
          <p:cNvPr id="26" name="Picture 25" descr="A table with numbers and text&#10;&#10;Description automatically generated">
            <a:extLst>
              <a:ext uri="{FF2B5EF4-FFF2-40B4-BE49-F238E27FC236}">
                <a16:creationId xmlns:a16="http://schemas.microsoft.com/office/drawing/2014/main" id="{033C2C99-D088-40F7-966B-C16E3D0185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47053"/>
            <a:ext cx="3633300" cy="183979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221F39C-1E45-8112-8092-8C2CDAFFD6A0}"/>
              </a:ext>
            </a:extLst>
          </p:cNvPr>
          <p:cNvSpPr/>
          <p:nvPr/>
        </p:nvSpPr>
        <p:spPr>
          <a:xfrm>
            <a:off x="567104" y="1375808"/>
            <a:ext cx="11057791" cy="2556734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162212-86FE-8678-272C-A0F2CD36AD46}"/>
              </a:ext>
            </a:extLst>
          </p:cNvPr>
          <p:cNvSpPr/>
          <p:nvPr/>
        </p:nvSpPr>
        <p:spPr>
          <a:xfrm>
            <a:off x="488705" y="3995182"/>
            <a:ext cx="11214587" cy="2354703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4">
            <a:extLst>
              <a:ext uri="{FF2B5EF4-FFF2-40B4-BE49-F238E27FC236}">
                <a16:creationId xmlns:a16="http://schemas.microsoft.com/office/drawing/2014/main" id="{5AB46979-261B-6ED0-7211-C362FADE4F1D}"/>
              </a:ext>
            </a:extLst>
          </p:cNvPr>
          <p:cNvSpPr txBox="1">
            <a:spLocks/>
          </p:cNvSpPr>
          <p:nvPr/>
        </p:nvSpPr>
        <p:spPr>
          <a:xfrm>
            <a:off x="660888" y="6154351"/>
            <a:ext cx="10515600" cy="5969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Söhne"/>
              </a:rPr>
              <a:t>No User Details</a:t>
            </a:r>
          </a:p>
        </p:txBody>
      </p:sp>
    </p:spTree>
    <p:extLst>
      <p:ext uri="{BB962C8B-B14F-4D97-AF65-F5344CB8AC3E}">
        <p14:creationId xmlns:p14="http://schemas.microsoft.com/office/powerpoint/2010/main" val="361295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A99F51B-4013-2356-19CB-964513E5D3D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374151"/>
                </a:solidFill>
                <a:latin typeface="Söhne"/>
              </a:rPr>
              <a:t>Understanding the data</a:t>
            </a:r>
          </a:p>
        </p:txBody>
      </p:sp>
      <p:sp>
        <p:nvSpPr>
          <p:cNvPr id="29" name="Title 4">
            <a:extLst>
              <a:ext uri="{FF2B5EF4-FFF2-40B4-BE49-F238E27FC236}">
                <a16:creationId xmlns:a16="http://schemas.microsoft.com/office/drawing/2014/main" id="{5AB46979-261B-6ED0-7211-C362FADE4F1D}"/>
              </a:ext>
            </a:extLst>
          </p:cNvPr>
          <p:cNvSpPr txBox="1">
            <a:spLocks/>
          </p:cNvSpPr>
          <p:nvPr/>
        </p:nvSpPr>
        <p:spPr>
          <a:xfrm>
            <a:off x="660888" y="6154351"/>
            <a:ext cx="10515600" cy="5969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Söhne"/>
              </a:rPr>
              <a:t> Power Law distribution for both </a:t>
            </a:r>
          </a:p>
        </p:txBody>
      </p:sp>
      <p:pic>
        <p:nvPicPr>
          <p:cNvPr id="4" name="Picture 3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096C1293-F1CE-AA51-5043-4599F52DD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676" y="2297186"/>
            <a:ext cx="4533900" cy="2752725"/>
          </a:xfrm>
          <a:prstGeom prst="rect">
            <a:avLst/>
          </a:prstGeom>
        </p:spPr>
      </p:pic>
      <p:pic>
        <p:nvPicPr>
          <p:cNvPr id="6" name="Picture 5" descr="A graph of different artists listening frequency&#10;&#10;Description automatically generated with medium confidence">
            <a:extLst>
              <a:ext uri="{FF2B5EF4-FFF2-40B4-BE49-F238E27FC236}">
                <a16:creationId xmlns:a16="http://schemas.microsoft.com/office/drawing/2014/main" id="{39A8A064-4AE6-C0E7-F59D-8F81C038C4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07" y="2297186"/>
            <a:ext cx="50292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8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A99F51B-4013-2356-19CB-964513E5D3D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374151"/>
                </a:solidFill>
                <a:latin typeface="Söhne"/>
              </a:rPr>
              <a:t>Outlier Detection</a:t>
            </a:r>
          </a:p>
        </p:txBody>
      </p:sp>
      <p:sp>
        <p:nvSpPr>
          <p:cNvPr id="29" name="Title 4">
            <a:extLst>
              <a:ext uri="{FF2B5EF4-FFF2-40B4-BE49-F238E27FC236}">
                <a16:creationId xmlns:a16="http://schemas.microsoft.com/office/drawing/2014/main" id="{5AB46979-261B-6ED0-7211-C362FADE4F1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9157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Methods:</a:t>
            </a:r>
          </a:p>
          <a:p>
            <a:pPr marL="571500" indent="-5715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Z-Score -&gt; All know how it works</a:t>
            </a:r>
          </a:p>
          <a:p>
            <a:pPr marL="571500" indent="-5715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IQR -&gt; Calculate Quartiles -&gt; IQR=Q3−Q1 -&gt; </a:t>
            </a:r>
            <a:r>
              <a:rPr lang="en-US" sz="2800" i="1" dirty="0">
                <a:solidFill>
                  <a:srgbClr val="374151"/>
                </a:solidFill>
                <a:latin typeface="KaTeX_Math"/>
              </a:rPr>
              <a:t>Q</a:t>
            </a:r>
            <a:r>
              <a:rPr lang="en-US" sz="2800" dirty="0">
                <a:solidFill>
                  <a:srgbClr val="374151"/>
                </a:solidFill>
                <a:latin typeface="KaTeX_Main"/>
              </a:rPr>
              <a:t>1−1.5×IQR</a:t>
            </a:r>
            <a:r>
              <a:rPr lang="en-US" sz="2800" dirty="0">
                <a:solidFill>
                  <a:srgbClr val="374151"/>
                </a:solidFill>
                <a:latin typeface="Söhne"/>
              </a:rPr>
              <a:t> or above </a:t>
            </a:r>
            <a:r>
              <a:rPr lang="en-US" sz="2800" dirty="0">
                <a:solidFill>
                  <a:srgbClr val="374151"/>
                </a:solidFill>
                <a:latin typeface="KaTeX_Main"/>
              </a:rPr>
              <a:t>Q3+1.5×IQR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Söhne"/>
            </a:endParaRPr>
          </a:p>
          <a:p>
            <a:pPr>
              <a:spcBef>
                <a:spcPts val="1000"/>
              </a:spcBef>
            </a:pPr>
            <a:endParaRPr lang="en-US" sz="3600" dirty="0">
              <a:solidFill>
                <a:schemeClr val="accent1">
                  <a:lumMod val="50000"/>
                </a:schemeClr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171735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A99F51B-4013-2356-19CB-964513E5D3D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374151"/>
                </a:solidFill>
                <a:latin typeface="Söhne"/>
              </a:rPr>
              <a:t>Visualize Data</a:t>
            </a:r>
          </a:p>
        </p:txBody>
      </p:sp>
      <p:pic>
        <p:nvPicPr>
          <p:cNvPr id="4" name="Picture 3" descr="A diagram of data distribution&#10;&#10;Description automatically generated">
            <a:extLst>
              <a:ext uri="{FF2B5EF4-FFF2-40B4-BE49-F238E27FC236}">
                <a16:creationId xmlns:a16="http://schemas.microsoft.com/office/drawing/2014/main" id="{F6ECCACF-0EF2-E929-69B4-3D1766E06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21" y="1963479"/>
            <a:ext cx="4951831" cy="3959852"/>
          </a:xfrm>
          <a:prstGeom prst="rect">
            <a:avLst/>
          </a:prstGeom>
        </p:spPr>
      </p:pic>
      <p:pic>
        <p:nvPicPr>
          <p:cNvPr id="6" name="Picture 5" descr="A diagram of data distribution with logarithmic transformation&#10;&#10;Description automatically generated">
            <a:extLst>
              <a:ext uri="{FF2B5EF4-FFF2-40B4-BE49-F238E27FC236}">
                <a16:creationId xmlns:a16="http://schemas.microsoft.com/office/drawing/2014/main" id="{CCC76A5E-60D4-A0CD-3C80-803D2E8F5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58064"/>
            <a:ext cx="5366784" cy="3965267"/>
          </a:xfrm>
          <a:prstGeom prst="rect">
            <a:avLst/>
          </a:prstGeo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0D29FEB6-6A96-E122-776B-70187A861CFC}"/>
              </a:ext>
            </a:extLst>
          </p:cNvPr>
          <p:cNvSpPr txBox="1">
            <a:spLocks/>
          </p:cNvSpPr>
          <p:nvPr/>
        </p:nvSpPr>
        <p:spPr>
          <a:xfrm>
            <a:off x="660888" y="6154351"/>
            <a:ext cx="10515600" cy="5969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Söhne"/>
              </a:rPr>
              <a:t> First &amp; Third &gt; Second (in # Outliers)</a:t>
            </a:r>
          </a:p>
        </p:txBody>
      </p:sp>
    </p:spTree>
    <p:extLst>
      <p:ext uri="{BB962C8B-B14F-4D97-AF65-F5344CB8AC3E}">
        <p14:creationId xmlns:p14="http://schemas.microsoft.com/office/powerpoint/2010/main" val="69183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A99F51B-4013-2356-19CB-964513E5D3D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374151"/>
                </a:solidFill>
                <a:latin typeface="Söhne"/>
              </a:rPr>
              <a:t>Outlier Detection</a:t>
            </a:r>
          </a:p>
        </p:txBody>
      </p:sp>
      <p:sp>
        <p:nvSpPr>
          <p:cNvPr id="29" name="Title 4">
            <a:extLst>
              <a:ext uri="{FF2B5EF4-FFF2-40B4-BE49-F238E27FC236}">
                <a16:creationId xmlns:a16="http://schemas.microsoft.com/office/drawing/2014/main" id="{5AB46979-261B-6ED0-7211-C362FADE4F1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9157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Results (# outliers):</a:t>
            </a:r>
          </a:p>
          <a:p>
            <a:pPr marL="571500" indent="-5715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Z-Score:</a:t>
            </a:r>
          </a:p>
          <a:p>
            <a:pPr marL="1028700" lvl="1" indent="-57150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85</a:t>
            </a:r>
          </a:p>
          <a:p>
            <a:pPr marL="1028700" lvl="1" indent="-57150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43</a:t>
            </a:r>
          </a:p>
          <a:p>
            <a:pPr marL="1028700" lvl="1" indent="-57150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68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Söhne"/>
            </a:endParaRPr>
          </a:p>
          <a:p>
            <a:pPr marL="571500" indent="-5715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IQR: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sz="2100" dirty="0">
                <a:solidFill>
                  <a:srgbClr val="44546A">
                    <a:lumMod val="50000"/>
                  </a:srgbClr>
                </a:solidFill>
                <a:latin typeface="Söhne"/>
              </a:rPr>
              <a:t>2493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sz="2100" dirty="0">
                <a:solidFill>
                  <a:srgbClr val="44546A">
                    <a:lumMod val="50000"/>
                  </a:srgbClr>
                </a:solidFill>
                <a:latin typeface="Söhne"/>
              </a:rPr>
              <a:t>161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sz="2100" dirty="0">
                <a:solidFill>
                  <a:srgbClr val="44546A">
                    <a:lumMod val="50000"/>
                  </a:srgbClr>
                </a:solidFill>
                <a:latin typeface="Söhne"/>
              </a:rPr>
              <a:t>1592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571500" indent="-5715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accent1">
                  <a:lumMod val="50000"/>
                </a:schemeClr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58109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11373</TotalTime>
  <Words>331</Words>
  <Application>Microsoft Office PowerPoint</Application>
  <PresentationFormat>Widescreen</PresentationFormat>
  <Paragraphs>91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KaTeX_Main</vt:lpstr>
      <vt:lpstr>KaTeX_Math</vt:lpstr>
      <vt:lpstr>Söhne</vt:lpstr>
      <vt:lpstr>Wingdings</vt:lpstr>
      <vt:lpstr>Office Theme</vt:lpstr>
      <vt:lpstr>Final Project Report - ITC6103A1 -  Applied Machine Learning - Winter Term 2024</vt:lpstr>
      <vt:lpstr>Agenda</vt:lpstr>
      <vt:lpstr>1. Clustering: Market Segmentation: Unsupervised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Similar User</vt:lpstr>
      <vt:lpstr>PowerPoint Presentation</vt:lpstr>
      <vt:lpstr>PowerPoint Presentation</vt:lpstr>
      <vt:lpstr>3. Dynamics of Listening and Tagging</vt:lpstr>
      <vt:lpstr>PowerPoint Presentation</vt:lpstr>
      <vt:lpstr>PowerPoint Presentation</vt:lpstr>
      <vt:lpstr>4. Comparing Prolific User Detection Methods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: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Optimizεr: Towards Democratizing Differential Privacy - Optimizing the Value of ε given a real world metric.</dc:title>
  <dc:creator>kkech</dc:creator>
  <cp:lastModifiedBy>kkech</cp:lastModifiedBy>
  <cp:revision>149</cp:revision>
  <dcterms:created xsi:type="dcterms:W3CDTF">2023-10-27T08:21:33Z</dcterms:created>
  <dcterms:modified xsi:type="dcterms:W3CDTF">2024-04-03T11:20:51Z</dcterms:modified>
</cp:coreProperties>
</file>