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69" r:id="rId3"/>
    <p:sldId id="271" r:id="rId4"/>
    <p:sldId id="272" r:id="rId5"/>
    <p:sldId id="273" r:id="rId6"/>
    <p:sldId id="270" r:id="rId7"/>
    <p:sldId id="268" r:id="rId8"/>
    <p:sldId id="265" r:id="rId9"/>
    <p:sldId id="266"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kkeerthireddy777/Conversational-Image-Recognition-Chatbo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sz="2400" dirty="0">
                <a:solidFill>
                  <a:schemeClr val="tx1"/>
                </a:solidFill>
                <a:latin typeface="Cambria" panose="02040503050406030204" pitchFamily="18" charset="0"/>
                <a:ea typeface="Cambria" panose="02040503050406030204" pitchFamily="18" charset="0"/>
              </a:rPr>
              <a:t>PROJECT TITLE: Conversational Image Recognition Chatbot</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Cambria" panose="02040503050406030204" pitchFamily="18" charset="0"/>
                <a:ea typeface="Cambria" panose="02040503050406030204" pitchFamily="18" charset="0"/>
              </a:rPr>
              <a:t>Batch Number: ISE_15</a:t>
            </a:r>
            <a:endParaRPr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18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Mr. </a:t>
            </a:r>
            <a:r>
              <a:rPr lang="en-GB" sz="1700" b="1" dirty="0">
                <a:solidFill>
                  <a:srgbClr val="17365D"/>
                </a:solidFill>
                <a:latin typeface="Cambria" panose="02040503050406030204" pitchFamily="18" charset="0"/>
                <a:ea typeface="Cambria" panose="02040503050406030204" pitchFamily="18" charset="0"/>
                <a:cs typeface="Verdana"/>
                <a:sym typeface="Verdana"/>
              </a:rPr>
              <a:t>Jaikumar B</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Associate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extLst>
              <p:ext uri="{D42A27DB-BD31-4B8C-83A1-F6EECF244321}">
                <p14:modId xmlns:p14="http://schemas.microsoft.com/office/powerpoint/2010/main" val="3356706782"/>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b="1" u="none" strike="noStrike" cap="none" dirty="0">
                          <a:latin typeface="Cambria" panose="02040503050406030204" pitchFamily="18" charset="0"/>
                          <a:ea typeface="Cambria" panose="02040503050406030204" pitchFamily="18" charset="0"/>
                          <a:cs typeface="Arial" panose="020B0604020202020204" pitchFamily="34" charset="0"/>
                        </a:rPr>
                        <a:t>20221ISE0046</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b="1" u="none" strike="noStrike" cap="none" dirty="0">
                          <a:latin typeface="Cambria" panose="02040503050406030204" pitchFamily="18" charset="0"/>
                          <a:ea typeface="Cambria" panose="02040503050406030204" pitchFamily="18" charset="0"/>
                        </a:rPr>
                        <a:t>K KEERTHI</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IN" sz="1800" b="1" u="none" strike="noStrike" cap="none" dirty="0">
                          <a:latin typeface="Cambria" panose="02040503050406030204" pitchFamily="18" charset="0"/>
                          <a:ea typeface="Cambria" panose="02040503050406030204" pitchFamily="18" charset="0"/>
                        </a:rPr>
                        <a:t>20221ISE0085</a:t>
                      </a:r>
                      <a:endParaRPr sz="1800" b="1"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b="1" u="none" strike="noStrike" cap="none" dirty="0">
                          <a:latin typeface="Cambria" panose="02040503050406030204" pitchFamily="18" charset="0"/>
                          <a:ea typeface="Cambria" panose="02040503050406030204" pitchFamily="18" charset="0"/>
                        </a:rPr>
                        <a:t>ADITI N</a:t>
                      </a:r>
                      <a:endParaRPr sz="1800" b="1"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IN" sz="1800" b="1" u="none" strike="noStrike" cap="none" dirty="0">
                          <a:latin typeface="Cambria" panose="02040503050406030204" pitchFamily="18" charset="0"/>
                          <a:ea typeface="Cambria" panose="02040503050406030204" pitchFamily="18" charset="0"/>
                        </a:rPr>
                        <a:t>20221ISE0055</a:t>
                      </a:r>
                      <a:endParaRPr sz="1800" b="1"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b="1" u="none" strike="noStrike" cap="none" dirty="0">
                          <a:latin typeface="Cambria" panose="02040503050406030204" pitchFamily="18" charset="0"/>
                          <a:ea typeface="Cambria" panose="02040503050406030204" pitchFamily="18" charset="0"/>
                        </a:rPr>
                        <a:t>RAVI RAJ P MATH</a:t>
                      </a:r>
                      <a:endParaRPr sz="1800" b="1"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dirty="0">
                <a:solidFill>
                  <a:srgbClr val="17365D"/>
                </a:solidFill>
                <a:latin typeface="Cambria" panose="02040503050406030204" pitchFamily="18" charset="0"/>
                <a:ea typeface="Cambria" panose="02040503050406030204" pitchFamily="18" charset="0"/>
                <a:cs typeface="Verdana"/>
                <a:sym typeface="Verdana"/>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Review-3</a:t>
            </a: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Information Science and Engineering</a:t>
            </a:r>
          </a:p>
          <a:p>
            <a:pPr marL="0" marR="0" lvl="0" indent="0" rtl="0">
              <a:spcBef>
                <a:spcPts val="0"/>
              </a:spcBef>
              <a:spcAft>
                <a:spcPts val="0"/>
              </a:spcAft>
              <a:buClr>
                <a:srgbClr val="17365D"/>
              </a:buClr>
              <a:buSzPct val="100000"/>
              <a:buFont typeface="Arial"/>
              <a:buNone/>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1800" b="1" dirty="0">
                <a:solidFill>
                  <a:srgbClr val="FF0000"/>
                </a:solidFill>
                <a:latin typeface="Cambria" panose="02040503050406030204" pitchFamily="18" charset="0"/>
                <a:ea typeface="Cambria" panose="02040503050406030204" pitchFamily="18" charset="0"/>
                <a:cs typeface="Verdana"/>
                <a:sym typeface="Verdana"/>
              </a:rPr>
              <a:t>Dr. Zafar Ali Khan N</a:t>
            </a:r>
          </a:p>
          <a:p>
            <a:pPr lvl="0">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800" b="1" i="0" u="none" strike="noStrike" cap="none" dirty="0">
                <a:solidFill>
                  <a:srgbClr val="FF0000"/>
                </a:solidFill>
                <a:latin typeface="Cambria" panose="02040503050406030204" pitchFamily="18" charset="0"/>
                <a:ea typeface="Cambria" panose="02040503050406030204" pitchFamily="18" charset="0"/>
                <a:cs typeface="Verdana"/>
                <a:sym typeface="Verdana"/>
              </a:rPr>
              <a:t> Ms. Suma N G</a:t>
            </a:r>
            <a:endParaRPr lang="en-US" sz="1800" b="1" dirty="0">
              <a:solidFill>
                <a:srgbClr val="FF0000"/>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Sampath</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K , 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Geetha</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85000" lnSpcReduction="10000"/>
          </a:bodyPr>
          <a:lstStyle/>
          <a:p>
            <a:pPr marL="342900" lvl="0" indent="-190500" algn="just">
              <a:spcBef>
                <a:spcPts val="0"/>
              </a:spcBef>
              <a:buNone/>
            </a:pPr>
            <a:r>
              <a:rPr lang="en-US" b="1" dirty="0">
                <a:latin typeface="Cambria" panose="02040503050406030204" pitchFamily="18" charset="0"/>
                <a:ea typeface="Cambria" panose="02040503050406030204" pitchFamily="18" charset="0"/>
              </a:rPr>
              <a:t>Organization:</a:t>
            </a:r>
            <a:r>
              <a:rPr lang="en-US" dirty="0">
                <a:latin typeface="Cambria" panose="02040503050406030204" pitchFamily="18" charset="0"/>
                <a:ea typeface="Cambria" panose="02040503050406030204" pitchFamily="18" charset="0"/>
              </a:rPr>
              <a:t>  Bharat Electronics Limited (BEL)</a:t>
            </a: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Category </a:t>
            </a:r>
            <a:r>
              <a:rPr lang="en-US" dirty="0">
                <a:latin typeface="Cambria" panose="02040503050406030204" pitchFamily="18" charset="0"/>
                <a:ea typeface="Cambria" panose="02040503050406030204" pitchFamily="18" charset="0"/>
              </a:rPr>
              <a:t>(Hardware / Software / Both):  Software</a:t>
            </a:r>
          </a:p>
          <a:p>
            <a:pPr marL="342900" indent="-190500">
              <a:lnSpc>
                <a:spcPct val="200000"/>
              </a:lnSpc>
              <a:spcBef>
                <a:spcPts val="0"/>
              </a:spcBef>
              <a:buNone/>
            </a:pPr>
            <a:r>
              <a:rPr lang="en-US" b="1" dirty="0">
                <a:latin typeface="Cambria" panose="02040503050406030204" pitchFamily="18" charset="0"/>
                <a:ea typeface="Cambria" panose="02040503050406030204" pitchFamily="18" charset="0"/>
              </a:rPr>
              <a:t>Problem Description:  </a:t>
            </a:r>
            <a:r>
              <a:rPr lang="en-US" sz="1900" dirty="0">
                <a:latin typeface="Cambria" panose="02040503050406030204" pitchFamily="18" charset="0"/>
                <a:ea typeface="Cambria" panose="02040503050406030204" pitchFamily="18" charset="0"/>
              </a:rPr>
              <a:t>Ever since the advent of AI and computer vision, modeling conversations has remained a challenge—especially when combining </a:t>
            </a:r>
            <a:r>
              <a:rPr lang="en-US" sz="1900" b="1" dirty="0">
                <a:latin typeface="Cambria" panose="02040503050406030204" pitchFamily="18" charset="0"/>
                <a:ea typeface="Cambria" panose="02040503050406030204" pitchFamily="18" charset="0"/>
              </a:rPr>
              <a:t>natural language processing (NLP)</a:t>
            </a:r>
            <a:r>
              <a:rPr lang="en-US" sz="1900" dirty="0">
                <a:latin typeface="Cambria" panose="02040503050406030204" pitchFamily="18" charset="0"/>
                <a:ea typeface="Cambria" panose="02040503050406030204" pitchFamily="18" charset="0"/>
              </a:rPr>
              <a:t> and </a:t>
            </a:r>
            <a:r>
              <a:rPr lang="en-US" sz="1900" b="1" dirty="0">
                <a:latin typeface="Cambria" panose="02040503050406030204" pitchFamily="18" charset="0"/>
                <a:ea typeface="Cambria" panose="02040503050406030204" pitchFamily="18" charset="0"/>
              </a:rPr>
              <a:t>image recognition</a:t>
            </a:r>
            <a:r>
              <a:rPr lang="en-US" sz="1900" dirty="0">
                <a:latin typeface="Cambria" panose="02040503050406030204" pitchFamily="18" charset="0"/>
                <a:ea typeface="Cambria" panose="02040503050406030204" pitchFamily="18" charset="0"/>
              </a:rPr>
              <a:t>. While popular chatbots like Apple’s Siri, Google Assistant, and Microsoft’s Cortana excel at language-based interactions, they lack advanced visual understanding.</a:t>
            </a:r>
            <a:br>
              <a:rPr lang="en-US" sz="1900" dirty="0">
                <a:latin typeface="Cambria" panose="02040503050406030204" pitchFamily="18" charset="0"/>
                <a:ea typeface="Cambria" panose="02040503050406030204" pitchFamily="18" charset="0"/>
              </a:rPr>
            </a:br>
            <a:r>
              <a:rPr lang="en-US" sz="1900" dirty="0">
                <a:latin typeface="Cambria" panose="02040503050406030204" pitchFamily="18" charset="0"/>
                <a:ea typeface="Cambria" panose="02040503050406030204" pitchFamily="18" charset="0"/>
              </a:rPr>
              <a:t>This project focuses on developing a </a:t>
            </a:r>
            <a:r>
              <a:rPr lang="en-US" sz="1900" b="1" dirty="0">
                <a:latin typeface="Cambria" panose="02040503050406030204" pitchFamily="18" charset="0"/>
                <a:ea typeface="Cambria" panose="02040503050406030204" pitchFamily="18" charset="0"/>
              </a:rPr>
              <a:t>deep learning–based conversational chatbot</a:t>
            </a:r>
            <a:r>
              <a:rPr lang="en-US" sz="1900" dirty="0">
                <a:latin typeface="Cambria" panose="02040503050406030204" pitchFamily="18" charset="0"/>
                <a:ea typeface="Cambria" panose="02040503050406030204" pitchFamily="18" charset="0"/>
              </a:rPr>
              <a:t> capable of recognizing objects in images uploaded by users and engaging in relevant, context-aware dialogue about them. The chatbot will not only detect objects but also answer questions regarding the image with grammatically correct and lexically precise responses, enhancing user experience in areas such as automation, accessibility, and interactive learning.</a:t>
            </a:r>
          </a:p>
          <a:p>
            <a:pPr marL="342900" lvl="0" indent="-190500" algn="just">
              <a:lnSpc>
                <a:spcPct val="200000"/>
              </a:lnSpc>
              <a:spcBef>
                <a:spcPts val="0"/>
              </a:spcBef>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2044-53A8-CBBB-6A6F-91E2882926AD}"/>
              </a:ext>
            </a:extLst>
          </p:cNvPr>
          <p:cNvSpPr>
            <a:spLocks noGrp="1"/>
          </p:cNvSpPr>
          <p:nvPr>
            <p:ph type="title"/>
          </p:nvPr>
        </p:nvSpPr>
        <p:spPr/>
        <p:txBody>
          <a:bodyPr/>
          <a:lstStyle/>
          <a:p>
            <a:r>
              <a:rPr lang="en-IN" dirty="0"/>
              <a:t>Literature Survey Table</a:t>
            </a:r>
          </a:p>
        </p:txBody>
      </p:sp>
      <p:sp>
        <p:nvSpPr>
          <p:cNvPr id="3" name="Text Placeholder 2">
            <a:extLst>
              <a:ext uri="{FF2B5EF4-FFF2-40B4-BE49-F238E27FC236}">
                <a16:creationId xmlns:a16="http://schemas.microsoft.com/office/drawing/2014/main" id="{F2EE152C-4E3F-F424-4EAF-1566DE43C737}"/>
              </a:ext>
            </a:extLst>
          </p:cNvPr>
          <p:cNvSpPr>
            <a:spLocks noGrp="1"/>
          </p:cNvSpPr>
          <p:nvPr>
            <p:ph type="body" idx="1"/>
          </p:nvPr>
        </p:nvSpPr>
        <p:spPr/>
        <p:txBody>
          <a:bodyPr/>
          <a:lstStyle/>
          <a:p>
            <a:endParaRPr lang="en-IN" dirty="0"/>
          </a:p>
        </p:txBody>
      </p:sp>
      <p:graphicFrame>
        <p:nvGraphicFramePr>
          <p:cNvPr id="7" name="Table 6">
            <a:extLst>
              <a:ext uri="{FF2B5EF4-FFF2-40B4-BE49-F238E27FC236}">
                <a16:creationId xmlns:a16="http://schemas.microsoft.com/office/drawing/2014/main" id="{ACBE7A24-9AD2-2FF4-5B34-DA00B8016293}"/>
              </a:ext>
            </a:extLst>
          </p:cNvPr>
          <p:cNvGraphicFramePr>
            <a:graphicFrameLocks noGrp="1"/>
          </p:cNvGraphicFramePr>
          <p:nvPr>
            <p:extLst>
              <p:ext uri="{D42A27DB-BD31-4B8C-83A1-F6EECF244321}">
                <p14:modId xmlns:p14="http://schemas.microsoft.com/office/powerpoint/2010/main" val="395232957"/>
              </p:ext>
            </p:extLst>
          </p:nvPr>
        </p:nvGraphicFramePr>
        <p:xfrm>
          <a:off x="812800" y="761999"/>
          <a:ext cx="10566400" cy="5528632"/>
        </p:xfrm>
        <a:graphic>
          <a:graphicData uri="http://schemas.openxmlformats.org/drawingml/2006/table">
            <a:tbl>
              <a:tblPr/>
              <a:tblGrid>
                <a:gridCol w="2115848">
                  <a:extLst>
                    <a:ext uri="{9D8B030D-6E8A-4147-A177-3AD203B41FA5}">
                      <a16:colId xmlns:a16="http://schemas.microsoft.com/office/drawing/2014/main" val="1216323880"/>
                    </a:ext>
                  </a:extLst>
                </a:gridCol>
                <a:gridCol w="2112638">
                  <a:extLst>
                    <a:ext uri="{9D8B030D-6E8A-4147-A177-3AD203B41FA5}">
                      <a16:colId xmlns:a16="http://schemas.microsoft.com/office/drawing/2014/main" val="2564556282"/>
                    </a:ext>
                  </a:extLst>
                </a:gridCol>
                <a:gridCol w="2112638">
                  <a:extLst>
                    <a:ext uri="{9D8B030D-6E8A-4147-A177-3AD203B41FA5}">
                      <a16:colId xmlns:a16="http://schemas.microsoft.com/office/drawing/2014/main" val="2614335452"/>
                    </a:ext>
                  </a:extLst>
                </a:gridCol>
                <a:gridCol w="2112638">
                  <a:extLst>
                    <a:ext uri="{9D8B030D-6E8A-4147-A177-3AD203B41FA5}">
                      <a16:colId xmlns:a16="http://schemas.microsoft.com/office/drawing/2014/main" val="3217469153"/>
                    </a:ext>
                  </a:extLst>
                </a:gridCol>
                <a:gridCol w="2112638">
                  <a:extLst>
                    <a:ext uri="{9D8B030D-6E8A-4147-A177-3AD203B41FA5}">
                      <a16:colId xmlns:a16="http://schemas.microsoft.com/office/drawing/2014/main" val="2724506164"/>
                    </a:ext>
                  </a:extLst>
                </a:gridCol>
              </a:tblGrid>
              <a:tr h="562001">
                <a:tc>
                  <a:txBody>
                    <a:bodyPr/>
                    <a:lstStyle/>
                    <a:p>
                      <a:pPr>
                        <a:buNone/>
                      </a:pPr>
                      <a:r>
                        <a:rPr lang="en-IN" sz="1800" b="1" dirty="0"/>
                        <a:t>Author(s)</a:t>
                      </a:r>
                    </a:p>
                  </a:txBody>
                  <a:tcPr marL="56714" marR="56714" marT="28357" marB="28357"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70C0"/>
                    </a:solidFill>
                  </a:tcPr>
                </a:tc>
                <a:tc>
                  <a:txBody>
                    <a:bodyPr/>
                    <a:lstStyle/>
                    <a:p>
                      <a:pPr>
                        <a:buNone/>
                      </a:pPr>
                      <a:r>
                        <a:rPr lang="en-IN" sz="1800" b="1" dirty="0"/>
                        <a:t>Year</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70C0"/>
                    </a:solidFill>
                  </a:tcPr>
                </a:tc>
                <a:tc>
                  <a:txBody>
                    <a:bodyPr/>
                    <a:lstStyle/>
                    <a:p>
                      <a:pPr>
                        <a:buNone/>
                      </a:pPr>
                      <a:r>
                        <a:rPr lang="en-IN" sz="1800" b="1" dirty="0"/>
                        <a:t>Methodologies Implemented</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70C0"/>
                    </a:solidFill>
                  </a:tcPr>
                </a:tc>
                <a:tc>
                  <a:txBody>
                    <a:bodyPr/>
                    <a:lstStyle/>
                    <a:p>
                      <a:pPr>
                        <a:buNone/>
                      </a:pPr>
                      <a:r>
                        <a:rPr lang="en-IN" sz="1800" b="1" dirty="0"/>
                        <a:t>Accuracy</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70C0"/>
                    </a:solidFill>
                  </a:tcPr>
                </a:tc>
                <a:tc>
                  <a:txBody>
                    <a:bodyPr/>
                    <a:lstStyle/>
                    <a:p>
                      <a:pPr>
                        <a:buNone/>
                      </a:pPr>
                      <a:r>
                        <a:rPr lang="en-IN" sz="1800" b="1" dirty="0"/>
                        <a:t>Limitations &amp; Gaps</a:t>
                      </a:r>
                    </a:p>
                  </a:txBody>
                  <a:tcPr marL="56714" marR="56714" marT="28357" marB="28357"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70C0"/>
                    </a:solidFill>
                  </a:tcPr>
                </a:tc>
                <a:extLst>
                  <a:ext uri="{0D108BD9-81ED-4DB2-BD59-A6C34878D82A}">
                    <a16:rowId xmlns:a16="http://schemas.microsoft.com/office/drawing/2014/main" val="826382876"/>
                  </a:ext>
                </a:extLst>
              </a:tr>
              <a:tr h="519556">
                <a:tc>
                  <a:txBody>
                    <a:bodyPr/>
                    <a:lstStyle/>
                    <a:p>
                      <a:pPr>
                        <a:buNone/>
                      </a:pPr>
                      <a:r>
                        <a:rPr lang="en-IN" sz="1100" dirty="0"/>
                        <a:t>Hardik Chordia et al.</a:t>
                      </a:r>
                    </a:p>
                  </a:txBody>
                  <a:tcPr marL="56714" marR="56714" marT="28357" marB="28357"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IN" sz="1100" dirty="0"/>
                        <a:t>2025</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IN" sz="1100" dirty="0"/>
                        <a:t>Vision Transformers (</a:t>
                      </a:r>
                      <a:r>
                        <a:rPr lang="en-IN" sz="1100" dirty="0" err="1"/>
                        <a:t>ViT</a:t>
                      </a:r>
                      <a:r>
                        <a:rPr lang="en-IN" sz="1100" dirty="0"/>
                        <a:t>), CLIP, BLIP, </a:t>
                      </a:r>
                      <a:r>
                        <a:rPr lang="en-IN" sz="1100" dirty="0" err="1"/>
                        <a:t>LLaVA</a:t>
                      </a:r>
                      <a:r>
                        <a:rPr lang="en-IN" sz="1100" dirty="0"/>
                        <a:t> with GPT-4</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IN" sz="1100" dirty="0"/>
                        <a:t>Up to 96%</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US" sz="1100" dirty="0"/>
                        <a:t>High compute cost, dataset bias, ethical concerns, lacks multilingual support</a:t>
                      </a:r>
                    </a:p>
                  </a:txBody>
                  <a:tcPr marL="56714" marR="56714" marT="28357" marB="28357"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759241993"/>
                  </a:ext>
                </a:extLst>
              </a:tr>
              <a:tr h="519556">
                <a:tc>
                  <a:txBody>
                    <a:bodyPr/>
                    <a:lstStyle/>
                    <a:p>
                      <a:pPr>
                        <a:buNone/>
                      </a:pPr>
                      <a:r>
                        <a:rPr lang="en-IN" sz="1100" dirty="0"/>
                        <a:t>Poonam Gupta et al.</a:t>
                      </a:r>
                    </a:p>
                  </a:txBody>
                  <a:tcPr marL="56714" marR="56714" marT="28357" marB="28357"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IN" sz="1100" dirty="0"/>
                        <a:t>2025</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US" sz="1100"/>
                        <a:t>CNN + GPT with Late Fusion encoder, attention mechanisms</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IN" sz="1100"/>
                        <a:t>~92%</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US" sz="1100" dirty="0"/>
                        <a:t>Requires large datasets, high computational cost, privacy issues, lack of explainability</a:t>
                      </a:r>
                    </a:p>
                  </a:txBody>
                  <a:tcPr marL="56714" marR="56714" marT="28357" marB="28357"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917593490"/>
                  </a:ext>
                </a:extLst>
              </a:tr>
              <a:tr h="519556">
                <a:tc>
                  <a:txBody>
                    <a:bodyPr/>
                    <a:lstStyle/>
                    <a:p>
                      <a:pPr>
                        <a:buNone/>
                      </a:pPr>
                      <a:r>
                        <a:rPr lang="en-IN" sz="1100" dirty="0"/>
                        <a:t>D. </a:t>
                      </a:r>
                      <a:r>
                        <a:rPr lang="en-IN" sz="1100" dirty="0" err="1"/>
                        <a:t>Prannav</a:t>
                      </a:r>
                      <a:r>
                        <a:rPr lang="en-IN" sz="1100" dirty="0"/>
                        <a:t> et al.</a:t>
                      </a:r>
                    </a:p>
                  </a:txBody>
                  <a:tcPr marL="56714" marR="56714" marT="28357" marB="28357"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IN" sz="1100" dirty="0"/>
                        <a:t>2025</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IN" sz="1100" dirty="0"/>
                        <a:t>CNN + LSTM for image captioning, BLEU score evaluation</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IN" sz="1100"/>
                        <a:t>BLEU ≈ 0.66</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US" sz="1100" dirty="0"/>
                        <a:t>Poor performance on complex scenes, limited vocabulary, high computational complexity</a:t>
                      </a:r>
                    </a:p>
                  </a:txBody>
                  <a:tcPr marL="56714" marR="56714" marT="28357" marB="28357"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237667495"/>
                  </a:ext>
                </a:extLst>
              </a:tr>
              <a:tr h="675190">
                <a:tc>
                  <a:txBody>
                    <a:bodyPr/>
                    <a:lstStyle/>
                    <a:p>
                      <a:pPr>
                        <a:buNone/>
                      </a:pPr>
                      <a:r>
                        <a:rPr lang="en-IN" sz="1100" dirty="0"/>
                        <a:t>Li, Lu &amp; Zhu</a:t>
                      </a:r>
                    </a:p>
                  </a:txBody>
                  <a:tcPr marL="56714" marR="56714" marT="28357" marB="28357"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IN" sz="1100" dirty="0"/>
                        <a:t>2024</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US" sz="1100" dirty="0"/>
                        <a:t>DenseNet121 (images) + </a:t>
                      </a:r>
                      <a:r>
                        <a:rPr lang="en-US" sz="1100" dirty="0" err="1"/>
                        <a:t>ALBert</a:t>
                      </a:r>
                      <a:r>
                        <a:rPr lang="en-US" sz="1100" dirty="0"/>
                        <a:t> + </a:t>
                      </a:r>
                      <a:r>
                        <a:rPr lang="en-US" sz="1100" dirty="0" err="1"/>
                        <a:t>BiLSTM</a:t>
                      </a:r>
                      <a:r>
                        <a:rPr lang="en-US" sz="1100" dirty="0"/>
                        <a:t> (text) with cross-attention fusion</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IN" sz="1100" dirty="0"/>
                        <a:t>86.5%</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US" sz="1100" dirty="0"/>
                        <a:t>Fusion redundancy, low F1 (75%), weak handling of subtle emotions, domain adaptation issues</a:t>
                      </a:r>
                    </a:p>
                  </a:txBody>
                  <a:tcPr marL="56714" marR="56714" marT="28357" marB="28357"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34229174"/>
                  </a:ext>
                </a:extLst>
              </a:tr>
              <a:tr h="675190">
                <a:tc>
                  <a:txBody>
                    <a:bodyPr/>
                    <a:lstStyle/>
                    <a:p>
                      <a:pPr>
                        <a:buNone/>
                      </a:pPr>
                      <a:r>
                        <a:rPr lang="en-IN" sz="1100" dirty="0"/>
                        <a:t>Kolte et al.</a:t>
                      </a:r>
                    </a:p>
                  </a:txBody>
                  <a:tcPr marL="56714" marR="56714" marT="28357" marB="28357"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IN" sz="1100" dirty="0"/>
                        <a:t>2024</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IN" sz="1100" dirty="0"/>
                        <a:t>CNN + NLP, Visual QA, </a:t>
                      </a:r>
                      <a:r>
                        <a:rPr lang="en-IN" sz="1100" dirty="0" err="1"/>
                        <a:t>ResNet</a:t>
                      </a:r>
                      <a:r>
                        <a:rPr lang="en-IN" sz="1100" dirty="0"/>
                        <a:t>, </a:t>
                      </a:r>
                      <a:r>
                        <a:rPr lang="en-IN" sz="1100" dirty="0" err="1"/>
                        <a:t>MobileNet</a:t>
                      </a:r>
                      <a:r>
                        <a:rPr lang="en-IN" sz="1100" dirty="0"/>
                        <a:t>, ViLBERT</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IN" sz="1100" dirty="0"/>
                        <a:t>Not specified</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US" sz="1100" dirty="0"/>
                        <a:t>Struggles with complex scenes, limited conversational coherence, weak emotional understanding</a:t>
                      </a:r>
                    </a:p>
                  </a:txBody>
                  <a:tcPr marL="56714" marR="56714" marT="28357" marB="28357"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481632114"/>
                  </a:ext>
                </a:extLst>
              </a:tr>
              <a:tr h="519556">
                <a:tc>
                  <a:txBody>
                    <a:bodyPr/>
                    <a:lstStyle/>
                    <a:p>
                      <a:pPr>
                        <a:buNone/>
                      </a:pPr>
                      <a:r>
                        <a:rPr lang="en-IN" sz="1100" dirty="0"/>
                        <a:t>Lavanya </a:t>
                      </a:r>
                      <a:r>
                        <a:rPr lang="en-IN" sz="1100" dirty="0" err="1"/>
                        <a:t>Kesa</a:t>
                      </a:r>
                      <a:r>
                        <a:rPr lang="en-IN" sz="1100" dirty="0"/>
                        <a:t> et al.</a:t>
                      </a:r>
                    </a:p>
                  </a:txBody>
                  <a:tcPr marL="56714" marR="56714" marT="28357" marB="28357"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IN" sz="1100" dirty="0"/>
                        <a:t>2021</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US" sz="1100" dirty="0"/>
                        <a:t>CNN with TensorFlow &amp; </a:t>
                      </a:r>
                      <a:r>
                        <a:rPr lang="en-US" sz="1100" dirty="0" err="1"/>
                        <a:t>Keras</a:t>
                      </a:r>
                      <a:r>
                        <a:rPr lang="en-US" sz="1100" dirty="0"/>
                        <a:t> for face-mask detection</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IN" sz="1100" dirty="0"/>
                        <a:t>~90%</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buNone/>
                      </a:pPr>
                      <a:r>
                        <a:rPr lang="en-US" sz="1100" dirty="0"/>
                        <a:t>Limited to mask detection, not generalizable, lacks multilingual and conversational ability</a:t>
                      </a:r>
                    </a:p>
                  </a:txBody>
                  <a:tcPr marL="56714" marR="56714" marT="28357" marB="28357"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150368411"/>
                  </a:ext>
                </a:extLst>
              </a:tr>
              <a:tr h="1142093">
                <a:tc>
                  <a:txBody>
                    <a:bodyPr/>
                    <a:lstStyle/>
                    <a:p>
                      <a:pPr>
                        <a:buNone/>
                      </a:pPr>
                      <a:r>
                        <a:rPr lang="en-IN" sz="1100" dirty="0"/>
                        <a:t>Nishant Arora, Suhani </a:t>
                      </a:r>
                      <a:r>
                        <a:rPr lang="en-IN" sz="1100" dirty="0" err="1"/>
                        <a:t>Talesara</a:t>
                      </a:r>
                      <a:r>
                        <a:rPr lang="en-IN" sz="1100" dirty="0"/>
                        <a:t>, Shashwat Sharma, Dr. Mayank Patel</a:t>
                      </a:r>
                      <a:endParaRPr lang="da-DK" sz="1100" dirty="0"/>
                    </a:p>
                  </a:txBody>
                  <a:tcPr marL="56714" marR="56714" marT="28357" marB="28357"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buNone/>
                      </a:pPr>
                      <a:r>
                        <a:rPr lang="en-IN" sz="1100" dirty="0"/>
                        <a:t>2025</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IN" sz="1100" b="1" dirty="0"/>
                        <a:t>YOLOv8</a:t>
                      </a:r>
                      <a:r>
                        <a:rPr lang="en-IN" sz="1100" dirty="0"/>
                        <a:t> for object detection (fine-tuned on custom industrial dataset)</a:t>
                      </a:r>
                    </a:p>
                    <a:p>
                      <a:r>
                        <a:rPr lang="en-IN" sz="1100" b="1" dirty="0"/>
                        <a:t>BERT</a:t>
                      </a:r>
                      <a:r>
                        <a:rPr lang="en-IN" sz="1100" dirty="0"/>
                        <a:t> for natural language question answering</a:t>
                      </a:r>
                    </a:p>
                    <a:p>
                      <a:r>
                        <a:rPr lang="en-IN" sz="1100" dirty="0"/>
                        <a:t>Flask backend + </a:t>
                      </a:r>
                      <a:r>
                        <a:rPr lang="en-IN" sz="1100" dirty="0" err="1"/>
                        <a:t>Streamlit</a:t>
                      </a:r>
                      <a:r>
                        <a:rPr lang="en-IN" sz="1100" dirty="0"/>
                        <a:t> interface for deployment</a:t>
                      </a:r>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IN" sz="1100" dirty="0"/>
                        <a:t>mAP@0.5 = </a:t>
                      </a:r>
                      <a:r>
                        <a:rPr lang="en-IN" sz="1100" b="1" dirty="0"/>
                        <a:t>94.7%</a:t>
                      </a:r>
                      <a:r>
                        <a:rPr lang="en-IN" sz="1100" dirty="0"/>
                        <a:t> (object detection)</a:t>
                      </a:r>
                    </a:p>
                    <a:p>
                      <a:r>
                        <a:rPr lang="en-IN" sz="1100" dirty="0"/>
                        <a:t>Semantic QA accuracy = </a:t>
                      </a:r>
                      <a:r>
                        <a:rPr lang="en-IN" sz="1100" b="1" dirty="0"/>
                        <a:t>89.2%</a:t>
                      </a:r>
                      <a:endParaRPr lang="en-IN" sz="1100" dirty="0"/>
                    </a:p>
                  </a:txBody>
                  <a:tcPr marL="56714" marR="56714" marT="28357" marB="2835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100" dirty="0"/>
                        <a:t>Confusion with visually similar objects</a:t>
                      </a:r>
                    </a:p>
                    <a:p>
                      <a:r>
                        <a:rPr lang="en-US" sz="1100" dirty="0"/>
                        <a:t>Struggles with idioms/domain-specific jargon</a:t>
                      </a:r>
                    </a:p>
                    <a:p>
                      <a:r>
                        <a:rPr lang="en-US" sz="1100" dirty="0"/>
                        <a:t>No multilingual support</a:t>
                      </a:r>
                    </a:p>
                    <a:p>
                      <a:r>
                        <a:rPr lang="en-US" sz="1100" dirty="0"/>
                        <a:t>Limited to image input (no video or temporal reasoning yet)</a:t>
                      </a:r>
                    </a:p>
                  </a:txBody>
                  <a:tcPr marL="56714" marR="56714" marT="28357" marB="28357"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868785512"/>
                  </a:ext>
                </a:extLst>
              </a:tr>
            </a:tbl>
          </a:graphicData>
        </a:graphic>
      </p:graphicFrame>
    </p:spTree>
    <p:extLst>
      <p:ext uri="{BB962C8B-B14F-4D97-AF65-F5344CB8AC3E}">
        <p14:creationId xmlns:p14="http://schemas.microsoft.com/office/powerpoint/2010/main" val="3142203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7FE23-F4B0-9821-C4FB-B4B356585115}"/>
              </a:ext>
            </a:extLst>
          </p:cNvPr>
          <p:cNvSpPr>
            <a:spLocks noGrp="1"/>
          </p:cNvSpPr>
          <p:nvPr>
            <p:ph type="title"/>
          </p:nvPr>
        </p:nvSpPr>
        <p:spPr>
          <a:xfrm>
            <a:off x="762000" y="518249"/>
            <a:ext cx="10668000" cy="487500"/>
          </a:xfrm>
        </p:spPr>
        <p:txBody>
          <a:bodyPr/>
          <a:lstStyle/>
          <a:p>
            <a:r>
              <a:rPr lang="en-IN" dirty="0" smtClean="0"/>
              <a:t>Algorithms</a:t>
            </a:r>
            <a:r>
              <a:rPr lang="en-IN" dirty="0"/>
              <a:t/>
            </a:r>
            <a:br>
              <a:rPr lang="en-IN" dirty="0"/>
            </a:br>
            <a:endParaRPr lang="en-IN" dirty="0"/>
          </a:p>
        </p:txBody>
      </p:sp>
      <p:sp>
        <p:nvSpPr>
          <p:cNvPr id="3" name="Text Placeholder 2">
            <a:extLst>
              <a:ext uri="{FF2B5EF4-FFF2-40B4-BE49-F238E27FC236}">
                <a16:creationId xmlns:a16="http://schemas.microsoft.com/office/drawing/2014/main" id="{61CEECE0-4CB2-0970-B1B7-8088C7B889D1}"/>
              </a:ext>
            </a:extLst>
          </p:cNvPr>
          <p:cNvSpPr>
            <a:spLocks noGrp="1"/>
          </p:cNvSpPr>
          <p:nvPr>
            <p:ph type="body" idx="1"/>
          </p:nvPr>
        </p:nvSpPr>
        <p:spPr>
          <a:xfrm>
            <a:off x="812800" y="1143001"/>
            <a:ext cx="10430588" cy="4884575"/>
          </a:xfrm>
        </p:spPr>
        <p:txBody>
          <a:bodyPr/>
          <a:lstStyle/>
          <a:p>
            <a:pPr marL="76200" indent="0">
              <a:buNone/>
            </a:pPr>
            <a:endParaRPr lang="en-IN" dirty="0" smtClean="0"/>
          </a:p>
          <a:p>
            <a:pPr marL="76200" indent="0">
              <a:buNone/>
            </a:pPr>
            <a:endParaRPr lang="en-US" dirty="0" smtClean="0"/>
          </a:p>
          <a:p>
            <a:endParaRPr lang="en-US" sz="1600" dirty="0"/>
          </a:p>
          <a:p>
            <a:pPr marL="76200" indent="0">
              <a:buNone/>
            </a:pPr>
            <a:endParaRPr lang="en-IN" sz="1200" dirty="0" smtClean="0"/>
          </a:p>
          <a:p>
            <a:pPr marL="76200" indent="0">
              <a:buNone/>
            </a:pPr>
            <a:endParaRPr lang="en-IN" sz="1200" dirty="0"/>
          </a:p>
        </p:txBody>
      </p:sp>
      <p:sp>
        <p:nvSpPr>
          <p:cNvPr id="5" name="Rectangle 4"/>
          <p:cNvSpPr/>
          <p:nvPr/>
        </p:nvSpPr>
        <p:spPr>
          <a:xfrm>
            <a:off x="696684" y="905069"/>
            <a:ext cx="11255830" cy="7571303"/>
          </a:xfrm>
          <a:prstGeom prst="rect">
            <a:avLst/>
          </a:prstGeom>
        </p:spPr>
        <p:txBody>
          <a:bodyPr wrap="square">
            <a:spAutoFit/>
          </a:bodyPr>
          <a:lstStyle/>
          <a:p>
            <a:r>
              <a:rPr lang="en-US" sz="1800" dirty="0" smtClean="0"/>
              <a:t>1.CNN </a:t>
            </a:r>
            <a:r>
              <a:rPr lang="en-US" sz="1800" dirty="0"/>
              <a:t>extracts image features.</a:t>
            </a:r>
          </a:p>
          <a:p>
            <a:r>
              <a:rPr lang="en-US" sz="1800" dirty="0" smtClean="0"/>
              <a:t>  YOLO/DETR </a:t>
            </a:r>
            <a:r>
              <a:rPr lang="en-US" sz="1800" dirty="0"/>
              <a:t>detect and classify objects.</a:t>
            </a:r>
          </a:p>
          <a:p>
            <a:r>
              <a:rPr lang="en-US" sz="1800" dirty="0" smtClean="0"/>
              <a:t>2.Transformer-based </a:t>
            </a:r>
            <a:r>
              <a:rPr lang="en-US" sz="1800" dirty="0"/>
              <a:t>NLP models understand the user’s question.</a:t>
            </a:r>
          </a:p>
          <a:p>
            <a:r>
              <a:rPr lang="en-US" sz="1800" dirty="0" smtClean="0"/>
              <a:t>    LLM </a:t>
            </a:r>
            <a:r>
              <a:rPr lang="en-US" sz="1800" dirty="0"/>
              <a:t>generates grammatically correct, context-aware responses</a:t>
            </a:r>
            <a:r>
              <a:rPr lang="en-US" sz="1800" dirty="0" smtClean="0"/>
              <a:t>.</a:t>
            </a:r>
          </a:p>
          <a:p>
            <a:pPr lvl="0" eaLnBrk="0" fontAlgn="base" hangingPunct="0">
              <a:spcBef>
                <a:spcPct val="0"/>
              </a:spcBef>
              <a:spcAft>
                <a:spcPct val="0"/>
              </a:spcAft>
              <a:buClrTx/>
            </a:pPr>
            <a:r>
              <a:rPr lang="en-US" altLang="en-US" sz="1800" dirty="0" smtClean="0">
                <a:solidFill>
                  <a:schemeClr val="tx1"/>
                </a:solidFill>
                <a:latin typeface="Arial" panose="020B0604020202020204" pitchFamily="34" charset="0"/>
              </a:rPr>
              <a:t>3.CLIP/BLIP-2 </a:t>
            </a:r>
            <a:r>
              <a:rPr lang="en-US" altLang="en-US" sz="1800" dirty="0">
                <a:solidFill>
                  <a:schemeClr val="tx1"/>
                </a:solidFill>
                <a:latin typeface="Arial" panose="020B0604020202020204" pitchFamily="34" charset="0"/>
              </a:rPr>
              <a:t>align images with language.</a:t>
            </a:r>
          </a:p>
          <a:p>
            <a:pPr lvl="0" eaLnBrk="0" fontAlgn="base" hangingPunct="0">
              <a:spcBef>
                <a:spcPct val="0"/>
              </a:spcBef>
              <a:spcAft>
                <a:spcPct val="0"/>
              </a:spcAft>
              <a:buClrTx/>
            </a:pPr>
            <a:r>
              <a:rPr lang="en-US" altLang="en-US" sz="1800" dirty="0" smtClean="0">
                <a:solidFill>
                  <a:schemeClr val="tx1"/>
                </a:solidFill>
                <a:latin typeface="Arial" panose="020B0604020202020204" pitchFamily="34" charset="0"/>
              </a:rPr>
              <a:t>  This </a:t>
            </a:r>
            <a:r>
              <a:rPr lang="en-US" altLang="en-US" sz="1800" dirty="0">
                <a:solidFill>
                  <a:schemeClr val="tx1"/>
                </a:solidFill>
                <a:latin typeface="Arial" panose="020B0604020202020204" pitchFamily="34" charset="0"/>
              </a:rPr>
              <a:t>allows the </a:t>
            </a:r>
            <a:r>
              <a:rPr lang="en-US" altLang="en-US" sz="1800" dirty="0" err="1">
                <a:solidFill>
                  <a:schemeClr val="tx1"/>
                </a:solidFill>
                <a:latin typeface="Arial" panose="020B0604020202020204" pitchFamily="34" charset="0"/>
              </a:rPr>
              <a:t>chatbot</a:t>
            </a:r>
            <a:r>
              <a:rPr lang="en-US" altLang="en-US" sz="1800" dirty="0">
                <a:solidFill>
                  <a:schemeClr val="tx1"/>
                </a:solidFill>
                <a:latin typeface="Arial" panose="020B0604020202020204" pitchFamily="34" charset="0"/>
              </a:rPr>
              <a:t> to “talk about” the detected objects</a:t>
            </a:r>
            <a:r>
              <a:rPr lang="en-US" altLang="en-US" sz="1800" dirty="0" smtClean="0">
                <a:solidFill>
                  <a:schemeClr val="tx1"/>
                </a:solidFill>
                <a:latin typeface="Arial" panose="020B0604020202020204" pitchFamily="34" charset="0"/>
              </a:rPr>
              <a:t>.</a:t>
            </a:r>
          </a:p>
          <a:p>
            <a:pPr lvl="0" eaLnBrk="0" fontAlgn="base" hangingPunct="0">
              <a:spcBef>
                <a:spcPct val="0"/>
              </a:spcBef>
              <a:spcAft>
                <a:spcPct val="0"/>
              </a:spcAft>
              <a:buClrTx/>
            </a:pPr>
            <a:r>
              <a:rPr lang="en-US" altLang="en-US" sz="1800" b="1" dirty="0" smtClean="0">
                <a:solidFill>
                  <a:schemeClr val="tx1"/>
                </a:solidFill>
                <a:latin typeface="Arial" panose="020B0604020202020204" pitchFamily="34" charset="0"/>
              </a:rPr>
              <a:t>~FLOW CHART</a:t>
            </a:r>
          </a:p>
          <a:p>
            <a:pPr lvl="0" eaLnBrk="0" fontAlgn="base" hangingPunct="0">
              <a:spcBef>
                <a:spcPct val="0"/>
              </a:spcBef>
              <a:spcAft>
                <a:spcPct val="0"/>
              </a:spcAft>
              <a:buClrTx/>
            </a:pPr>
            <a:r>
              <a:rPr lang="en-US" altLang="en-US" sz="1800" b="1" dirty="0" smtClean="0">
                <a:solidFill>
                  <a:schemeClr val="tx1"/>
                </a:solidFill>
                <a:latin typeface="Arial" panose="020B0604020202020204" pitchFamily="34" charset="0"/>
              </a:rPr>
              <a:t>User </a:t>
            </a:r>
            <a:r>
              <a:rPr lang="en-US" altLang="en-US" sz="1800" b="1" dirty="0">
                <a:solidFill>
                  <a:schemeClr val="tx1"/>
                </a:solidFill>
                <a:latin typeface="Arial" panose="020B0604020202020204" pitchFamily="34" charset="0"/>
              </a:rPr>
              <a:t>Input:</a:t>
            </a:r>
            <a:r>
              <a:rPr lang="en-US" altLang="en-US" sz="1800" dirty="0">
                <a:solidFill>
                  <a:schemeClr val="tx1"/>
                </a:solidFill>
                <a:latin typeface="Arial" panose="020B0604020202020204" pitchFamily="34" charset="0"/>
              </a:rPr>
              <a:t> Upload image + ask a question.</a:t>
            </a:r>
          </a:p>
          <a:p>
            <a:pPr lvl="0" eaLnBrk="0" fontAlgn="base" hangingPunct="0">
              <a:spcBef>
                <a:spcPct val="0"/>
              </a:spcBef>
              <a:spcAft>
                <a:spcPct val="0"/>
              </a:spcAft>
              <a:buClrTx/>
              <a:buFontTx/>
              <a:buChar char="•"/>
            </a:pPr>
            <a:r>
              <a:rPr lang="en-US" altLang="en-US" sz="1800" b="1" dirty="0" smtClean="0">
                <a:solidFill>
                  <a:schemeClr val="tx1"/>
                </a:solidFill>
                <a:latin typeface="Arial" panose="020B0604020202020204" pitchFamily="34" charset="0"/>
              </a:rPr>
              <a:t>Image </a:t>
            </a:r>
            <a:r>
              <a:rPr lang="en-US" altLang="en-US" sz="1800" b="1" dirty="0">
                <a:solidFill>
                  <a:schemeClr val="tx1"/>
                </a:solidFill>
                <a:latin typeface="Arial" panose="020B0604020202020204" pitchFamily="34" charset="0"/>
              </a:rPr>
              <a:t>Processing:</a:t>
            </a:r>
            <a:endParaRPr lang="en-US" altLang="en-US" sz="1800" dirty="0">
              <a:solidFill>
                <a:schemeClr val="tx1"/>
              </a:solidFill>
              <a:latin typeface="Arial" panose="020B0604020202020204" pitchFamily="34" charset="0"/>
            </a:endParaRPr>
          </a:p>
          <a:p>
            <a:pPr lvl="0" eaLnBrk="0" fontAlgn="base" hangingPunct="0">
              <a:spcBef>
                <a:spcPct val="0"/>
              </a:spcBef>
              <a:spcAft>
                <a:spcPct val="0"/>
              </a:spcAft>
              <a:buClrTx/>
              <a:buFontTx/>
              <a:buChar char="•"/>
            </a:pPr>
            <a:r>
              <a:rPr lang="en-US" altLang="en-US" sz="1800" dirty="0">
                <a:solidFill>
                  <a:schemeClr val="tx1"/>
                </a:solidFill>
                <a:latin typeface="Arial" panose="020B0604020202020204" pitchFamily="34" charset="0"/>
              </a:rPr>
              <a:t>CNN extracts features.</a:t>
            </a:r>
          </a:p>
          <a:p>
            <a:pPr lvl="0" eaLnBrk="0" fontAlgn="base" hangingPunct="0">
              <a:spcBef>
                <a:spcPct val="0"/>
              </a:spcBef>
              <a:spcAft>
                <a:spcPct val="0"/>
              </a:spcAft>
              <a:buClrTx/>
              <a:buFontTx/>
              <a:buChar char="•"/>
            </a:pPr>
            <a:r>
              <a:rPr lang="en-US" altLang="en-US" sz="1800" dirty="0">
                <a:solidFill>
                  <a:schemeClr val="tx1"/>
                </a:solidFill>
                <a:latin typeface="Arial" panose="020B0604020202020204" pitchFamily="34" charset="0"/>
              </a:rPr>
              <a:t>YOLO/DETR detects objects.</a:t>
            </a:r>
          </a:p>
          <a:p>
            <a:pPr lvl="0" eaLnBrk="0" fontAlgn="base" hangingPunct="0">
              <a:spcBef>
                <a:spcPct val="0"/>
              </a:spcBef>
              <a:spcAft>
                <a:spcPct val="0"/>
              </a:spcAft>
              <a:buClrTx/>
              <a:buFontTx/>
              <a:buChar char="•"/>
            </a:pPr>
            <a:r>
              <a:rPr lang="en-US" altLang="en-US" sz="1800" b="1" dirty="0">
                <a:solidFill>
                  <a:schemeClr val="tx1"/>
                </a:solidFill>
                <a:latin typeface="Arial" panose="020B0604020202020204" pitchFamily="34" charset="0"/>
              </a:rPr>
              <a:t>Feature–Language Alignment:</a:t>
            </a:r>
            <a:endParaRPr lang="en-US" altLang="en-US" sz="1800" dirty="0">
              <a:solidFill>
                <a:schemeClr val="tx1"/>
              </a:solidFill>
              <a:latin typeface="Arial" panose="020B0604020202020204" pitchFamily="34" charset="0"/>
            </a:endParaRPr>
          </a:p>
          <a:p>
            <a:pPr lvl="0" eaLnBrk="0" fontAlgn="base" hangingPunct="0">
              <a:spcBef>
                <a:spcPct val="0"/>
              </a:spcBef>
              <a:spcAft>
                <a:spcPct val="0"/>
              </a:spcAft>
              <a:buClrTx/>
              <a:buFontTx/>
              <a:buChar char="•"/>
            </a:pPr>
            <a:r>
              <a:rPr lang="en-US" altLang="en-US" sz="1800" dirty="0">
                <a:solidFill>
                  <a:schemeClr val="tx1"/>
                </a:solidFill>
                <a:latin typeface="Arial" panose="020B0604020202020204" pitchFamily="34" charset="0"/>
              </a:rPr>
              <a:t>CLIP/BLIP-2 connects visual features with text.</a:t>
            </a:r>
          </a:p>
          <a:p>
            <a:pPr lvl="0" eaLnBrk="0" fontAlgn="base" hangingPunct="0">
              <a:spcBef>
                <a:spcPct val="0"/>
              </a:spcBef>
              <a:spcAft>
                <a:spcPct val="0"/>
              </a:spcAft>
              <a:buClrTx/>
              <a:buFontTx/>
              <a:buChar char="•"/>
            </a:pPr>
            <a:r>
              <a:rPr lang="en-US" altLang="en-US" sz="1800" b="1" dirty="0">
                <a:solidFill>
                  <a:schemeClr val="tx1"/>
                </a:solidFill>
                <a:latin typeface="Arial" panose="020B0604020202020204" pitchFamily="34" charset="0"/>
              </a:rPr>
              <a:t>Question Understanding (NLP):</a:t>
            </a:r>
            <a:endParaRPr lang="en-US" altLang="en-US" sz="1800" dirty="0">
              <a:solidFill>
                <a:schemeClr val="tx1"/>
              </a:solidFill>
              <a:latin typeface="Arial" panose="020B0604020202020204" pitchFamily="34" charset="0"/>
            </a:endParaRPr>
          </a:p>
          <a:p>
            <a:pPr lvl="0" eaLnBrk="0" fontAlgn="base" hangingPunct="0">
              <a:spcBef>
                <a:spcPct val="0"/>
              </a:spcBef>
              <a:spcAft>
                <a:spcPct val="0"/>
              </a:spcAft>
              <a:buClrTx/>
              <a:buFontTx/>
              <a:buChar char="•"/>
            </a:pPr>
            <a:r>
              <a:rPr lang="en-US" altLang="en-US" sz="1800" dirty="0">
                <a:solidFill>
                  <a:schemeClr val="tx1"/>
                </a:solidFill>
                <a:latin typeface="Arial" panose="020B0604020202020204" pitchFamily="34" charset="0"/>
              </a:rPr>
              <a:t>Transformer model understands the query.</a:t>
            </a:r>
          </a:p>
          <a:p>
            <a:pPr lvl="0" eaLnBrk="0" fontAlgn="base" hangingPunct="0">
              <a:spcBef>
                <a:spcPct val="0"/>
              </a:spcBef>
              <a:spcAft>
                <a:spcPct val="0"/>
              </a:spcAft>
              <a:buClrTx/>
              <a:buFontTx/>
              <a:buChar char="•"/>
            </a:pPr>
            <a:r>
              <a:rPr lang="en-US" altLang="en-US" sz="1800" b="1" dirty="0">
                <a:solidFill>
                  <a:schemeClr val="tx1"/>
                </a:solidFill>
                <a:latin typeface="Arial" panose="020B0604020202020204" pitchFamily="34" charset="0"/>
              </a:rPr>
              <a:t>Answer Generation:</a:t>
            </a:r>
            <a:endParaRPr lang="en-US" altLang="en-US" sz="1800" dirty="0">
              <a:solidFill>
                <a:schemeClr val="tx1"/>
              </a:solidFill>
              <a:latin typeface="Arial" panose="020B0604020202020204" pitchFamily="34" charset="0"/>
            </a:endParaRPr>
          </a:p>
          <a:p>
            <a:pPr lvl="0" eaLnBrk="0" fontAlgn="base" hangingPunct="0">
              <a:spcBef>
                <a:spcPct val="0"/>
              </a:spcBef>
              <a:spcAft>
                <a:spcPct val="0"/>
              </a:spcAft>
              <a:buClrTx/>
              <a:buFontTx/>
              <a:buChar char="•"/>
            </a:pPr>
            <a:r>
              <a:rPr lang="en-US" altLang="en-US" sz="1800" dirty="0">
                <a:solidFill>
                  <a:schemeClr val="tx1"/>
                </a:solidFill>
                <a:latin typeface="Arial" panose="020B0604020202020204" pitchFamily="34" charset="0"/>
              </a:rPr>
              <a:t>LLM generates natural, conversational answers.</a:t>
            </a:r>
          </a:p>
          <a:p>
            <a:pPr lvl="0" eaLnBrk="0" fontAlgn="base" hangingPunct="0">
              <a:spcBef>
                <a:spcPct val="0"/>
              </a:spcBef>
              <a:spcAft>
                <a:spcPct val="0"/>
              </a:spcAft>
              <a:buClrTx/>
              <a:buFontTx/>
              <a:buChar char="•"/>
            </a:pPr>
            <a:r>
              <a:rPr lang="en-US" altLang="en-US" sz="1800" b="1" dirty="0">
                <a:solidFill>
                  <a:schemeClr val="tx1"/>
                </a:solidFill>
                <a:latin typeface="Arial" panose="020B0604020202020204" pitchFamily="34" charset="0"/>
              </a:rPr>
              <a:t>Output:</a:t>
            </a:r>
            <a:endParaRPr lang="en-US" altLang="en-US" sz="1800" dirty="0">
              <a:solidFill>
                <a:schemeClr val="tx1"/>
              </a:solidFill>
              <a:latin typeface="Arial" panose="020B0604020202020204" pitchFamily="34" charset="0"/>
            </a:endParaRPr>
          </a:p>
          <a:p>
            <a:pPr lvl="0" eaLnBrk="0" fontAlgn="base" hangingPunct="0">
              <a:spcBef>
                <a:spcPct val="0"/>
              </a:spcBef>
              <a:spcAft>
                <a:spcPct val="0"/>
              </a:spcAft>
              <a:buClrTx/>
              <a:buFontTx/>
              <a:buChar char="•"/>
            </a:pPr>
            <a:r>
              <a:rPr lang="en-US" altLang="en-US" sz="1800" dirty="0">
                <a:solidFill>
                  <a:schemeClr val="tx1"/>
                </a:solidFill>
                <a:latin typeface="Arial" panose="020B0604020202020204" pitchFamily="34" charset="0"/>
              </a:rPr>
              <a:t>Context-aware, grammatically correct response.</a:t>
            </a:r>
          </a:p>
          <a:p>
            <a:pPr lvl="0" eaLnBrk="0" fontAlgn="base" hangingPunct="0">
              <a:spcBef>
                <a:spcPct val="0"/>
              </a:spcBef>
              <a:spcAft>
                <a:spcPct val="0"/>
              </a:spcAft>
              <a:buClrTx/>
            </a:pPr>
            <a:endParaRPr lang="en-US" altLang="en-US" sz="1800" dirty="0" smtClean="0">
              <a:solidFill>
                <a:schemeClr val="tx1"/>
              </a:solidFill>
              <a:latin typeface="Arial" panose="020B0604020202020204" pitchFamily="34" charset="0"/>
            </a:endParaRPr>
          </a:p>
          <a:p>
            <a:pPr lvl="0" eaLnBrk="0" fontAlgn="base" hangingPunct="0">
              <a:spcBef>
                <a:spcPct val="0"/>
              </a:spcBef>
              <a:spcAft>
                <a:spcPct val="0"/>
              </a:spcAft>
              <a:buClrTx/>
            </a:pPr>
            <a:endParaRPr lang="en-US" altLang="en-US" dirty="0">
              <a:solidFill>
                <a:schemeClr val="tx1"/>
              </a:solidFill>
              <a:latin typeface="Arial" panose="020B0604020202020204" pitchFamily="34" charset="0"/>
            </a:endParaRPr>
          </a:p>
          <a:p>
            <a:pPr lvl="0" eaLnBrk="0" fontAlgn="base" hangingPunct="0">
              <a:spcBef>
                <a:spcPct val="0"/>
              </a:spcBef>
              <a:spcAft>
                <a:spcPct val="0"/>
              </a:spcAft>
              <a:buClrTx/>
            </a:pPr>
            <a:endParaRPr lang="en-US" altLang="en-US" dirty="0" smtClean="0">
              <a:solidFill>
                <a:schemeClr val="tx1"/>
              </a:solidFill>
              <a:latin typeface="Arial" panose="020B0604020202020204" pitchFamily="34" charset="0"/>
            </a:endParaRPr>
          </a:p>
          <a:p>
            <a:pPr lvl="0" eaLnBrk="0" fontAlgn="base" hangingPunct="0">
              <a:spcBef>
                <a:spcPct val="0"/>
              </a:spcBef>
              <a:spcAft>
                <a:spcPct val="0"/>
              </a:spcAft>
              <a:buClrTx/>
            </a:pPr>
            <a:endParaRPr lang="en-US" altLang="en-US" dirty="0">
              <a:solidFill>
                <a:schemeClr val="tx1"/>
              </a:solidFill>
              <a:latin typeface="Arial" panose="020B0604020202020204" pitchFamily="34" charset="0"/>
            </a:endParaRPr>
          </a:p>
          <a:p>
            <a:pPr lvl="0" eaLnBrk="0" fontAlgn="base" hangingPunct="0">
              <a:spcBef>
                <a:spcPct val="0"/>
              </a:spcBef>
              <a:spcAft>
                <a:spcPct val="0"/>
              </a:spcAft>
              <a:buClrTx/>
            </a:pPr>
            <a:endParaRPr lang="en-US" altLang="en-US" dirty="0" smtClean="0">
              <a:solidFill>
                <a:schemeClr val="tx1"/>
              </a:solidFill>
              <a:latin typeface="Arial" panose="020B0604020202020204" pitchFamily="34" charset="0"/>
            </a:endParaRPr>
          </a:p>
          <a:p>
            <a:pPr lvl="0" eaLnBrk="0" fontAlgn="base" hangingPunct="0">
              <a:spcBef>
                <a:spcPct val="0"/>
              </a:spcBef>
              <a:spcAft>
                <a:spcPct val="0"/>
              </a:spcAft>
              <a:buClrTx/>
            </a:pPr>
            <a:endParaRPr lang="en-US" altLang="en-US" dirty="0">
              <a:solidFill>
                <a:schemeClr val="tx1"/>
              </a:solidFill>
              <a:latin typeface="Arial" panose="020B0604020202020204" pitchFamily="34" charset="0"/>
            </a:endParaRPr>
          </a:p>
          <a:p>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val="1979718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08E54-2807-82D0-30D9-0DA6F66FCA20}"/>
              </a:ext>
            </a:extLst>
          </p:cNvPr>
          <p:cNvSpPr>
            <a:spLocks noGrp="1"/>
          </p:cNvSpPr>
          <p:nvPr>
            <p:ph type="title"/>
          </p:nvPr>
        </p:nvSpPr>
        <p:spPr/>
        <p:txBody>
          <a:bodyPr/>
          <a:lstStyle/>
          <a:p>
            <a:r>
              <a:rPr lang="en-US" dirty="0"/>
              <a:t>Domains &amp; Fields Where You Can Use This Project</a:t>
            </a:r>
            <a:endParaRPr lang="en-IN" dirty="0"/>
          </a:p>
        </p:txBody>
      </p:sp>
      <p:sp>
        <p:nvSpPr>
          <p:cNvPr id="4" name="Rectangle 1"/>
          <p:cNvSpPr>
            <a:spLocks noGrp="1" noChangeArrowheads="1"/>
          </p:cNvSpPr>
          <p:nvPr>
            <p:ph type="body" idx="1"/>
          </p:nvPr>
        </p:nvSpPr>
        <p:spPr bwMode="auto">
          <a:xfrm>
            <a:off x="690563" y="1070414"/>
            <a:ext cx="11000694"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1.Automation &amp; Industry</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Smart assistants that “see” objects in factories or warehouses.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Robotics vision + conversational control.</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2.Accessibility</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Helping visually impaired users by describing images or surroundings.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3.Education &amp; Interactive Learning</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Students upload diagrams/images → </a:t>
            </a:r>
            <a:r>
              <a:rPr kumimoji="0" lang="en-US" altLang="en-US" sz="1800" b="0" i="0" u="none" strike="noStrike" cap="none" normalizeH="0" baseline="0" dirty="0" err="1" smtClean="0">
                <a:ln>
                  <a:noFill/>
                </a:ln>
                <a:solidFill>
                  <a:schemeClr val="tx1"/>
                </a:solidFill>
                <a:effectLst/>
                <a:latin typeface="Arial" panose="020B0604020202020204" pitchFamily="34" charset="0"/>
              </a:rPr>
              <a:t>chatbot</a:t>
            </a:r>
            <a:r>
              <a:rPr kumimoji="0" lang="en-US" altLang="en-US" sz="1800" b="0" i="0" u="none" strike="noStrike" cap="none" normalizeH="0" baseline="0" dirty="0" smtClean="0">
                <a:ln>
                  <a:noFill/>
                </a:ln>
                <a:solidFill>
                  <a:schemeClr val="tx1"/>
                </a:solidFill>
                <a:effectLst/>
                <a:latin typeface="Arial" panose="020B0604020202020204" pitchFamily="34" charset="0"/>
              </a:rPr>
              <a:t> explains them.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Language learning via describing pictures.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3.Healthcare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Doctors upload X-rays/scans → </a:t>
            </a:r>
            <a:r>
              <a:rPr kumimoji="0" lang="en-US" altLang="en-US" sz="1800" b="0" i="0" u="none" strike="noStrike" cap="none" normalizeH="0" baseline="0" dirty="0" err="1" smtClean="0">
                <a:ln>
                  <a:noFill/>
                </a:ln>
                <a:solidFill>
                  <a:schemeClr val="tx1"/>
                </a:solidFill>
                <a:effectLst/>
                <a:latin typeface="Arial" panose="020B0604020202020204" pitchFamily="34" charset="0"/>
              </a:rPr>
              <a:t>chatbot</a:t>
            </a:r>
            <a:r>
              <a:rPr kumimoji="0" lang="en-US" altLang="en-US" sz="1800" b="0" i="0" u="none" strike="noStrike" cap="none" normalizeH="0" baseline="0" dirty="0" smtClean="0">
                <a:ln>
                  <a:noFill/>
                </a:ln>
                <a:solidFill>
                  <a:schemeClr val="tx1"/>
                </a:solidFill>
                <a:effectLst/>
                <a:latin typeface="Arial" panose="020B0604020202020204" pitchFamily="34" charset="0"/>
              </a:rPr>
              <a:t> assists in interpretation.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Medical image Q&amp;A.</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4.E-commerce / Retail</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Upload product images → </a:t>
            </a:r>
            <a:r>
              <a:rPr kumimoji="0" lang="en-US" altLang="en-US" sz="1800" b="0" i="0" u="none" strike="noStrike" cap="none" normalizeH="0" baseline="0" dirty="0" err="1" smtClean="0">
                <a:ln>
                  <a:noFill/>
                </a:ln>
                <a:solidFill>
                  <a:schemeClr val="tx1"/>
                </a:solidFill>
                <a:effectLst/>
                <a:latin typeface="Arial" panose="020B0604020202020204" pitchFamily="34" charset="0"/>
              </a:rPr>
              <a:t>chatbot</a:t>
            </a:r>
            <a:r>
              <a:rPr kumimoji="0" lang="en-US" altLang="en-US" sz="1800" b="0" i="0" u="none" strike="noStrike" cap="none" normalizeH="0" baseline="0" dirty="0" smtClean="0">
                <a:ln>
                  <a:noFill/>
                </a:ln>
                <a:solidFill>
                  <a:schemeClr val="tx1"/>
                </a:solidFill>
                <a:effectLst/>
                <a:latin typeface="Arial" panose="020B0604020202020204" pitchFamily="34" charset="0"/>
              </a:rPr>
              <a:t> gives descriptions, prices, comparisons.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5.Security &amp; Surveillance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Conversational analysis of CCTV footage or images.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6.Entertainment &amp; AR/VR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AI companions that can see and discuss user environments.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4478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38473584-DDDA-AF8E-F33A-E5CA447FA17C}"/>
              </a:ext>
            </a:extLst>
          </p:cNvPr>
          <p:cNvPicPr>
            <a:picLocks noChangeAspect="1"/>
          </p:cNvPicPr>
          <p:nvPr/>
        </p:nvPicPr>
        <p:blipFill>
          <a:blip r:embed="rId3"/>
          <a:stretch>
            <a:fillRect/>
          </a:stretch>
        </p:blipFill>
        <p:spPr>
          <a:xfrm>
            <a:off x="608562" y="1083896"/>
            <a:ext cx="10872238" cy="4873762"/>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None/>
            </a:pPr>
            <a:r>
              <a:rPr lang="en-US" dirty="0">
                <a:latin typeface="Cambria" panose="02040503050406030204" pitchFamily="18" charset="0"/>
                <a:ea typeface="Cambria" panose="02040503050406030204" pitchFamily="18" charset="0"/>
                <a:hlinkClick r:id="rId3"/>
              </a:rPr>
              <a:t>Conversational-Image-Recognition-Chatbot</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Times New Roman" panose="02020603050405020304" pitchFamily="18" charset="0"/>
                <a:ea typeface="Cambria" panose="02040503050406030204" pitchFamily="18" charset="0"/>
                <a:cs typeface="Times New Roman" panose="02020603050405020304" pitchFamily="18" charset="0"/>
              </a:rPr>
              <a:t>References (IEEE Paper format)</a:t>
            </a: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145" name="Google Shape;145;p22"/>
          <p:cNvSpPr txBox="1">
            <a:spLocks noGrp="1"/>
          </p:cNvSpPr>
          <p:nvPr>
            <p:ph type="body" idx="1"/>
          </p:nvPr>
        </p:nvSpPr>
        <p:spPr>
          <a:xfrm>
            <a:off x="762000" y="762138"/>
            <a:ext cx="11002652" cy="5821224"/>
          </a:xfrm>
          <a:prstGeom prst="rect">
            <a:avLst/>
          </a:prstGeom>
          <a:noFill/>
          <a:ln>
            <a:noFill/>
          </a:ln>
        </p:spPr>
        <p:txBody>
          <a:bodyPr spcFirstLastPara="1" wrap="square" lIns="91425" tIns="45700" rIns="91425" bIns="45700" anchor="t" anchorCtr="0">
            <a:normAutofit/>
          </a:bodyPr>
          <a:lstStyle/>
          <a:p>
            <a:pPr marL="76200" indent="0">
              <a:buNone/>
            </a:pPr>
            <a:endParaRPr lang="en-IN" sz="1000" dirty="0">
              <a:latin typeface="Times New Roman" panose="02020603050405020304" pitchFamily="18" charset="0"/>
              <a:cs typeface="Times New Roman" panose="02020603050405020304" pitchFamily="18" charset="0"/>
            </a:endParaRPr>
          </a:p>
          <a:p>
            <a:pPr marL="76200" indent="0">
              <a:buNone/>
            </a:pPr>
            <a:endParaRPr lang="en-IN" sz="1000" dirty="0">
              <a:latin typeface="Times New Roman" panose="02020603050405020304" pitchFamily="18" charset="0"/>
              <a:ea typeface="Verdana" panose="020B0604030504040204" pitchFamily="34" charset="0"/>
              <a:cs typeface="Times New Roman" panose="02020603050405020304" pitchFamily="18" charset="0"/>
            </a:endParaRPr>
          </a:p>
          <a:p>
            <a:pPr marL="152400" indent="0">
              <a:spcBef>
                <a:spcPts val="0"/>
              </a:spcBef>
              <a:buNone/>
            </a:pPr>
            <a:endParaRPr lang="en-US" sz="1000" dirty="0">
              <a:latin typeface="Times New Roman" panose="02020603050405020304" pitchFamily="18" charset="0"/>
              <a:ea typeface="Cambria" panose="02040503050406030204" pitchFamily="18" charset="0"/>
              <a:cs typeface="Times New Roman" panose="02020603050405020304" pitchFamily="18" charset="0"/>
            </a:endParaRPr>
          </a:p>
          <a:p>
            <a:pPr marL="152400" indent="0">
              <a:spcBef>
                <a:spcPts val="0"/>
              </a:spcBef>
              <a:buNone/>
            </a:pPr>
            <a:endParaRPr lang="en-US" sz="1000" dirty="0">
              <a:latin typeface="Times New Roman" panose="02020603050405020304" pitchFamily="18" charset="0"/>
              <a:ea typeface="Cambria" panose="02040503050406030204" pitchFamily="18" charset="0"/>
              <a:cs typeface="Times New Roman" panose="02020603050405020304" pitchFamily="18" charset="0"/>
            </a:endParaRPr>
          </a:p>
          <a:p>
            <a:pPr marL="152400" indent="0">
              <a:spcBef>
                <a:spcPts val="0"/>
              </a:spcBef>
              <a:buNone/>
            </a:pPr>
            <a:endParaRPr sz="1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34" name="Rectangle 33"/>
          <p:cNvSpPr/>
          <p:nvPr/>
        </p:nvSpPr>
        <p:spPr>
          <a:xfrm>
            <a:off x="696685" y="789466"/>
            <a:ext cx="10784115" cy="5293757"/>
          </a:xfrm>
          <a:prstGeom prst="rect">
            <a:avLst/>
          </a:prstGeom>
        </p:spPr>
        <p:txBody>
          <a:bodyPr wrap="square">
            <a:spAutoFit/>
          </a:bodyPr>
          <a:lstStyle/>
          <a:p>
            <a:endParaRPr lang="en-US" dirty="0"/>
          </a:p>
          <a:p>
            <a:r>
              <a:rPr lang="en-IN" sz="1800" dirty="0"/>
              <a:t>[1]N. Arora, S. </a:t>
            </a:r>
            <a:r>
              <a:rPr lang="en-IN" sz="1800" dirty="0" err="1"/>
              <a:t>Talesara</a:t>
            </a:r>
            <a:r>
              <a:rPr lang="en-IN" sz="1800" dirty="0"/>
              <a:t>, S. Sharma, et al., "CONVERSATIONAL IMAGE RECOGNITION CHATBOT," </a:t>
            </a:r>
            <a:r>
              <a:rPr lang="en-IN" sz="1800" i="1" dirty="0"/>
              <a:t>Journal of Emerging Technologies and Innovative Research (JETIR)</a:t>
            </a:r>
            <a:r>
              <a:rPr lang="en-IN" sz="1800" dirty="0"/>
              <a:t>, 2025.</a:t>
            </a:r>
          </a:p>
          <a:p>
            <a:endParaRPr lang="en-IN" sz="1800" dirty="0"/>
          </a:p>
          <a:p>
            <a:r>
              <a:rPr lang="en-IN" sz="1800" dirty="0"/>
              <a:t>[2]N</a:t>
            </a:r>
            <a:r>
              <a:rPr lang="en-US" sz="1800" dirty="0"/>
              <a:t> R. </a:t>
            </a:r>
            <a:r>
              <a:rPr lang="en-US" sz="1800" dirty="0" err="1"/>
              <a:t>Kolte</a:t>
            </a:r>
            <a:r>
              <a:rPr lang="en-US" sz="1800" dirty="0"/>
              <a:t>, H. </a:t>
            </a:r>
            <a:r>
              <a:rPr lang="en-US" sz="1800" dirty="0" err="1"/>
              <a:t>Wanwe</a:t>
            </a:r>
            <a:r>
              <a:rPr lang="en-US" sz="1800" dirty="0"/>
              <a:t>, P. </a:t>
            </a:r>
            <a:r>
              <a:rPr lang="en-US" sz="1800" dirty="0" err="1"/>
              <a:t>Sathawane</a:t>
            </a:r>
            <a:r>
              <a:rPr lang="en-US" sz="1800" dirty="0"/>
              <a:t>, et al., "CONVERSATIONAL IMAGE RECOGNITION CHATBOT," </a:t>
            </a:r>
            <a:r>
              <a:rPr lang="en-US" sz="1800" i="1" dirty="0"/>
              <a:t>International Research Journal of Modernization in Engineering Technology and Science (IRJMETS)</a:t>
            </a:r>
            <a:r>
              <a:rPr lang="en-US" sz="1800" dirty="0"/>
              <a:t>, 2024</a:t>
            </a:r>
          </a:p>
          <a:p>
            <a:endParaRPr lang="en-US" sz="1800" dirty="0"/>
          </a:p>
          <a:p>
            <a:r>
              <a:rPr lang="en-IN" sz="1800" dirty="0"/>
              <a:t>[3]L. </a:t>
            </a:r>
            <a:r>
              <a:rPr lang="en-IN" sz="1800" dirty="0" err="1"/>
              <a:t>Kesa</a:t>
            </a:r>
            <a:r>
              <a:rPr lang="en-IN" sz="1800" dirty="0"/>
              <a:t>, S. </a:t>
            </a:r>
            <a:r>
              <a:rPr lang="en-IN" sz="1800" dirty="0" err="1"/>
              <a:t>Takur</a:t>
            </a:r>
            <a:r>
              <a:rPr lang="en-IN" sz="1800" dirty="0"/>
              <a:t>, K. </a:t>
            </a:r>
            <a:r>
              <a:rPr lang="en-IN" sz="1800" dirty="0" err="1"/>
              <a:t>Pasupuleti</a:t>
            </a:r>
            <a:r>
              <a:rPr lang="en-IN" sz="1800" dirty="0"/>
              <a:t>, et al., "</a:t>
            </a:r>
            <a:r>
              <a:rPr lang="en-IN" sz="1800" dirty="0" err="1"/>
              <a:t>Chatbot</a:t>
            </a:r>
            <a:r>
              <a:rPr lang="en-IN" sz="1800" dirty="0"/>
              <a:t> with Facemask Detection Technique," </a:t>
            </a:r>
            <a:r>
              <a:rPr lang="en-IN" sz="1800" i="1" dirty="0"/>
              <a:t>International Journal For Research in Applied Science and Engineering Technology (IJRASET)</a:t>
            </a:r>
            <a:r>
              <a:rPr lang="en-IN" sz="1800" dirty="0"/>
              <a:t>, 2021.</a:t>
            </a:r>
          </a:p>
          <a:p>
            <a:endParaRPr lang="en-IN" sz="1800" dirty="0"/>
          </a:p>
          <a:p>
            <a:r>
              <a:rPr lang="en-US" sz="1800" dirty="0"/>
              <a:t>[4]H. Li, Y. Lu, and H. Zhu, "Multi-Modal Sentiment Analysis Based on Image and Text Fusion Based on Cross-Attention Mechanism," </a:t>
            </a:r>
            <a:r>
              <a:rPr lang="en-US" sz="1800" i="1" dirty="0"/>
              <a:t>Electronics</a:t>
            </a:r>
            <a:r>
              <a:rPr lang="en-US" sz="1800" dirty="0"/>
              <a:t>, 2024.</a:t>
            </a:r>
          </a:p>
          <a:p>
            <a:endParaRPr lang="en-US" sz="1800" dirty="0"/>
          </a:p>
          <a:p>
            <a:r>
              <a:rPr lang="en-US" sz="1800" dirty="0"/>
              <a:t>[5]D. </a:t>
            </a:r>
            <a:r>
              <a:rPr lang="en-US" sz="1800" dirty="0" err="1"/>
              <a:t>Prannav</a:t>
            </a:r>
            <a:r>
              <a:rPr lang="en-US" sz="1800" dirty="0"/>
              <a:t>, A. Anwar, S. </a:t>
            </a:r>
            <a:r>
              <a:rPr lang="en-US" sz="1800" dirty="0" err="1"/>
              <a:t>Sunayana</a:t>
            </a:r>
            <a:r>
              <a:rPr lang="en-US" sz="1800" dirty="0"/>
              <a:t>, et al., "Image Caption Generation Using Deep Learning," </a:t>
            </a:r>
            <a:r>
              <a:rPr lang="en-US" sz="1800" i="1" dirty="0"/>
              <a:t>Journal of Information Systems Engineering and Management</a:t>
            </a:r>
            <a:r>
              <a:rPr lang="en-US" sz="1800" dirty="0"/>
              <a:t>, 2025.</a:t>
            </a:r>
          </a:p>
          <a:p>
            <a:endParaRPr lang="en-US" sz="1800" dirty="0"/>
          </a:p>
          <a:p>
            <a:r>
              <a:rPr lang="en-IN" sz="1800" dirty="0"/>
              <a:t>[6]H. Chordia, R. </a:t>
            </a:r>
            <a:r>
              <a:rPr lang="en-IN" sz="1800" dirty="0" err="1"/>
              <a:t>Saxena</a:t>
            </a:r>
            <a:r>
              <a:rPr lang="en-IN" sz="1800" dirty="0"/>
              <a:t>, and G. </a:t>
            </a:r>
            <a:r>
              <a:rPr lang="en-IN" sz="1800" dirty="0" err="1"/>
              <a:t>Lavania</a:t>
            </a:r>
            <a:r>
              <a:rPr lang="en-IN" sz="1800" dirty="0"/>
              <a:t>, "Conversational Image Recognition </a:t>
            </a:r>
            <a:r>
              <a:rPr lang="en-IN" sz="1800" dirty="0" err="1"/>
              <a:t>Chatbot</a:t>
            </a:r>
            <a:r>
              <a:rPr lang="en-IN" sz="1800" dirty="0"/>
              <a:t>," </a:t>
            </a:r>
            <a:r>
              <a:rPr lang="en-IN" sz="1800" i="1" dirty="0" err="1"/>
              <a:t>Pratibodh</a:t>
            </a:r>
            <a:r>
              <a:rPr lang="en-IN" sz="1800" i="1" dirty="0"/>
              <a:t> - A Journal for Engineering</a:t>
            </a:r>
            <a:r>
              <a:rPr lang="en-IN" sz="1800" dirty="0"/>
              <a:t>, 2025.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3612</TotalTime>
  <Words>921</Words>
  <Application>Microsoft Office PowerPoint</Application>
  <PresentationFormat>Widescreen</PresentationFormat>
  <Paragraphs>151</Paragraphs>
  <Slides>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Bookman Old Style</vt:lpstr>
      <vt:lpstr>Cambria</vt:lpstr>
      <vt:lpstr>Times New Roman</vt:lpstr>
      <vt:lpstr>Verdana</vt:lpstr>
      <vt:lpstr>Bioinformatics</vt:lpstr>
      <vt:lpstr>PROJECT TITLE: Conversational Image Recognition Chatbot</vt:lpstr>
      <vt:lpstr>Problem Statement Number: </vt:lpstr>
      <vt:lpstr>Literature Survey Table</vt:lpstr>
      <vt:lpstr>Algorithms </vt:lpstr>
      <vt:lpstr>Domains &amp; Fields Where You Can Use This Project</vt:lpstr>
      <vt:lpstr>Timeline of the Project (Gantt Chart)</vt:lpstr>
      <vt:lpstr>Github Link</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Windows User</cp:lastModifiedBy>
  <cp:revision>54</cp:revision>
  <dcterms:modified xsi:type="dcterms:W3CDTF">2025-09-24T17:40:05Z</dcterms:modified>
</cp:coreProperties>
</file>